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312" r:id="rId6"/>
    <p:sldId id="260" r:id="rId7"/>
    <p:sldId id="261" r:id="rId8"/>
    <p:sldId id="262" r:id="rId9"/>
    <p:sldId id="266" r:id="rId10"/>
    <p:sldId id="263" r:id="rId11"/>
    <p:sldId id="269" r:id="rId12"/>
    <p:sldId id="264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313" r:id="rId23"/>
    <p:sldId id="314" r:id="rId24"/>
    <p:sldId id="315" r:id="rId25"/>
    <p:sldId id="30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76" r:id="rId40"/>
    <p:sldId id="277" r:id="rId41"/>
    <p:sldId id="278" r:id="rId42"/>
    <p:sldId id="294" r:id="rId43"/>
    <p:sldId id="295" r:id="rId44"/>
    <p:sldId id="296" r:id="rId45"/>
    <p:sldId id="299" r:id="rId46"/>
    <p:sldId id="297" r:id="rId47"/>
    <p:sldId id="298" r:id="rId48"/>
    <p:sldId id="300" r:id="rId49"/>
    <p:sldId id="301" r:id="rId50"/>
    <p:sldId id="302" r:id="rId51"/>
    <p:sldId id="303" r:id="rId52"/>
    <p:sldId id="304" r:id="rId53"/>
    <p:sldId id="306" r:id="rId54"/>
    <p:sldId id="305" r:id="rId55"/>
    <p:sldId id="307" r:id="rId56"/>
    <p:sldId id="309" r:id="rId57"/>
    <p:sldId id="310" r:id="rId58"/>
    <p:sldId id="311" r:id="rId59"/>
  </p:sldIdLst>
  <p:sldSz cx="12192000" cy="6858000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57"/>
  </p:normalViewPr>
  <p:slideViewPr>
    <p:cSldViewPr snapToGrid="0" snapToObjects="1">
      <p:cViewPr varScale="1">
        <p:scale>
          <a:sx n="104" d="100"/>
          <a:sy n="104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1B35DF-AE3C-C84D-855E-30F5EC1E6CE0}" type="datetimeFigureOut">
              <a:rPr lang="es-ES_tradnl" smtClean="0"/>
              <a:t>1/12/22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FBFB5C-4A14-8C4E-89AE-B4FFF9D50E1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500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B526-9705-3D4E-9855-4F113DD217D8}" type="datetime1">
              <a:rPr lang="en-US" smtClean="0"/>
              <a:t>12/1/22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150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DD1D-3042-CF4E-9ADD-E3A26928BB76}" type="datetime1">
              <a:rPr lang="en-US" smtClean="0"/>
              <a:t>12/1/22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179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E8C-75DF-5842-99D5-8CFCDFF68AEE}" type="datetime1">
              <a:rPr lang="en-US" smtClean="0"/>
              <a:t>12/1/22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755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DDB8-C43E-3A47-B259-BCED91A50D3C}" type="datetime1">
              <a:rPr lang="en-US" smtClean="0"/>
              <a:t>12/1/22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533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9650-D495-0E4A-A610-50AF2DB50543}" type="datetime1">
              <a:rPr lang="en-US" smtClean="0"/>
              <a:t>12/1/22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05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ED91-E196-B044-A4BE-6339A34460F6}" type="datetime1">
              <a:rPr lang="en-US" smtClean="0"/>
              <a:t>12/1/22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30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8006-CD3C-644E-92B9-CB351E0C6F44}" type="datetime1">
              <a:rPr lang="en-US" smtClean="0"/>
              <a:t>12/1/22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93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1916-1700-9E4C-8B53-E515C9F0442C}" type="datetime1">
              <a:rPr lang="en-US" smtClean="0"/>
              <a:t>12/1/22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360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EAAD-3C23-7E41-A21D-3C910FC6BD6D}" type="datetime1">
              <a:rPr lang="en-US" smtClean="0"/>
              <a:t>12/1/22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260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23CA-9E0A-9F48-AC9E-534B37DA6D3D}" type="datetime1">
              <a:rPr lang="en-US" smtClean="0"/>
              <a:t>12/1/22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140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4FBF-363B-424C-9220-59511307382E}" type="datetime1">
              <a:rPr lang="en-US" smtClean="0"/>
              <a:t>12/1/22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8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AE6442-D635-5043-9C4A-F56CE1348AEF}" type="datetime1">
              <a:rPr lang="en-US" smtClean="0"/>
              <a:t>12/1/22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5AA0C-9E2E-9A46-937B-064FEAE74DC7}" type="slidenum">
              <a:rPr lang="es-ES_tradnl" smtClean="0"/>
              <a:t>‹#›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976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Field_of_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incomplete.com/games/racer/" TargetMode="External"/><Relationship Id="rId2" Type="http://schemas.openxmlformats.org/officeDocument/2006/relationships/hyperlink" Target="https://codeincomplete.com/articles/javascript-race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5775522" TargetMode="External"/><Relationship Id="rId2" Type="http://schemas.openxmlformats.org/officeDocument/2006/relationships/hyperlink" Target="https://en.wikipedia.org/wiki/Parallax_scrol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15775352" TargetMode="External"/><Relationship Id="rId5" Type="http://schemas.openxmlformats.org/officeDocument/2006/relationships/hyperlink" Target="https://commons.wikimedia.org/w/index.php?curid=15775410" TargetMode="External"/><Relationship Id="rId4" Type="http://schemas.openxmlformats.org/officeDocument/2006/relationships/hyperlink" Target="https://commons.wikimedia.org/w/index.php?curid=1577549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chimede.bibl.ulaval.ca/archimede/fichiers/25229/25229_35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B560-86F5-6643-95CF-1B3BE04AC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Java Racer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E22EA-80FF-DE48-BC7C-625161673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dirty="0"/>
              <a:t>Versión 1 – carretera recta</a:t>
            </a:r>
          </a:p>
        </p:txBody>
      </p:sp>
    </p:spTree>
    <p:extLst>
      <p:ext uri="{BB962C8B-B14F-4D97-AF65-F5344CB8AC3E}">
        <p14:creationId xmlns:p14="http://schemas.microsoft.com/office/powerpoint/2010/main" val="37445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4BC7-77DA-014A-9A6E-8CA92553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EA138-C7DF-FA4F-A79D-8DC54659B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Cambia las coordenadas de un punto de coordenadas de la cámara a coordenadas del plano de proyección.</a:t>
                </a:r>
              </a:p>
              <a:p>
                <a:r>
                  <a:rPr lang="es-ES_tradnl" dirty="0"/>
                  <a:t>La proyección es de 3D a 2D y utiliza la ley de los triángulos semejantes:</a:t>
                </a:r>
              </a:p>
              <a:p>
                <a:r>
                  <a:rPr lang="es-ES_tradnl" dirty="0"/>
                  <a:t>Sean: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s-ES_tradnl" dirty="0"/>
                  <a:t> la altura de la cámara.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s-ES_tradnl" dirty="0"/>
                  <a:t> la distancia de la cámara al plano de proyección.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ES_tradnl" dirty="0"/>
                  <a:t> la distancia de la cámara al objeto.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la coordenada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en el plano de proyección.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EA138-C7DF-FA4F-A79D-8DC54659B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D7ADC-0423-9040-BAF1-57D9E3C1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12303-24EA-944B-BF88-96A25B3A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18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9430-B1AF-5149-944C-582990F5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547B4-17CE-B345-A0FE-B60A51CAD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objetivo es calcular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a partir de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547B4-17CE-B345-A0FE-B60A51CAD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11DF2-51C2-ED4F-81BC-D8EBDFF1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E4B01-D0E8-8643-B39A-29EBE43D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5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A8A5-5B82-A74D-A242-E73E0281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Proyectar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EB3CF7-BAF2-B941-95EB-317AFCD96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250" y="2191973"/>
            <a:ext cx="7121668" cy="396193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3E35F-B37D-E44E-BEAE-7AC2D376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877D1-5DB9-014E-9CF6-AD43277C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640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320F-FCA0-8747-A323-1E03DF30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FFB72-5FC2-6A49-AA3E-9A5C528E2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Se puede dibujar un diagrama similar desde una vista de arriba hacia abajo y obtener una ecuación para calcular la coordenada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del plano de proyección: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s-ES_tradnl" dirty="0"/>
                  <a:t> es la mitad del ancho de la carretera (desde la cámara hasta el borde de la carretera)</a:t>
                </a:r>
              </a:p>
              <a:p>
                <a:r>
                  <a:rPr lang="es-ES_tradnl" dirty="0"/>
                  <a:t>Se puede ver que tanto para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como para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, lo que se hace es escalar por un factor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FFB72-5FC2-6A49-AA3E-9A5C528E2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D17E0-810E-1246-B0BE-62274E99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24FE5-6787-9347-8516-79A2763B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9AB8-C36D-C444-AF8F-9BD66F0F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F53AC-D551-AE40-AF07-F8E788659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En resumen: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proj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camera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camera</m:t>
                        </m:r>
                      </m:sub>
                    </m:sSub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proj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camera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camera</m:t>
                        </m:r>
                      </m:sub>
                    </m:sSub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3F53AC-D551-AE40-AF07-F8E788659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97256-2C77-4E4C-99DB-4960219B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060EC-91FC-3C4F-8350-7F8C1EDE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561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1090-06E2-FC44-A705-FA1CE301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6CC86-4D59-184D-8E8F-3E065CBBF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Cambia las coordenadas de un punto de coordenadas del plano de proyección a coordenadas de la pantalla.</a:t>
                </a:r>
              </a:p>
              <a:p>
                <a:r>
                  <a:rPr lang="es-ES_tradnl" dirty="0"/>
                  <a:t>Hay que tomar en cuenta que:</a:t>
                </a:r>
              </a:p>
              <a:p>
                <a:r>
                  <a:rPr lang="es-ES_tradnl" dirty="0"/>
                  <a:t>En el plano de proyección, el origen está en el centro y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va hacia arriba.</a:t>
                </a:r>
              </a:p>
              <a:p>
                <a:r>
                  <a:rPr lang="es-ES_tradnl" dirty="0"/>
                  <a:t>En la pantalla, el origen está en la esquina superior izquierda y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va hacia abajo.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6CC86-4D59-184D-8E8F-3E065CBBF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EB18E-DD08-7343-8802-09B4B5EC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0FDB6-5937-B74C-9548-47F0E1B7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97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3E6D-4499-194C-81CC-B0CA8F4C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Escalar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7A1921-2C6E-E244-B76D-5E4E2F8A1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9" y="1600879"/>
            <a:ext cx="5229225" cy="46435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E597-3ADA-9644-A3B7-3BB8CEAB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1680D-BB41-6541-AC34-2F8CB011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55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5B14-C7C9-A247-B2FF-77B97139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8BFE1-EAC9-674C-8FB3-A11F49BC0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screen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</m:t>
                        </m:r>
                      </m:sub>
                    </m:sSub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screen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proj</m:t>
                        </m:r>
                      </m:sub>
                    </m:sSub>
                  </m:oMath>
                </a14:m>
                <a:endParaRPr lang="es-ES_tradnl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s-ES_tradnl" dirty="0"/>
                  <a:t> son el ancho y el alto de la pantalla en pixeles, respectivamente.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8BFE1-EAC9-674C-8FB3-A11F49BC0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035DE-351F-1344-AD6F-463EDB0E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F9EA0-4E11-F146-BF4C-BFA50C50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13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9636-6B74-8E40-AD11-8FC73131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Ecuaciones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59BA-3987-F746-A2F2-69AD0A7DD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resumen: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AED65-78B4-664E-B552-4CE4E5C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FA053-6AA1-EE41-9911-77DD0A1C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C5E69-4C4A-FE4B-B63E-DBB913E4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094" y="2228849"/>
            <a:ext cx="6119812" cy="38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AE50-D410-484F-9336-740C4E56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Distancia al plano de proyección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A73E-087D-A84E-BF17-2627ABD7E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Hay dos opciones: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Dejar la distancia fija.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Calcular la distancia a partir del campo de visión (</a:t>
            </a:r>
            <a:r>
              <a:rPr lang="es-ES_tradnl" dirty="0" err="1"/>
              <a:t>field</a:t>
            </a:r>
            <a:r>
              <a:rPr lang="es-ES_tradnl" dirty="0"/>
              <a:t> of </a:t>
            </a:r>
            <a:r>
              <a:rPr lang="es-ES_tradnl" dirty="0" err="1"/>
              <a:t>view</a:t>
            </a:r>
            <a:r>
              <a:rPr lang="es-ES_tradnl" dirty="0"/>
              <a:t> o </a:t>
            </a:r>
            <a:r>
              <a:rPr lang="es-ES_tradnl" dirty="0" err="1"/>
              <a:t>fov</a:t>
            </a:r>
            <a:r>
              <a:rPr lang="es-ES_tradnl" dirty="0"/>
              <a:t>).</a:t>
            </a:r>
          </a:p>
          <a:p>
            <a:r>
              <a:rPr lang="es-ES_tradnl" dirty="0"/>
              <a:t>La segunda opción es más útil porque facilita hacer un zoom si se desea.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6DE52-DE1A-E540-9FA3-0FF6D60E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CD86-B6CA-7342-BB70-81F8E2F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1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60CC-3E76-324D-AF3E-E249D8AF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Out</a:t>
            </a:r>
            <a:r>
              <a:rPr lang="es-ES_tradnl" dirty="0"/>
              <a:t>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90F6-10D4-5A49-9DA0-265445D2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Out</a:t>
            </a:r>
            <a:r>
              <a:rPr lang="es-ES_tradnl" dirty="0"/>
              <a:t> Run (también escrito como </a:t>
            </a:r>
            <a:r>
              <a:rPr lang="es-ES_tradnl" dirty="0" err="1"/>
              <a:t>OutRun</a:t>
            </a:r>
            <a:r>
              <a:rPr lang="es-ES_tradnl" dirty="0"/>
              <a:t>) es un videojuego </a:t>
            </a:r>
            <a:r>
              <a:rPr lang="es-ES_tradnl" dirty="0" err="1"/>
              <a:t>arcade</a:t>
            </a:r>
            <a:r>
              <a:rPr lang="es-ES_tradnl" dirty="0"/>
              <a:t> de conducción lanzado por Sega en septiembre de 1986.</a:t>
            </a:r>
          </a:p>
          <a:p>
            <a:r>
              <a:rPr lang="es-ES_tradnl" dirty="0"/>
              <a:t>El objetivo es evitar el tráfico y llegar a uno de los cinco destinos.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A352D-8459-6E4A-886A-9BDCCA22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CB97-5A4B-9840-8D00-E62E1602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15404-9F7D-8945-BABC-3749EBCB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25" y="3429000"/>
            <a:ext cx="411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83EB-C89E-8A49-9BBC-36CE9C47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Campo de visión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5F6F-5791-A245-8E13-85FE80DF2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Fuente: </a:t>
            </a:r>
            <a:r>
              <a:rPr lang="es-ES_tradnl" dirty="0">
                <a:hlinkClick r:id="rId2"/>
              </a:rPr>
              <a:t>https://en.wikipedia.org/wiki/Field_of_view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ADE17-DF8F-7048-AF50-FDCBFA2C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9611B-CC7C-9D4E-9DA8-4CB8E14B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20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9499C-F917-2145-95EA-9F5B400D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847088"/>
            <a:ext cx="3810000" cy="364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640E7-D459-F34A-9544-7A19A3C11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78839"/>
            <a:ext cx="3479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5D1D-E3C3-3F48-B514-618BC3E7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Distancia al plano de proyección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6E119-9CAE-AF43-8D3C-5C99DFC66A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Suponiendo un plano de proyección normalizado con coordenadas entre -1 y 1: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=1/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fov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/2)</m:t>
                        </m:r>
                      </m:e>
                    </m:func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6E119-9CAE-AF43-8D3C-5C99DFC66A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5A043-C4F8-8448-B68A-92229282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89293-9FE5-104E-8FE8-18A0CC2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F1BC3-C66B-B540-AE05-40AE7017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903729"/>
            <a:ext cx="2857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8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0233-8145-2241-BA10-B72CC7CA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del código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F961-F919-FA45-91B8-3CB2CD18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Clases principales: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_tradnl" dirty="0"/>
              <a:t>. Extiende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JFrame</a:t>
            </a:r>
            <a:r>
              <a:rPr lang="es-ES_tradnl" dirty="0"/>
              <a:t>. Define el panel de control. Contiene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_tradnl" dirty="0"/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s-ES_tradnl" dirty="0"/>
              <a:t>. Extiende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JPanel</a:t>
            </a:r>
            <a:r>
              <a:rPr lang="es-ES_tradnl" dirty="0"/>
              <a:t>. Contiene toda la lógica del juego.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s-ES_tradnl" dirty="0"/>
              <a:t>. Métodos de ayuda para dibujar el juego.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</a:t>
            </a:r>
            <a:r>
              <a:rPr lang="es-ES_tradnl" dirty="0"/>
              <a:t>. Métodos matemáticos de ayuda y otras utilerías.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87138-CC15-674D-BE1A-8DCAF243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DD31-7261-8644-9B95-A3E4584A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8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BFDB-1213-3A40-9E63-C7BCE5D5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del código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EACF-101C-C74C-B2B7-C9F6756C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Otras clases: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_tradnl" dirty="0"/>
              <a:t>. Sprites del fondo.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s-ES_tradnl" dirty="0"/>
              <a:t>. Colores de la carretera.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ColorTheme</a:t>
            </a:r>
            <a:r>
              <a:rPr lang="es-ES_tradnl" dirty="0"/>
              <a:t>. Colores para la carretera, pasto, franja de ruido y separador de carriles.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ES_tradnl" dirty="0"/>
              <a:t>. Códigos de las teclas para controlar el automóvil.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Sprites</a:t>
            </a:r>
            <a:r>
              <a:rPr lang="es-ES_tradnl" dirty="0"/>
              <a:t>. Sprites del juego (automóvil, carteles, árboles).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/>
              <a:t>. Define un segmento de la carretera.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B798A-97CA-1844-A9D5-38DEF9FC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AF903-0191-B341-B4F1-FCBC54CD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302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55A6-1629-0C47-B175-54B0EAC05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Estructura del código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08224-C7E5-A243-9460-89BAFDC73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Point3D</a:t>
            </a:r>
            <a:r>
              <a:rPr lang="es-ES_tradnl" dirty="0"/>
              <a:t>. Define un punto en coordenadas del mundo (coordenadas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_tradnl" dirty="0"/>
              <a:t>).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Point4I</a:t>
            </a:r>
            <a:r>
              <a:rPr lang="es-ES_tradnl" dirty="0"/>
              <a:t>. Define un punto en coordenadas de la pantalla (coordenadas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s-ES_tradnl" dirty="0"/>
              <a:t>).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PointProjection</a:t>
            </a:r>
            <a:r>
              <a:rPr lang="es-ES_tradnl" dirty="0"/>
              <a:t>. Define un punto en la carretera con coordenadas del mundo, de la cámara y de la pantalla.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386DE-C180-9F4B-88FA-BFE30077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8C18E-86B8-8F45-A6C3-F59FB8FD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849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2F17-DCD2-C545-AF3A-63DF4FE7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E39D-5430-A749-8824-279CA2690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s-ES_tradnl" dirty="0"/>
              <a:t> extiende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JPanel</a:t>
            </a:r>
            <a:r>
              <a:rPr lang="es-ES_tradnl" dirty="0"/>
              <a:t> y realiza lo siguiente:</a:t>
            </a:r>
          </a:p>
          <a:p>
            <a:r>
              <a:rPr lang="es-ES_tradnl" dirty="0"/>
              <a:t>Su constructor carga las imágenes y construye la carretera en base a segmentos (clase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/>
              <a:t>).</a:t>
            </a:r>
          </a:p>
          <a:p>
            <a:r>
              <a:rPr lang="es-ES_tradnl" dirty="0"/>
              <a:t>Crea un objeto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ScheduledExecutorService</a:t>
            </a:r>
            <a:r>
              <a:rPr lang="en-US" dirty="0"/>
              <a:t> para </a:t>
            </a:r>
            <a:r>
              <a:rPr lang="en-US" dirty="0" err="1"/>
              <a:t>invocar</a:t>
            </a:r>
            <a:r>
              <a:rPr lang="en-US" dirty="0"/>
              <a:t> al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dirty="0"/>
              <a:t> </a:t>
            </a:r>
            <a:r>
              <a:rPr lang="en-US" dirty="0" err="1"/>
              <a:t>cierto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veces</a:t>
            </a:r>
            <a:r>
              <a:rPr lang="en-US" dirty="0"/>
              <a:t> por </a:t>
            </a:r>
            <a:r>
              <a:rPr lang="en-US" dirty="0" err="1"/>
              <a:t>segundo</a:t>
            </a:r>
            <a:r>
              <a:rPr lang="en-US" dirty="0"/>
              <a:t>.</a:t>
            </a:r>
          </a:p>
          <a:p>
            <a:r>
              <a:rPr lang="es-ES_tradnl" dirty="0"/>
              <a:t>Contiene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paintComponent</a:t>
            </a:r>
            <a:r>
              <a:rPr lang="es-ES_tradnl" dirty="0"/>
              <a:t> para dibujar el juego.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paintComponent</a:t>
            </a:r>
            <a:r>
              <a:rPr lang="es-ES_tradnl" dirty="0"/>
              <a:t> invoca al método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s-ES_tradnl" dirty="0"/>
              <a:t> que es el que hace todo el trabajo.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9CC1F-5CC8-AA4F-A9AC-A5588F29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41A1-24E2-DB47-B88B-44246AF0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85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A8FD-DFBD-354B-9EB1-0BA39500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Ciclo de juego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F973-C3E9-5E43-84AF-9974BCEC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s-ES_tradnl" dirty="0"/>
              <a:t> actualiza el juego.</a:t>
            </a:r>
          </a:p>
          <a:p>
            <a:r>
              <a:rPr lang="es-ES_tradnl" dirty="0"/>
              <a:t>Se invoca de manera repetida mediante un objeto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ScheduledExecutorService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Runnable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ScheduledExecutorService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Executors.newSingleThreadScheduledExecutor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executor.scheduleAtFixedRate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(r, 10, 1000 / FPS,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TimeUnit.MILLISECONDS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s-ES_tradnl" dirty="0"/>
              <a:t>Donde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FPS</a:t>
            </a:r>
            <a:r>
              <a:rPr lang="es-ES_tradnl" dirty="0"/>
              <a:t> es el número de </a:t>
            </a:r>
            <a:r>
              <a:rPr lang="es-ES_tradnl" dirty="0" err="1"/>
              <a:t>frames</a:t>
            </a:r>
            <a:r>
              <a:rPr lang="es-ES_tradnl" dirty="0"/>
              <a:t> por segundo (p.e. 60).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06258-4C89-DD40-B97B-34BF8DC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617E1-A5A2-4A44-9884-AF419EFE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3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A54F-0688-8D4D-9B73-5D1202B8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y sprites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E440-9E75-BA47-AF9B-F702FAAB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 comenzar el juego se cargan dos hojas de sprites: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background.png</a:t>
            </a:r>
            <a:r>
              <a:rPr lang="es-ES_tradnl" dirty="0"/>
              <a:t>. Tres capas para el cielo, colinas y árboles.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sprites.png</a:t>
            </a:r>
            <a:r>
              <a:rPr lang="es-ES_tradnl" dirty="0"/>
              <a:t>. Sprites del automóvil (además de árboles y carteles para la versión final).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15C0-967A-654F-B424-E9A00679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AB0D8-7E79-194E-BD5A-66EBE07E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03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349A-60E7-0C48-8E5F-DB9C08CF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Fondo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92DC96-E6A7-7E4F-A377-C9873DBD6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022" y="378715"/>
            <a:ext cx="5217817" cy="59458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55A53-63B8-7643-86FA-F21EAAFC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0F46A-3393-DE49-A1CB-1ACDB706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377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1DBF-8C0C-AC48-88DF-90043190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Sprites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E9456-D4D3-A042-8AA0-71D7D26C6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420" y="304847"/>
            <a:ext cx="6044060" cy="601975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FD299-1FBC-C443-A042-5620CE6B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827C5-94AA-DF42-AF83-BAE1EBCF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047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1CB1-F001-CA4A-AA33-D6529A5B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Out</a:t>
            </a:r>
            <a:r>
              <a:rPr lang="es-ES_tradnl" dirty="0"/>
              <a:t>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75A8-FC07-204C-9A19-AA051615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 un juego en seudo-3D (también conocido como 2.5D).</a:t>
            </a:r>
          </a:p>
          <a:p>
            <a:r>
              <a:rPr lang="es-ES_tradnl" dirty="0"/>
              <a:t>Se usan proyecciones para simular objetos en 3D, cuando en realidad son objetos en 2D.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61F87-8FB3-5948-BEA3-88AC86FD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DD4AC-A3AA-A340-96C4-9A7B10B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0C490-0AD2-6E48-A1FF-D77A8E23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3323968"/>
            <a:ext cx="4109252" cy="30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E89F-98F9-D94F-9D8C-A5311037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y sprites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72A5-3605-3B40-A450-78B14D11C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clase Sprite almacena las 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_tradnl" dirty="0"/>
              <a:t> de los sprites.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Sprites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PALM_TREE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5, 215, 540),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BILLBOARD08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(230, 5, 385, 265),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TREE1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(625, 5, 360, 360),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DEAD_TREE1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555, 135, 332),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BILLBOARD09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(150, 555, 328, 282),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…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C2198-5235-D546-8D7F-CE5E6351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4C6AC-475D-104B-B07B-350C1D32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E34A-A2A3-E14D-8AF2-2EF4D772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Variables del juego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E7C6-3D74-1A41-904B-F3F5A0A3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Además de los sprites se necesitan variables para almacenar el estado del juego.</a:t>
            </a:r>
          </a:p>
          <a:p>
            <a:r>
              <a:rPr lang="es-ES_tradnl" dirty="0"/>
              <a:t>Las variables están declaradas en 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s-ES_tradnl" dirty="0"/>
              <a:t>.</a:t>
            </a:r>
          </a:p>
          <a:p>
            <a:r>
              <a:rPr lang="es-ES_tradnl" dirty="0"/>
              <a:t>Algunas variables: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C5A2-A1CF-3345-9061-32FF27C6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D9920-5EA5-6F4D-BD10-6017CF89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89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F35E-E046-1444-A215-09785D40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Variables del juego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A3C3-8AB4-3D43-8F86-4A166C0B7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FPS = 60;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= 1.0 / FPS;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seconds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1024;           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768;            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loaded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sprites;                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sprite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loaded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9681D-E0D6-1E45-BF42-5FBE56BB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7A186-C525-B049-B6EA-1F24423D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611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1407-1EF3-494B-8F21-8D199932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Manejando un Ferrari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7AA9-F4F6-BD4A-B06A-41FDC700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automóvil del jugador se controla mediante el teclado:</a:t>
            </a:r>
          </a:p>
          <a:p>
            <a:r>
              <a:rPr lang="es-ES_tradnl" dirty="0"/>
              <a:t>Flecha arriba / letra “w”: acelera.</a:t>
            </a:r>
          </a:p>
          <a:p>
            <a:r>
              <a:rPr lang="es-ES_tradnl" dirty="0"/>
              <a:t>Flecha izquierda / letra “a”: gira a la izquierda.</a:t>
            </a:r>
          </a:p>
          <a:p>
            <a:r>
              <a:rPr lang="es-ES_tradnl" dirty="0"/>
              <a:t>Flecha derecha / letra “d”: gira a la derecha.</a:t>
            </a:r>
          </a:p>
          <a:p>
            <a:r>
              <a:rPr lang="es-ES_tradnl" dirty="0"/>
              <a:t>Flecha abajo / letra “s”: frena.</a:t>
            </a:r>
          </a:p>
          <a:p>
            <a:r>
              <a:rPr lang="es-ES_tradnl" dirty="0"/>
              <a:t>Si no se oprime la flecha arriba ni la flecha abajo el automóvil se frena lentamente.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2F931-6D3D-9540-8ABF-A5B8E245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4BCA7-DCCD-AA44-A09D-58FCF5D9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08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8BA8-14D4-7F44-A411-74BB2CAC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Estado del jugador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BA8A-B6F6-2941-826E-220A11ABA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Las variables que representan el estado del jugador son: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/>
              <a:t>. La velocidad actual.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s-ES_tradnl" dirty="0"/>
              <a:t>. La posición actual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_tradnl" dirty="0"/>
              <a:t> en la pista. Notar que en realidad es la posición de la cámara, no del automóvil.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/>
              <a:t>. La posición actual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 en la carretera. Normalizada entre -1 y +1 para ser independiente del valor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/>
              <a:t>.</a:t>
            </a:r>
          </a:p>
          <a:p>
            <a:r>
              <a:rPr lang="es-ES_tradnl" dirty="0"/>
              <a:t>Estás variables se actualizan en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A63D7-9883-2C49-B36C-63ED1330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848A8-AC22-2E4D-ADF1-CD8FC3A9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00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BEED-3A3A-0A4E-B36A-AEFD184F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B89F-7685-2C42-9A7A-25FE9D06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Actualiza position basada en el valor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/>
              <a:t>.</a:t>
            </a:r>
          </a:p>
          <a:p>
            <a:r>
              <a:rPr lang="es-ES_tradnl" dirty="0"/>
              <a:t>Actualiza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/>
              <a:t> si la flecha izquierda o la flecha derecha están oprimidas.</a:t>
            </a:r>
          </a:p>
          <a:p>
            <a:r>
              <a:rPr lang="es-ES_tradnl" dirty="0"/>
              <a:t>Aumenta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/>
              <a:t> si la flecha arriba está oprimida.</a:t>
            </a:r>
          </a:p>
          <a:p>
            <a:r>
              <a:rPr lang="es-ES_tradnl" dirty="0"/>
              <a:t>Disminuye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/>
              <a:t> si la flecha abajo está oprimida.</a:t>
            </a:r>
          </a:p>
          <a:p>
            <a:r>
              <a:rPr lang="es-ES_tradnl" dirty="0"/>
              <a:t>Disminuye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/>
              <a:t> si la flecha arriba ni la flecha abajo están oprimidas.</a:t>
            </a:r>
          </a:p>
          <a:p>
            <a:r>
              <a:rPr lang="es-ES_tradnl" dirty="0"/>
              <a:t>Disminuye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/>
              <a:t> si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/>
              <a:t> está afuera de la carretera.</a:t>
            </a:r>
          </a:p>
          <a:p>
            <a:r>
              <a:rPr lang="es-ES_tradnl" dirty="0"/>
              <a:t>Para caminos rectos,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s-ES_tradnl" dirty="0"/>
              <a:t> es sencillo.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2445C-246E-D342-980F-E318B7C3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774A0-D069-924A-95DB-68FB4B9D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695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75AC-C33F-AD47-952F-F12484AD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9062-5014-5548-AA72-F5E0C4B2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position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Util.increase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(position, STEP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dx = STEP * 2 *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at top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(-1 to 1) in 1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dx;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dx;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95FCF-850B-794D-BA97-5F25A127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5A731-5FB8-3C4B-805E-A2E75CE9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376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52FE-EFAE-724E-92DD-31BFC8BD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9FB8-CD0A-7B4C-A9A9-CF41ACC9D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keyFaster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Util.accelerate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keySlower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Util.accelerate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Util.accelerate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deceleration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487A0-C62D-E543-B507-E56F2076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10859-B983-AC47-B4BB-37F5253E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3305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F7F6-9B4C-C14F-BE7E-65AA6C76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31932-52D5-374E-ADB2-8CE98891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-1 ||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1) &amp;&amp;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offRoadLimit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Util.accelerate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offRoadDeceleration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Util.limit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-2, 2); 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player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Util.limit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maxSpeed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DA2EA-4EE9-3E47-B00A-4F18F7DC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7AE77-A794-934F-B7E5-1030E978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3145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222F-13D5-BA48-9446-48DC9FCB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Geometría de la carretera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76FA-B308-B540-9DE3-86957D99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carretera está compuesta de segmentos.</a:t>
            </a:r>
          </a:p>
          <a:p>
            <a:r>
              <a:rPr lang="es-ES_tradnl" dirty="0"/>
              <a:t>El arreglo de segmentos se construye en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resetRoad</a:t>
            </a:r>
            <a:r>
              <a:rPr lang="es-ES_tradnl" dirty="0"/>
              <a:t>.</a:t>
            </a:r>
          </a:p>
          <a:p>
            <a:r>
              <a:rPr lang="es-ES_tradnl" dirty="0"/>
              <a:t>Se almacenan dos puntos por cada segmento: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s-ES_tradnl" dirty="0"/>
              <a:t> es el centro del borde más cercano a la cámara.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s-ES_tradnl" dirty="0"/>
              <a:t> es el centro del borde más lejano a la cámara.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rumbleLength</a:t>
            </a:r>
            <a:r>
              <a:rPr lang="es-ES_tradnl" dirty="0"/>
              <a:t> es la longitud de las franjas de ruido (</a:t>
            </a:r>
            <a:r>
              <a:rPr lang="es-ES_tradnl" dirty="0" err="1"/>
              <a:t>rumble</a:t>
            </a:r>
            <a:r>
              <a:rPr lang="es-ES_tradnl" dirty="0"/>
              <a:t> </a:t>
            </a:r>
            <a:r>
              <a:rPr lang="es-ES_tradnl" dirty="0" err="1"/>
              <a:t>strips</a:t>
            </a:r>
            <a:r>
              <a:rPr lang="es-ES_tradnl" dirty="0"/>
              <a:t>) a los lados de la carretera. Por default vale 3.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ECC69-6092-694A-9EDF-436B0563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03AE5-46E4-FD4C-A484-D016DEC2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0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B5CD-0213-0C43-8650-C78ADAF4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JavaScript Racer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E33C-3907-C74E-9488-8EEECDC5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https://codeincomplete.com/articles/javascript-racer/</a:t>
            </a:r>
            <a:endParaRPr lang="es-ES_tradnl" dirty="0"/>
          </a:p>
          <a:p>
            <a:r>
              <a:rPr lang="es-ES_tradnl" dirty="0"/>
              <a:t>4 versiones: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Versión 1. Carretera recta.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Versión 2. Curvas.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Versión 3. Colinas.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Versión 4. Versión final.</a:t>
            </a:r>
          </a:p>
          <a:p>
            <a:r>
              <a:rPr lang="es-ES_tradnl" dirty="0"/>
              <a:t>La versión final se puede jugar en </a:t>
            </a:r>
            <a:r>
              <a:rPr lang="es-ES_tradnl" dirty="0">
                <a:hlinkClick r:id="rId3"/>
              </a:rPr>
              <a:t>https://codeincomplete.com/games/racer/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FB3C1-DDAF-894F-8242-4480CB0B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6CACB-17B0-1C4F-BA1E-3F9E6483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9153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703B-C317-E848-8181-7CC37A87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Carretera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01721B-5F8E-0D4F-85B0-61C623093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674" y="1128713"/>
            <a:ext cx="6164668" cy="52276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A1A75-AC0E-924A-B2FC-2FBD2427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32683-9E6E-764C-84DB-6069696C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6035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1FA6-FC98-284A-90EF-DA6B8E64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resetRoad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89BC-8896-5F40-BB1F-62E79503E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resetRoad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segments.clear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0; n &lt; 500; n++) {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PointProjection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p1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PointProjection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Point3D(0, 0, n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new Point3D(), new Point4I());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PointProjection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PointProjection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Point3D(0, 0, (n + 1)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new Point3D(), new Point4I());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ColorTheme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= (n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rumbleLength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% 2 == 0 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Colors.DARK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Colors.LIGHT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(n, p1, p2, color));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1CC6F-EBFC-554E-BFF6-7CA5E936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0363E-7B47-CD43-8AA5-81ED04F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49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550E-660D-8949-B2F4-A2BB3980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resetRoad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695C-6326-ED4F-9A99-DC6E30EE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+ 2).color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Colors.START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+ 3).color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Colors.START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0; n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rumbleLength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- 1 - n).color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Colors.FINISH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9C6C8-E32F-B443-8E73-0E8A5DB0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09F3C-9DE1-2F41-8073-F1A12670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4823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5783-AB46-EB4A-B753-2B9247FB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resetRoad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CAFE6-9D89-1048-9499-41F5B9B7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s-ES_tradnl" dirty="0"/>
              <a:t> se inicializan solo con las 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_tradnl" dirty="0"/>
              <a:t> del mundo porque la carretera es recta.</a:t>
            </a:r>
          </a:p>
          <a:p>
            <a:r>
              <a:rPr lang="es-ES_tradnl" dirty="0"/>
              <a:t>Las 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_tradnl" dirty="0"/>
              <a:t> son siempre 0.</a:t>
            </a:r>
          </a:p>
          <a:p>
            <a:r>
              <a:rPr lang="es-ES_tradnl" dirty="0"/>
              <a:t>Las 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 están escaladas entre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/>
              <a:t>.</a:t>
            </a:r>
          </a:p>
          <a:p>
            <a:r>
              <a:rPr lang="es-ES_tradnl" dirty="0"/>
              <a:t>Esto va a cambiar cuando se agreguen curvas y colinas.</a:t>
            </a:r>
          </a:p>
          <a:p>
            <a:r>
              <a:rPr lang="es-ES_tradnl" dirty="0"/>
              <a:t>Se agregan objetos vacíos para luego almacenar las representaciones de estos puntos en coordenadas de la cámara y de la pantalla.</a:t>
            </a:r>
          </a:p>
          <a:p>
            <a:r>
              <a:rPr lang="es-ES_tradnl" dirty="0"/>
              <a:t>Cuando el automóvil llega al final de la carretera se regresa al comienzo.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2265B-56AE-6F4B-90FD-869713BE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C00E6-27F5-3E42-BF81-3E81E7C4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34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D1FD-98F1-3E4E-9AA7-34B4D3A4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findSegment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3FD2-5775-AD42-B19F-E4BD6238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Dado un valor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_tradnl" dirty="0"/>
              <a:t> regresa el segmento correspondiente, aún si se extiende más allá de la longitud de la carretera.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Math.floor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%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E9B52-BEBE-8940-92CA-EF69948D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B22B3-D91C-934F-BD92-8F87E2ED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79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7E75-F2B0-B243-BE1E-52914BC4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Parallax</a:t>
            </a:r>
            <a:r>
              <a:rPr lang="es-ES_tradnl" dirty="0"/>
              <a:t> </a:t>
            </a:r>
            <a:r>
              <a:rPr lang="es-ES_tradnl" dirty="0" err="1"/>
              <a:t>scrolling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E288-3D5E-404A-9E46-A6E9C69D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 una técnica en gráficos en la que las imágenes de fondo pasan por la cámara más lentamente que las imágenes de primer plano.</a:t>
            </a:r>
          </a:p>
          <a:p>
            <a:r>
              <a:rPr lang="es-ES_tradnl" dirty="0"/>
              <a:t>Esto crea una ilusión de profundidad en una escena 2D.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3EE1-B54B-CC40-86F9-2BF25D3F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C5A6E-CD14-1845-A27D-9E440869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32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70BA-B8C5-D44D-AADB-DC50C067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Parallax</a:t>
            </a:r>
            <a:r>
              <a:rPr lang="es-ES_tradnl" dirty="0"/>
              <a:t> </a:t>
            </a:r>
            <a:r>
              <a:rPr lang="es-ES_tradnl" dirty="0" err="1"/>
              <a:t>scrolling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949F-118B-2C4D-B865-0B533114F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Ejemplo tomado de </a:t>
            </a:r>
            <a:r>
              <a:rPr lang="es-ES_tradnl" dirty="0">
                <a:hlinkClick r:id="rId2"/>
              </a:rPr>
              <a:t>https://en.wikipedia.org/wiki/Parallax_scrolling</a:t>
            </a:r>
            <a:r>
              <a:rPr lang="es-ES_tradnl" dirty="0"/>
              <a:t>.</a:t>
            </a:r>
          </a:p>
          <a:p>
            <a:r>
              <a:rPr lang="es-ES_tradnl" dirty="0"/>
              <a:t>Imágenes:</a:t>
            </a:r>
          </a:p>
          <a:p>
            <a:pPr lvl="1"/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OhSqueezy</a:t>
            </a:r>
            <a:r>
              <a:rPr lang="es-ES_tradnl" dirty="0"/>
              <a:t> - </a:t>
            </a:r>
            <a:r>
              <a:rPr lang="es-ES_tradnl" dirty="0" err="1"/>
              <a:t>Own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, CC BY-SA 3.0, </a:t>
            </a:r>
            <a:r>
              <a:rPr lang="es-ES_tradnl" dirty="0">
                <a:hlinkClick r:id="rId3"/>
              </a:rPr>
              <a:t>https://commons.wikimedia.org/w/index.php?curid=15775522</a:t>
            </a:r>
            <a:endParaRPr lang="es-ES_tradnl" dirty="0"/>
          </a:p>
          <a:p>
            <a:pPr lvl="1"/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OhSqueezy</a:t>
            </a:r>
            <a:r>
              <a:rPr lang="es-ES_tradnl" dirty="0"/>
              <a:t> - </a:t>
            </a:r>
            <a:r>
              <a:rPr lang="es-ES_tradnl" dirty="0" err="1"/>
              <a:t>Own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, CC BY-SA 3.0, </a:t>
            </a:r>
            <a:r>
              <a:rPr lang="es-ES_tradnl" dirty="0">
                <a:hlinkClick r:id="rId4"/>
              </a:rPr>
              <a:t>https://commons.wikimedia.org/w/index.php?curid=15775493</a:t>
            </a:r>
            <a:endParaRPr lang="es-ES_tradnl" dirty="0"/>
          </a:p>
          <a:p>
            <a:pPr lvl="1"/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OhSqueezy</a:t>
            </a:r>
            <a:r>
              <a:rPr lang="es-ES_tradnl" dirty="0"/>
              <a:t> - </a:t>
            </a:r>
            <a:r>
              <a:rPr lang="es-ES_tradnl" dirty="0" err="1"/>
              <a:t>Own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, CC BY-SA 3.0, </a:t>
            </a:r>
            <a:r>
              <a:rPr lang="es-ES_tradnl" dirty="0">
                <a:hlinkClick r:id="rId5"/>
              </a:rPr>
              <a:t>https://commons.wikimedia.org/w/index.php?curid=15775410</a:t>
            </a:r>
            <a:endParaRPr lang="es-ES_tradnl" dirty="0"/>
          </a:p>
          <a:p>
            <a:pPr lvl="1"/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OhSqueezy</a:t>
            </a:r>
            <a:r>
              <a:rPr lang="es-ES_tradnl" dirty="0"/>
              <a:t> - </a:t>
            </a:r>
            <a:r>
              <a:rPr lang="es-ES_tradnl" dirty="0" err="1"/>
              <a:t>Own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, CC BY-SA 3.0, </a:t>
            </a:r>
            <a:r>
              <a:rPr lang="es-ES_tradnl" dirty="0">
                <a:hlinkClick r:id="rId6"/>
              </a:rPr>
              <a:t>https://commons.wikimedia.org/w/index.php?curid=15775352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CE401-0481-704A-86EA-8BAA7A0A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9FEC5-D8CA-FF4D-8F21-EA74BB74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6930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E549-DDBC-BC4C-AD9B-CA014F77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Parallax</a:t>
            </a:r>
            <a:r>
              <a:rPr lang="es-ES_tradnl" dirty="0"/>
              <a:t> </a:t>
            </a:r>
            <a:r>
              <a:rPr lang="es-ES_tradnl" dirty="0" err="1"/>
              <a:t>scrolling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6C0AD-62DE-1046-9BB3-2A58BE79E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/>
              <a:t>     Cielo (capa trasera)               Vegetación (capa media)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/>
              <a:t>     Suelo (capa frontal)                   Animación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564E-62B5-6148-94D6-C144903E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6E5EF-1DF4-7040-A7A2-644ECC06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47</a:t>
            </a:fld>
            <a:endParaRPr lang="es-ES_trad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C8864-016D-4E46-B8E4-9654EAFE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001018"/>
            <a:ext cx="2160000" cy="16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BA2C9C-8EBE-D04B-8B71-9AEB700C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40" y="2001018"/>
            <a:ext cx="2160000" cy="16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1F7B08-13AD-EE43-84DA-BEA7973C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4178808"/>
            <a:ext cx="2160000" cy="16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9D632B-CB5B-4743-A565-F33F83564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40" y="4178808"/>
            <a:ext cx="243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3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5A86-B641-744A-A8F0-E02CB861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el fondo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4E90-ABB8-EB4E-AF23-FA79B2290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sz="2800" dirty="0"/>
              <a:t>El método 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s-ES_tradnl" sz="2800" dirty="0"/>
              <a:t> comienza dibujando el fondo.</a:t>
            </a:r>
          </a:p>
          <a:p>
            <a:r>
              <a:rPr lang="es-ES_tradnl" sz="2800" dirty="0"/>
              <a:t>El fondo se dibuja por separado en 3 capas para que, cuando se agreguen curvas y colinas, exista </a:t>
            </a:r>
            <a:r>
              <a:rPr lang="es-ES_tradnl" sz="2800" dirty="0" err="1"/>
              <a:t>parallax</a:t>
            </a:r>
            <a:r>
              <a:rPr lang="es-ES_tradnl" sz="2800" dirty="0"/>
              <a:t> </a:t>
            </a:r>
            <a:r>
              <a:rPr lang="es-ES_tradnl" sz="2800" dirty="0" err="1"/>
              <a:t>scrolling</a:t>
            </a:r>
            <a:r>
              <a:rPr lang="es-ES_tradnl" sz="2800" dirty="0"/>
              <a:t>.</a:t>
            </a:r>
          </a:p>
          <a:p>
            <a:pPr marL="0" indent="0">
              <a:buNone/>
            </a:pP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render(Graphics2D g2)</a:t>
            </a:r>
          </a:p>
          <a:p>
            <a:pPr marL="0" indent="0">
              <a:buNone/>
            </a:pP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Render.background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(g2,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Background.SKY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Render.background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(g2,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Background.HILLS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Render.background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(g2,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Background.TREES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…</a:t>
            </a:r>
          </a:p>
          <a:p>
            <a:endParaRPr lang="es-ES_tradnl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8C8F0-4F12-9D47-B5C5-E85EA480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9B0E3-564C-5949-A9AC-1900EF28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49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F14D-FD28-D744-A9A6-3DEB8D36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la carretera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2CBB3-0F2A-804B-B613-8C4B9A52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Después del fondo,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s-ES_tradnl" dirty="0"/>
              <a:t> itera sobre los segmentos:</a:t>
            </a:r>
          </a:p>
          <a:p>
            <a:r>
              <a:rPr lang="es-ES_tradnl" dirty="0"/>
              <a:t>Proyecta los puntos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s-ES_tradnl" dirty="0"/>
              <a:t> de cada segmento de coordenadas del mundo a coordenadas de la pantalla.</a:t>
            </a:r>
          </a:p>
          <a:p>
            <a:r>
              <a:rPr lang="es-ES_tradnl" dirty="0"/>
              <a:t>Si es necesario, recorta el segmento, de lo contrario lo dibuja.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B9D40-1340-8840-8188-4C5444F2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F6408-0F07-094A-8A66-BBFCE67A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0C22-C634-E346-9A2C-3F941D86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Java Racer – versión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9650-E2C8-BF4E-A88B-701FA80FB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Temas:</a:t>
            </a:r>
          </a:p>
          <a:p>
            <a:r>
              <a:rPr lang="es-ES_tradnl" dirty="0"/>
              <a:t>Proyección 3D a 2D.</a:t>
            </a:r>
          </a:p>
          <a:p>
            <a:r>
              <a:rPr lang="es-ES_tradnl" dirty="0"/>
              <a:t>Estructura del código.</a:t>
            </a:r>
          </a:p>
          <a:p>
            <a:r>
              <a:rPr lang="es-ES_tradnl" dirty="0"/>
              <a:t>Ciclo del juego.</a:t>
            </a:r>
          </a:p>
          <a:p>
            <a:r>
              <a:rPr lang="es-ES_tradnl" dirty="0"/>
              <a:t>Imágenes y sprites.</a:t>
            </a:r>
          </a:p>
          <a:p>
            <a:r>
              <a:rPr lang="es-ES_tradnl" dirty="0"/>
              <a:t>Variables del juego.</a:t>
            </a:r>
          </a:p>
          <a:p>
            <a:r>
              <a:rPr lang="es-ES_tradnl" dirty="0"/>
              <a:t>Manejando un Ferrari.</a:t>
            </a:r>
          </a:p>
          <a:p>
            <a:r>
              <a:rPr lang="es-ES_tradnl" dirty="0"/>
              <a:t>Geometría de la carretera.</a:t>
            </a:r>
          </a:p>
          <a:p>
            <a:r>
              <a:rPr lang="es-ES_tradnl" dirty="0"/>
              <a:t>Dibujando el fondo.</a:t>
            </a:r>
          </a:p>
          <a:p>
            <a:r>
              <a:rPr lang="es-ES_tradnl" dirty="0"/>
              <a:t>Dibujando el automóvil.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548E4-76AD-9345-A131-CFA58CB4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68EB9-AFF2-6342-B29F-FCF2D30C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220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00EB-0604-CA4C-871E-129B4BD3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la carretera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D09D-3881-144D-9AE2-9A081197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(position);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0; n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drawDistance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baseSegment.index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n) %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segments.size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segment.looped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baseSegment.index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segment.fog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Util.exponentialFog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drawDistance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fogDensity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46512-C2A8-CA4F-B6FA-2784B919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E49E5-60AB-A346-9FF0-FB65250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5666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4294-6B12-7641-B2FC-ABC705CA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la carretera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7FE-4691-6E43-BB21-DED4F1701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Util.project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(segment.p1,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position -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segment.looped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0),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cameraDepth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Util.project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(segment.p2,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position -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segment.looped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0),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cameraDepth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((segment.p1.camera.z &lt;=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cameraDepth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||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(segment.p2.screen.y &gt;=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{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clip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rendered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94E7F-8E0D-584F-A483-3F2A83E6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E34D2-D408-C347-9D25-8A400536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7961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4A63-A331-A146-9428-0E0106A9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la carretera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DD87-CD43-9840-850E-1007661D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Render.segment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(g2,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segment.p1.screen.x, segment.p1.screen.y, segment.p1.screen.w,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segment.p2.screen.x, segment.p2.screen.y, segment.p2.screen.w,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segment.fog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segment.color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segment.p2.screen.y;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BB8F8-8AB4-D74B-9D66-661A6668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CEB7F-16E4-AB44-ABF5-E50617B5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856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CCF7-96BE-8D4D-B2C9-66A8918D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Util.project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B2EA-5EE7-1849-A60A-B7928A095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cada punto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s-ES_tradnl" dirty="0"/>
              <a:t> calcula las 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_tradnl" dirty="0"/>
              <a:t> en coordenadas de la pantalla.</a:t>
            </a:r>
          </a:p>
          <a:p>
            <a:r>
              <a:rPr lang="es-ES_tradnl" dirty="0"/>
              <a:t>También calcula el ancho proyectado 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S_tradnl" dirty="0"/>
              <a:t>) del segmento y la escala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3007-FF98-DD43-A9B4-271D986C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0D2FB-BCF9-274A-B3A9-5D628734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49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B28A-943B-D84D-B5EB-BD459100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Util.project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34F1F-7C42-9946-8B2B-9604FAE7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PointProjection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cameraDepth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p.camera.x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p.world.x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p.camera.y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p.world.y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p.camera.z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p.world.z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p.screen.scale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cameraDepth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p.camera.z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2.0) +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p.screen.scale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p.camera.x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2.0));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2.0) -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p.screen.scale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p.camera.y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2.0));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p.screen.w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Math.round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p.screen.scale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2.0));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F968-3742-4346-9850-911E5202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A8A25-F310-ED49-B74E-538D471B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898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426D-22F4-5A42-88CE-1CF9E81B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la carretera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D67B-D172-4F44-B433-61BDDE47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Dadas las coordenadas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_tradnl" dirty="0"/>
              <a:t> de la pantalla para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s-ES_tradnl" dirty="0"/>
              <a:t>, junto con el ancho de carretera proyectado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S_tradnl" dirty="0">
                <a:cs typeface="Times New Roman" panose="02020603050405020304" pitchFamily="18" charset="0"/>
              </a:rPr>
              <a:t>, </a:t>
            </a:r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Render.segment</a:t>
            </a:r>
            <a:r>
              <a:rPr lang="es-ES_tradnl" dirty="0"/>
              <a:t> calcula los polígonos para dibujar el pasto, la carretera, las franjas de ruido y los separadores de carril usando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Render.polygon</a:t>
            </a:r>
            <a:r>
              <a:rPr lang="es-ES_tradnl" dirty="0"/>
              <a:t>.</a:t>
            </a:r>
          </a:p>
          <a:p>
            <a:r>
              <a:rPr lang="es-ES_tradnl" dirty="0"/>
              <a:t>Ver los detalles en la 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8426A-FAC4-6142-81FC-EE3F46E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9367F-A644-604D-AF4E-BBA41AF7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26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9756-B194-2343-9CB3-0D04EEE4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el automóvil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3C6B-8AF1-C047-9237-B27452AE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 último que hace el método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s-ES_tradnl" dirty="0"/>
              <a:t> es dibujar el automóvil.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Render.player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(g2,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sprites,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cameraDepth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playerZ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2.0,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-1 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1 : 0),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821B4-0041-8042-AB24-57FEAC4E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24791-43C6-8244-AA51-2383CCBF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65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36BC-450D-FE41-8F31-B37ED547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Dibujando el automóvil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EB82-BD0A-A942-8EDE-83D6C92E7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Render.player</a:t>
            </a:r>
            <a:r>
              <a:rPr lang="es-ES_tradnl" dirty="0"/>
              <a:t> utiliza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drawImage</a:t>
            </a:r>
            <a:r>
              <a:rPr lang="es-ES_tradnl" dirty="0"/>
              <a:t> de la 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Graphics2D</a:t>
            </a:r>
            <a:r>
              <a:rPr lang="es-ES_tradnl" dirty="0"/>
              <a:t> para dibujar el sprite del automóvil.</a:t>
            </a:r>
          </a:p>
          <a:p>
            <a:r>
              <a:rPr lang="es-ES_tradnl" dirty="0"/>
              <a:t>El sprite se escala usando la proyección vista anteriormente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/ z</a:t>
            </a:r>
            <a:r>
              <a:rPr lang="es-ES_tradnl" dirty="0"/>
              <a:t>.</a:t>
            </a:r>
          </a:p>
          <a:p>
            <a:r>
              <a:rPr lang="es-ES_tradnl" dirty="0"/>
              <a:t>Donde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_tradnl" dirty="0"/>
              <a:t> es la distancia del automóvil a la cámara guardada en la variable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playerZ</a:t>
            </a:r>
            <a:r>
              <a:rPr lang="es-ES_tradnl" dirty="0"/>
              <a:t>.</a:t>
            </a:r>
          </a:p>
          <a:p>
            <a:r>
              <a:rPr lang="es-ES_tradnl" dirty="0"/>
              <a:t>También rebota el automóvil cuando va a altas velocidades agregando un número aleatorio basado en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maxSpeed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FF276-3D95-3940-9DD0-1087A30A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9AE68-0ECD-1B4A-9915-AC6991A5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10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8652-25A5-C548-BA98-C162A69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 final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09ABA8-DFCC-6D4A-8E16-D428412BC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740" y="1935163"/>
            <a:ext cx="5834519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B9CB2-571A-3346-B1E4-19CD1FEF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FAECC-62CD-CD4F-8B5E-1236EDEC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601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064B-2D49-D64A-98D9-43A77F29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Proyección 3D a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B4B5-B4D9-CF45-A248-CCAA8F02D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necesita proyectar un punto de un mundo 3D a una pantalla 2D.</a:t>
            </a:r>
          </a:p>
          <a:p>
            <a:r>
              <a:rPr lang="es-ES_tradnl" dirty="0"/>
              <a:t>Se coloca una cámara virtual en el mundo 3D.</a:t>
            </a:r>
          </a:p>
          <a:p>
            <a:r>
              <a:rPr lang="es-ES_tradnl" dirty="0"/>
              <a:t>Frente a la cámara virtual se coloca un plano, llamado el plano de proyección.</a:t>
            </a:r>
          </a:p>
          <a:p>
            <a:r>
              <a:rPr lang="es-ES_tradnl" dirty="0"/>
              <a:t>El objetivo es proyectar los objetos del mundo 3D en dicho plano.</a:t>
            </a:r>
          </a:p>
          <a:p>
            <a:r>
              <a:rPr lang="es-ES_tradnl" dirty="0"/>
              <a:t>Luego el plano de proyección se proyecta a la pantalla (en un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JFrame</a:t>
            </a:r>
            <a:r>
              <a:rPr lang="es-ES_tradnl" dirty="0"/>
              <a:t> 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JPlane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8B51E-9D93-594F-834A-7EA5D439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3244F-2A6C-E448-8BD1-488ED417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76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AB42-DEA7-5347-A83C-6BCF6A83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Proyección 3D a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74DA-3784-4B48-8B0D-6411E745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 algn="ctr">
              <a:buNone/>
            </a:pPr>
            <a:r>
              <a:rPr lang="es-MX" sz="1800" b="1" dirty="0">
                <a:hlinkClick r:id="rId2"/>
              </a:rPr>
              <a:t>http://archimede.bibl.ulaval.ca/archimede/fichiers/25229/25229_35.png</a:t>
            </a:r>
            <a:endParaRPr lang="es-MX" sz="1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1DA5C-983A-3C48-9C00-C9B3640D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A129B-BD26-CB4E-8159-49EB8E96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7</a:t>
            </a:fld>
            <a:endParaRPr lang="es-ES_trad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4C6390-C462-2C42-B150-CE8D5D5F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79" y="1847088"/>
            <a:ext cx="5616542" cy="38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5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09E2-4517-814C-83A2-E6150E0E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Camino de un punto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A6163-A0AD-E948-A2E9-43578710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D3312-9C5F-EE4B-B467-BC124023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8</a:t>
            </a:fld>
            <a:endParaRPr lang="es-ES_trad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54E10F-F7F8-8342-A9B1-68658212D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09" y="2268934"/>
            <a:ext cx="7859182" cy="23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6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C7F2-1989-7042-89CD-6634CDCA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Trasladar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F1D8D8-3BDE-DA49-8252-EF2D93441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Cambia las coordenadas de un punto de coordenadas del mundo a coordenadas de la cámara.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camera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world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cameraX</m:t>
                    </m:r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camera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world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s-ES">
                        <a:latin typeface="Cambria Math" panose="02040503050406030204" pitchFamily="18" charset="0"/>
                      </a:rPr>
                      <m:t>camera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camera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nor/>
                          </m:rPr>
                          <a:rPr lang="es-ES">
                            <a:latin typeface="Cambria Math" panose="02040503050406030204" pitchFamily="18" charset="0"/>
                          </a:rPr>
                          <m:t>world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s-ES">
                        <a:latin typeface="Cambria Math" panose="02040503050406030204" pitchFamily="18" charset="0"/>
                      </a:rPr>
                      <m:t>camera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NOTA: en un verdadero sistema 3D también habría un paso de rotación, pero como las curvas serán falsas, no hay que preocuparse por la rotación.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F1D8D8-3BDE-DA49-8252-EF2D93441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71B53-B845-AC4C-BC37-CEA058B2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EFFBC-E407-1C48-A1E2-0C434245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AA0C-9E2E-9A46-937B-064FEAE74DC7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64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1164</TotalTime>
  <Words>3516</Words>
  <Application>Microsoft Macintosh PowerPoint</Application>
  <PresentationFormat>Widescreen</PresentationFormat>
  <Paragraphs>457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Times New Roman</vt:lpstr>
      <vt:lpstr>Wingdings 2</vt:lpstr>
      <vt:lpstr>Flujo</vt:lpstr>
      <vt:lpstr>Java Racer</vt:lpstr>
      <vt:lpstr>Out Run</vt:lpstr>
      <vt:lpstr>Out Run</vt:lpstr>
      <vt:lpstr>JavaScript Racer</vt:lpstr>
      <vt:lpstr>Java Racer – versión 1</vt:lpstr>
      <vt:lpstr>Proyección 3D a 2D</vt:lpstr>
      <vt:lpstr>Proyección 3D a 2D</vt:lpstr>
      <vt:lpstr>Camino de un punto</vt:lpstr>
      <vt:lpstr>Trasladar</vt:lpstr>
      <vt:lpstr>Proyectar</vt:lpstr>
      <vt:lpstr>Proyectar</vt:lpstr>
      <vt:lpstr>Proyectar</vt:lpstr>
      <vt:lpstr>Proyectar</vt:lpstr>
      <vt:lpstr>Proyectar</vt:lpstr>
      <vt:lpstr>Escalar</vt:lpstr>
      <vt:lpstr>Escalar</vt:lpstr>
      <vt:lpstr>Escalar</vt:lpstr>
      <vt:lpstr>Ecuaciones</vt:lpstr>
      <vt:lpstr>Distancia al plano de proyección</vt:lpstr>
      <vt:lpstr>Campo de visión</vt:lpstr>
      <vt:lpstr>Distancia al plano de proyección</vt:lpstr>
      <vt:lpstr>Estructura del código</vt:lpstr>
      <vt:lpstr>Estructura del código</vt:lpstr>
      <vt:lpstr>Estructura del código</vt:lpstr>
      <vt:lpstr>Clase Game</vt:lpstr>
      <vt:lpstr>Ciclo de juego</vt:lpstr>
      <vt:lpstr>Imágenes y sprites</vt:lpstr>
      <vt:lpstr>Fondo</vt:lpstr>
      <vt:lpstr>Sprites</vt:lpstr>
      <vt:lpstr>Imágenes y sprites</vt:lpstr>
      <vt:lpstr>Variables del juego</vt:lpstr>
      <vt:lpstr>Variables del juego</vt:lpstr>
      <vt:lpstr>Manejando un Ferrari</vt:lpstr>
      <vt:lpstr>Estado del jugador</vt:lpstr>
      <vt:lpstr>Método update</vt:lpstr>
      <vt:lpstr>Método update</vt:lpstr>
      <vt:lpstr>Método update</vt:lpstr>
      <vt:lpstr>Método update</vt:lpstr>
      <vt:lpstr>Geometría de la carretera</vt:lpstr>
      <vt:lpstr>Carretera</vt:lpstr>
      <vt:lpstr>Método resetRoad</vt:lpstr>
      <vt:lpstr>Método resetRoad</vt:lpstr>
      <vt:lpstr>Método resetRoad</vt:lpstr>
      <vt:lpstr>Método findSegment</vt:lpstr>
      <vt:lpstr>Parallax scrolling</vt:lpstr>
      <vt:lpstr>Parallax scrolling</vt:lpstr>
      <vt:lpstr>Parallax scrolling</vt:lpstr>
      <vt:lpstr>Dibujando el fondo</vt:lpstr>
      <vt:lpstr>Dibujando la carretera</vt:lpstr>
      <vt:lpstr>Dibujando la carretera</vt:lpstr>
      <vt:lpstr>Dibujando la carretera</vt:lpstr>
      <vt:lpstr>Dibujando la carretera</vt:lpstr>
      <vt:lpstr>Método Util.project</vt:lpstr>
      <vt:lpstr>Método Util.project</vt:lpstr>
      <vt:lpstr>Dibujando la carretera</vt:lpstr>
      <vt:lpstr>Dibujando el automóvil</vt:lpstr>
      <vt:lpstr>Dibujando el automóvil</vt:lpstr>
      <vt:lpstr>Resultado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construir un juego de carreras</dc:title>
  <dc:creator>HECTOR ANTONIO VILLA MARTINEZ</dc:creator>
  <cp:lastModifiedBy>HECTOR ANTONIO VILLA MARTINEZ</cp:lastModifiedBy>
  <cp:revision>19</cp:revision>
  <cp:lastPrinted>2022-11-23T14:54:34Z</cp:lastPrinted>
  <dcterms:created xsi:type="dcterms:W3CDTF">2021-11-29T19:05:36Z</dcterms:created>
  <dcterms:modified xsi:type="dcterms:W3CDTF">2022-12-01T16:44:21Z</dcterms:modified>
</cp:coreProperties>
</file>