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59" r:id="rId7"/>
    <p:sldId id="293" r:id="rId8"/>
    <p:sldId id="294" r:id="rId9"/>
    <p:sldId id="295" r:id="rId10"/>
    <p:sldId id="29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8" r:id="rId37"/>
    <p:sldId id="299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05BF-D668-914E-92B9-F70B140CC154}" type="datetimeFigureOut">
              <a:rPr lang="es-ES_tradnl" smtClean="0"/>
              <a:t>28/02/2025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77F7-B1CF-A142-867C-F9CAEE4AA4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34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49CD-9355-B745-ACA7-2FC18C2D486B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566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9F-5217-AC42-A411-084EEC1574CE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977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E2B1-17A2-DF48-ABF6-EFE29529E385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1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6E76-9D21-6248-A25D-86BE0143B394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06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F97A-63B3-9C47-A021-F9FCE7269B64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16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0D61-9937-7644-8A8F-43A2CD215886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40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6122-76E1-A34B-8F2F-CDB0029FDD58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2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4F2C-31F9-334A-9658-2B6D7962E6BC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75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F4DC-2C53-7A46-B733-A3453442DB70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805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D7F-9F96-C94D-A1B9-8EB0EA992B15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488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4DF9-ED9B-9D4C-B1C0-D03AB2D61C52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8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E07F50-0ACA-E948-9854-3C57CFD8EFE8}" type="datetime1">
              <a:rPr lang="en-US" smtClean="0"/>
              <a:t>2/28/2025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DC5978-0AD0-AB4E-A40A-16CAEB9B4C81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648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dium.com/@harmeetkaur2793/hashmap-interenal-working-362c0ba7d85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F72C-9480-B742-A230-5F9DA18F4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E7D74-2F68-944A-8188-F0957D01C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003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5F0B-EC92-8545-B672-ACF242AF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con arreglos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56E06-E20A-1545-87AC-A08304B4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O(N)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break;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1];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879C4-B6A3-AF43-B4F6-E85D5763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2EF14-1BD4-9A42-814D-2AB6EBE6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228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91F7-030E-1243-BA79-61E6895F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con arreglos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44A-4062-F747-91F0-22436689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Cada vez que se agrega un número se agrega al final.</a:t>
            </a:r>
          </a:p>
          <a:p>
            <a:r>
              <a:rPr lang="es-ES_tradnl" dirty="0"/>
              <a:t>Suponer el siguiente código: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ArrayIntSet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(9);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Las casillas en blanco tienen un 0 (cero).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870C2-1196-F443-9E94-74D36CCE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72A9D-7686-9341-9262-03A24F27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8D066-ECE9-1D4A-B708-214F0DD9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06" y="3629796"/>
            <a:ext cx="8402594" cy="15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F31A-7FCC-2F4D-B16E-A2288EAA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Eficiencia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80BD-288A-164D-B12C-D1FA1734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Agregar 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O(1)</a:t>
            </a:r>
            <a:r>
              <a:rPr lang="es-ES_tradnl" dirty="0"/>
              <a:t>.</a:t>
            </a:r>
          </a:p>
          <a:p>
            <a:r>
              <a:rPr lang="es-ES_tradnl" dirty="0"/>
              <a:t>El elemento se agrega al final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/>
              <a:t> se incrementa.</a:t>
            </a:r>
          </a:p>
          <a:p>
            <a:r>
              <a:rPr lang="es-ES_tradnl" dirty="0"/>
              <a:t>Buscar 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O(N)</a:t>
            </a:r>
            <a:r>
              <a:rPr lang="es-ES_tradnl" dirty="0"/>
              <a:t>.</a:t>
            </a:r>
          </a:p>
          <a:p>
            <a:r>
              <a:rPr lang="es-ES_tradnl" dirty="0"/>
              <a:t>En promedio hay que buscar en la mitad del arreglo por un elemento que si está.</a:t>
            </a:r>
          </a:p>
          <a:p>
            <a:r>
              <a:rPr lang="es-ES_tradnl" dirty="0"/>
              <a:t>En el peor caso, si el elemento no está, se recorre todo el arreglo.</a:t>
            </a:r>
          </a:p>
          <a:p>
            <a:r>
              <a:rPr lang="es-ES_tradnl" dirty="0"/>
              <a:t>Borrar 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O(N)</a:t>
            </a:r>
            <a:r>
              <a:rPr lang="es-ES_tradnl" dirty="0"/>
              <a:t>.</a:t>
            </a:r>
          </a:p>
          <a:p>
            <a:r>
              <a:rPr lang="es-ES_tradnl" dirty="0"/>
              <a:t>Hay que buscar el elemento antes de borrarlo.</a:t>
            </a:r>
          </a:p>
          <a:p>
            <a:r>
              <a:rPr lang="es-ES_tradnl" dirty="0"/>
              <a:t>El borrado es fácil, se reemplaza el elemento borrado por el último.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762CE-8254-324B-ACF9-DC2292F3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E2286-2F21-E74E-A5B8-F81EAE9A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91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88F5-1A1B-884B-9B5F-55B35D35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Eficiencia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9389-3986-F24B-A70B-AC5792B58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¿Se puede mejorar esa eficiencia?</a:t>
            </a:r>
          </a:p>
          <a:p>
            <a:r>
              <a:rPr lang="es-ES_tradnl" dirty="0"/>
              <a:t>Algo, si el arreglo se mantiene ordenado.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BD698-77A9-734C-8963-9CDB7FFA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24A34-5BF5-DC4B-A36C-0B8E6C2B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13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926E2-816D-804C-8803-538452D4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19" y="3215197"/>
            <a:ext cx="8243888" cy="16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5D47-E3B0-D140-B4B2-95FB9079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Eficiencia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5846B-3771-2044-9613-054889FD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Ahora la búsqueda 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O(log N)</a:t>
            </a:r>
            <a:r>
              <a:rPr lang="es-ES_tradnl" dirty="0"/>
              <a:t>.</a:t>
            </a:r>
          </a:p>
          <a:p>
            <a:r>
              <a:rPr lang="es-ES_tradnl" dirty="0"/>
              <a:t>Es una búsqueda binaria. En cada iteración se descarta la mitad del arreglo.</a:t>
            </a:r>
          </a:p>
          <a:p>
            <a:r>
              <a:rPr lang="es-ES_tradnl" dirty="0"/>
              <a:t>Pero ahora la inserción 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O(N)</a:t>
            </a:r>
            <a:r>
              <a:rPr lang="es-ES_tradnl" dirty="0"/>
              <a:t>.</a:t>
            </a:r>
          </a:p>
          <a:p>
            <a:r>
              <a:rPr lang="es-ES_tradnl" dirty="0"/>
              <a:t>Se hace en dos pasos:</a:t>
            </a:r>
          </a:p>
          <a:p>
            <a:pPr lvl="1"/>
            <a:r>
              <a:rPr lang="es-ES_tradnl" dirty="0"/>
              <a:t>Buscar el índice correcto para mantener el orden.</a:t>
            </a:r>
          </a:p>
          <a:p>
            <a:pPr lvl="1"/>
            <a:r>
              <a:rPr lang="es-ES_tradnl" dirty="0"/>
              <a:t>Recorrer los elementos que son mayores a la derecha.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BFFEE-A7E1-FF44-B383-81B7FA89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DC0E1-23B0-4643-A323-59D7290E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43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C817-1086-3648-9590-7626B259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Eficiencia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5542-6911-E246-AD69-103A97D61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borrado es O(N).</a:t>
            </a:r>
          </a:p>
          <a:p>
            <a:r>
              <a:rPr lang="es-ES_tradnl" dirty="0"/>
              <a:t>Se hace en dos pasos:</a:t>
            </a:r>
          </a:p>
          <a:p>
            <a:pPr lvl="1"/>
            <a:r>
              <a:rPr lang="es-ES_tradnl" dirty="0"/>
              <a:t>Buscar el elemento.</a:t>
            </a:r>
          </a:p>
          <a:p>
            <a:pPr lvl="1"/>
            <a:r>
              <a:rPr lang="es-ES_tradnl" dirty="0"/>
              <a:t>Recorrer los elementos mayores a la izquierda.</a:t>
            </a:r>
          </a:p>
          <a:p>
            <a:r>
              <a:rPr lang="es-ES_tradnl" dirty="0"/>
              <a:t>¿Se puede mejorar esta eficiencia?</a:t>
            </a:r>
          </a:p>
          <a:p>
            <a:r>
              <a:rPr lang="es-ES_tradnl" dirty="0"/>
              <a:t>Si.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CBCDC-B63F-D245-BC09-B4A48238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1C5CA-579A-4C49-B1B1-48C01066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46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47EC-A818-C648-8E7A-8009094D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4587-4899-2843-BD87-B18DBB0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Almacenar el valor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ES_tradnl" dirty="0"/>
              <a:t> en el índice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Agregar es O(1).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 k;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r>
              <a:rPr lang="es-ES_tradnl" dirty="0"/>
              <a:t>Buscar es O(1).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esta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== k ? true : false;</a:t>
            </a:r>
          </a:p>
          <a:p>
            <a:r>
              <a:rPr lang="es-ES_tradnl" dirty="0"/>
              <a:t>Borrar es O(1).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 0;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DBBE0-3B0C-5D48-B1D6-1760BB2F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70DD3-3062-B94E-8473-F0DF6F98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3961F-BE55-B442-A8CB-A79446D5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2400299"/>
            <a:ext cx="7120093" cy="13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15AE-3475-4D4D-ACB8-376FF1B1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Consideraciones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009D-5D1E-0647-806D-36F0D1B6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¿Qué pasa si se inserta un número mayor que 9?</a:t>
            </a:r>
          </a:p>
          <a:p>
            <a:pPr lvl="1"/>
            <a:r>
              <a:rPr lang="es-ES_tradnl" dirty="0"/>
              <a:t>Agrandar el arreglo.</a:t>
            </a:r>
          </a:p>
          <a:p>
            <a:pPr lvl="1"/>
            <a:r>
              <a:rPr lang="es-ES_tradnl" dirty="0"/>
              <a:t>Aplicar la operación módulo. Por ejemplo, el 23 se guarda en el índice 23 % 10 = 3.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E58D0-C96A-AE4D-934D-107512C3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ECD6E-5BD7-4D46-B279-D66D99BC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85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8FEE-7494-A14F-A6C8-3E5819EC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Consideraciones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A5C-730E-2246-95C7-13654CFC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¿Qué pasa si se desea extender el TDA a números negativos?</a:t>
            </a:r>
          </a:p>
          <a:p>
            <a:pPr lvl="1"/>
            <a:r>
              <a:rPr lang="es-ES_tradnl" dirty="0"/>
              <a:t>Usar el valor absoluto. Por ejemplo, el -58 se guarda en </a:t>
            </a:r>
            <a:r>
              <a:rPr lang="es-ES_tradnl" dirty="0" err="1"/>
              <a:t>abs</a:t>
            </a:r>
            <a:r>
              <a:rPr lang="es-ES_tradnl" dirty="0"/>
              <a:t>(-58) % 10 = 8.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83C06-6820-D64B-958B-EA0CFFD7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7C410-55DE-D04A-951C-E0AB1C34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521C4-5628-FD4E-B343-E4D2E631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83" y="2979433"/>
            <a:ext cx="9686925" cy="18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1632-7559-5A43-84C6-8BDAF24C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Función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8E44-08F2-5541-98B7-51F14763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Ahora se necesita un método que reciba un valor y regrese el índice correcto.</a:t>
            </a:r>
          </a:p>
          <a:p>
            <a:r>
              <a:rPr lang="es-ES_tradnl" dirty="0"/>
              <a:t>A ese método se le llama </a:t>
            </a:r>
            <a:r>
              <a:rPr lang="es-ES_tradnl" b="1" dirty="0"/>
              <a:t>función hash</a:t>
            </a:r>
            <a:r>
              <a:rPr lang="es-ES_tradnl" dirty="0"/>
              <a:t>.</a:t>
            </a:r>
          </a:p>
          <a:p>
            <a:r>
              <a:rPr lang="es-ES_tradnl" dirty="0"/>
              <a:t>Al arreglo que utiliza una función hash para gobernar la inserción y el borrado de sus elementos se le llama </a:t>
            </a:r>
            <a:r>
              <a:rPr lang="es-ES_tradnl" b="1" dirty="0"/>
              <a:t>tabla hash</a:t>
            </a:r>
            <a:r>
              <a:rPr lang="es-ES_tradnl" dirty="0"/>
              <a:t>.</a:t>
            </a:r>
          </a:p>
          <a:p>
            <a:r>
              <a:rPr lang="es-ES_tradnl" dirty="0"/>
              <a:t>Hasta ahora, esta es la función de hash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ArrayIntSet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hashFunction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Math.abs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%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89111-D250-744A-8A9B-5C8CC6AF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8C2C-A8AA-7F47-BE7C-1A634023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3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878D-E0EB-7843-B0A9-EE824B7E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4244-37BA-8346-B989-98D351615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Hashing</a:t>
            </a:r>
            <a:r>
              <a:rPr lang="es-ES_tradnl" dirty="0"/>
              <a:t>. Técnica para mapear de manera eficiente elementos de datos a índices en un arreglo para que puedan agregarse, eliminarse y buscarse rápidamente.</a:t>
            </a:r>
          </a:p>
          <a:p>
            <a:r>
              <a:rPr lang="es-ES_tradnl" dirty="0"/>
              <a:t>Hashing es la técnica que se utiliza para implementar las clases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/>
              <a:t>.</a:t>
            </a:r>
          </a:p>
          <a:p>
            <a:r>
              <a:rPr lang="es-ES_tradnl" dirty="0"/>
              <a:t>Hashing hace posible tener una colección que puede agregar, eliminar y buscar datos en tiempo constante (también llamado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O(1)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A62C3-4130-5C48-AFB6-D99E6F00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CECD6-8BEB-8542-9860-51655320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42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0BD7-A03B-1544-8633-CE0C891F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Colisiones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3074-912E-FE40-98A9-D33F40F3A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Colisión</a:t>
            </a:r>
            <a:r>
              <a:rPr lang="es-ES_tradnl" dirty="0"/>
              <a:t>. Cuando la función de hash mapea dos valores al mismo índice.</a:t>
            </a:r>
          </a:p>
          <a:p>
            <a:r>
              <a:rPr lang="es-ES_tradnl" dirty="0"/>
              <a:t>Por ejemplo: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hashFunction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= 5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hashFunction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(45) = 5</a:t>
            </a:r>
          </a:p>
          <a:p>
            <a:r>
              <a:rPr lang="es-ES_tradnl" dirty="0"/>
              <a:t>Métodos para resolver colisiones:</a:t>
            </a:r>
          </a:p>
          <a:p>
            <a:r>
              <a:rPr lang="es-ES_tradnl" dirty="0"/>
              <a:t>Hashing cerrado. Se usa algún tipo de </a:t>
            </a:r>
            <a:r>
              <a:rPr lang="es-ES_tradnl" i="1" dirty="0" err="1"/>
              <a:t>probing</a:t>
            </a:r>
            <a:r>
              <a:rPr lang="es-ES_tradnl" dirty="0"/>
              <a:t>.</a:t>
            </a:r>
          </a:p>
          <a:p>
            <a:r>
              <a:rPr lang="es-ES_tradnl" dirty="0"/>
              <a:t>Hashing abierto. La tabla de hash es un arreglo de </a:t>
            </a:r>
            <a:r>
              <a:rPr lang="es-ES_tradnl" i="1" dirty="0"/>
              <a:t>listas ligadas</a:t>
            </a:r>
            <a:r>
              <a:rPr lang="es-ES_tradnl" dirty="0"/>
              <a:t>.</a:t>
            </a:r>
          </a:p>
          <a:p>
            <a:r>
              <a:rPr lang="es-ES_tradnl" dirty="0"/>
              <a:t>Los detalles se estudian en Estructuras de Datos.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87B2F-82BA-2748-956D-7095BF0F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1102D-D57A-C347-9E3E-A9943787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4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1D36-097A-5840-86E8-4AA862F6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Colisiones en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70E2-5DCB-694C-A800-0FD84BD4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/>
              <a:t> usa un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/>
              <a:t> para guardar sus elementos.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/>
              <a:t> utiliza una tabla de hash con, inicialmente, listas ligadas para resolver colisiones.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B4CFD-65AB-944C-A41C-37C834AA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FE804-969D-CC47-A0CF-EBBA7FA1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59F58-910C-F549-A356-B865A137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47" y="3300413"/>
            <a:ext cx="6319478" cy="31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8E8D-3D13-044D-8640-9C22FD7F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Colisiones en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3F45-5DCF-A546-B571-1C04ACE9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Si una lista tiene 8 elementos y se le agrega otro elemento se convierte en un árbol.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https://medium.com/@harmeetkaur2793/hashmap-interenal-working-362c0ba7d854</a:t>
            </a:r>
            <a:endParaRPr lang="es-ES_tradnl" sz="1800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71C4-231E-0047-BFAE-0EBC146B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11786-D386-CC40-99B3-ABA5E468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A8425-316B-964B-898C-DC279F96E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2586990"/>
            <a:ext cx="3860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3FB2-931D-584A-805C-C26A5B70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Hashing de objetos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02CF-6890-A44A-88D9-A596D4F3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s-ES_tradnl" dirty="0"/>
              <a:t> tiene un método llamado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 regresa un entero en base a la dirección del objeto.</a:t>
            </a:r>
          </a:p>
          <a:p>
            <a:r>
              <a:rPr lang="es-ES_tradnl" dirty="0"/>
              <a:t>No toma en cuenta el estado del objeto.</a:t>
            </a:r>
          </a:p>
          <a:p>
            <a:r>
              <a:rPr lang="es-ES_tradnl" dirty="0"/>
              <a:t>Por esta razón muchas clases sobreponen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.</a:t>
            </a:r>
          </a:p>
          <a:p>
            <a:r>
              <a:rPr lang="es-ES_tradnl" dirty="0"/>
              <a:t>Ejemplos.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77438-28D0-A441-AA70-251389C4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A459-0BB4-A142-981D-C2BE1C8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30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9464-A303-9D49-B10A-728F3FE4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CFDF-D5AE-0340-A916-253D48EB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0A859-59E8-6F4D-A55D-7D132468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A2322-C548-D344-BD96-F1E7E251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352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5DD4-EE79-E044-BD03-E4410364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3D818-3BF6-0F44-97D2-167D74357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doubleToLongBits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(bits ^ (bits &gt;&gt;&gt; 32));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1DA49-3E94-9D4B-B05A-99D4B7DD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7733-5EFB-1C47-A2E6-052524A1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895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8477-D6BF-8445-A918-0E2F0B2D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7DF0-22BF-BB4C-AA66-849F464C8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hash;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 == 0 &amp;&amp; !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hashIsZero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 = isLatin1() ? StringLatin1.hashCode(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StringUTF16.hashCode(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 == 0)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hashIsZero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true;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hash = h;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5BA30-10E8-1443-A111-1A19C580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A8819-585C-224B-A91A-3530ADDD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066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5288-5CD5-5C41-AAAE-2DD56AD9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StringLatin1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6BD8A-A095-164B-911D-EA36C324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(byte[]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(byte v 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 = 31 * h + (v &amp; 0xff);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3A174-9577-9949-93F8-1DB6C300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A53BE-3D3C-BA45-9110-95E82BBA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340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0E73-6750-1A49-A695-A968B02E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FC181-09F9-9E4E-AE5F-CBEDF62B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No define un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 propio, hereda el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java.awt.geom.Point2D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java.lang.Double.doubleToLongBits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bits ^=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java.lang.Double.doubleToLongBits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* 31;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bits) ^ 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(bits &gt;&gt; 32)));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E6F5E-9AE4-CC43-806D-A1A361A9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92FF-3947-A846-8496-40CC1DF9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39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A50C-5561-964B-95C3-010D48B8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Implementando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97FE-67B1-D444-A0F9-4C13194E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Uno puede escribir su propio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 en las clases que escribe.</a:t>
            </a:r>
          </a:p>
          <a:p>
            <a:r>
              <a:rPr lang="es-ES_tradnl" dirty="0"/>
              <a:t>Todas las clases vienen con una versión predeterminada basada en la dirección de memoria.</a:t>
            </a:r>
          </a:p>
          <a:p>
            <a:r>
              <a:rPr lang="es-ES_tradnl" dirty="0"/>
              <a:t>La versión sobrepuesta debe incluir de alguna manera el estado del objeto.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D2843-D52C-3746-8266-EEF9E35A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85893-1E45-5F4C-9592-F872D848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5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FABE-310E-814D-9357-A9134D11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TDA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IntSet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4946-FF20-844A-B9E0-8D91A1247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Suponer que se desea implementar el tipo de datos abstractos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IntSet</a:t>
            </a:r>
            <a:r>
              <a:rPr lang="es-ES_tradnl" dirty="0"/>
              <a:t> para representar conjuntos de números enteros no negativos.</a:t>
            </a:r>
          </a:p>
          <a:p>
            <a:r>
              <a:rPr lang="es-ES_tradnl" dirty="0"/>
              <a:t>Las operaciones sobre el TDA son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ES_tradnl" dirty="0">
                <a:cs typeface="Times New Roman" panose="02020603050405020304" pitchFamily="18" charset="0"/>
              </a:rPr>
              <a:t> </a:t>
            </a:r>
            <a:r>
              <a:rPr lang="es-ES_tradnl" dirty="0"/>
              <a:t>(agregar un número),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s-ES_tradnl" dirty="0">
                <a:cs typeface="Times New Roman" panose="02020603050405020304" pitchFamily="18" charset="0"/>
              </a:rPr>
              <a:t> (</a:t>
            </a:r>
            <a:r>
              <a:rPr lang="es-ES_tradnl" dirty="0"/>
              <a:t>borrar un número)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es-ES_tradnl" dirty="0"/>
              <a:t> (revisa si un número está o no).</a:t>
            </a:r>
          </a:p>
          <a:p>
            <a:r>
              <a:rPr lang="es-ES_tradnl" dirty="0"/>
              <a:t>Siguiendo el ejemplo del Java </a:t>
            </a:r>
            <a:r>
              <a:rPr lang="es-ES_tradnl" dirty="0" err="1"/>
              <a:t>Collections</a:t>
            </a:r>
            <a:r>
              <a:rPr lang="es-ES_tradnl"/>
              <a:t> Framework, </a:t>
            </a:r>
            <a:r>
              <a:rPr lang="es-ES_tradnl" dirty="0"/>
              <a:t>el TDA se define mediante una interface.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3E844-2647-FC4D-95E5-D7A6E107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82FF5-8777-054B-8162-C25ED72B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3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8909-BD8D-5947-BD68-44B1A1B7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Buen comportamiento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3D607-5FCB-7144-B464-D6A56E6C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i="1" dirty="0"/>
              <a:t>Consistente consigo mismo</a:t>
            </a:r>
            <a:r>
              <a:rPr lang="es-ES_tradnl" dirty="0"/>
              <a:t> (regresar el mismo valor en cada llamada):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 si el estado no ha cambiado.</a:t>
            </a:r>
          </a:p>
          <a:p>
            <a:r>
              <a:rPr lang="es-ES_tradnl" i="1" dirty="0"/>
              <a:t>Consistente con la igualdad</a:t>
            </a:r>
            <a:r>
              <a:rPr lang="es-ES_tradnl" dirty="0"/>
              <a:t>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a.equals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s-ES_tradnl" dirty="0"/>
              <a:t> debe implicar que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a.equals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s-ES_tradnl" dirty="0"/>
              <a:t> no implica que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!=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, pero es deseable.</a:t>
            </a:r>
          </a:p>
          <a:p>
            <a:r>
              <a:rPr lang="es-ES_tradnl" i="1" dirty="0"/>
              <a:t>Buena distribución de códigos hash</a:t>
            </a:r>
            <a:r>
              <a:rPr lang="es-ES_tradnl" dirty="0"/>
              <a:t>:</a:t>
            </a:r>
          </a:p>
          <a:p>
            <a:r>
              <a:rPr lang="es-ES_tradnl" dirty="0"/>
              <a:t>Para un conjunto grande de objetos con estados distintos, debe regresar códigos hash únicos.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3FDD9-7758-CF4F-9FB8-8738D211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0FA8E-4691-C54D-9C43-1CE3315B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2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3640-1B3C-2443-B324-9B417529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18F9-2F75-544B-B368-0706ED0A3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Point3D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...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mejor que simplemente devolver (x + y + z)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distribuir los números, menos colisiones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293 * x + 137 * y + 23 * z;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2B38A-9BEF-E34D-8A97-ED1BD72D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99A0F-40E2-4B45-A1E9-FDB97F0E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776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07-F86F-5B44-BB87-AB22F469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D63CD-BB2F-FC45-9C93-A512C445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a[])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31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0 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45ADF-844E-384B-9EB2-293CB737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AFDD9-7E6E-7B4C-AEA7-AE80953E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5645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3FC8-6C34-2C4E-B144-CAC31477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revisitado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821F-65D0-8D40-B330-D9AC0EC0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Point3D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...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31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31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z;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>
                <a:latin typeface="Times New Roman" panose="02020603050405020304" pitchFamily="18" charset="0"/>
                <a:cs typeface="Times New Roman" panose="02020603050405020304" pitchFamily="18" charset="0"/>
              </a:rPr>
              <a:t>result;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3E25C-A3F5-B049-833B-789EA7D9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D3E05-21EF-2A40-8E95-DCDEBD03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866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45DB-D481-F841-97E0-CFE5ACAC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Recomendaciones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D64E-1524-594F-ACF0-AE802372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Si uno de los campos es un objeto, invocar su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 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Estudiante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531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apellido.hashCode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+ ...;</a:t>
            </a:r>
          </a:p>
          <a:p>
            <a:r>
              <a:rPr lang="es-ES_tradnl" dirty="0"/>
              <a:t>Para incorporar un campo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/>
              <a:t> 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ES_tradnl" dirty="0"/>
              <a:t>, llamar al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/>
              <a:t> de las clases correspondientes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	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Cuenta de banco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31337 *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Double.valueOf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(saldo).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+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Boolean.valueOf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esCuentaCheques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5330D-BFCA-2C41-9FF5-DDB0261C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078A2-4695-8B4D-B898-26DEAF73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87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8328-B52F-864E-B174-AC169BD6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Recomendaciones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52AD-06AC-F542-8807-F216EB4F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Java incluye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Objects.hash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 </a:t>
            </a:r>
            <a:r>
              <a:rPr lang="es-ES_tradnl" dirty="0"/>
              <a:t>que recibe cualquier número de argumentos y los combina en un solo código hash: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Point3D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Objects.hash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y, z);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Objects.hash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 </a:t>
            </a:r>
            <a:r>
              <a:rPr lang="es-ES_tradnl" dirty="0"/>
              <a:t>invoca a su vez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Arrays.hashCode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a)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F1DB5-13BF-B749-A5E1-F7217107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4185A-D35F-3C40-9D73-8C795C1B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46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CCD29-8EEB-4DFC-B6BC-3C16A78F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Reglas de una buena función hash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2C086-244A-4921-8EA7-39AFC897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Simple.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Minimizar colisiones.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Distribución uniforme.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Considerar todos los bits de la clave.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15FDD-1F83-4B18-B202-AD8F19AD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CD0B5C-5CFC-4BDC-9B37-43B0D894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432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B1346-099D-4749-8583-CFAD3E5F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BE301-75A3-4129-813F-8B943B6A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The Art of Computer Programming, Volume 3, Second Edition</a:t>
            </a:r>
          </a:p>
          <a:p>
            <a:pPr marL="0" indent="0">
              <a:buNone/>
            </a:pPr>
            <a:r>
              <a:rPr lang="en-US" dirty="0"/>
              <a:t>    Donald E. Knuth</a:t>
            </a:r>
          </a:p>
          <a:p>
            <a:pPr marL="0" indent="0">
              <a:buNone/>
            </a:pPr>
            <a:r>
              <a:rPr lang="en-US"/>
              <a:t>    Addison–Wesley, 1998</a:t>
            </a:r>
          </a:p>
          <a:p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CB9658-60DF-411A-BA71-48F4AB56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4C2727-85F7-43BB-A712-FA1791F8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02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BC56-2C6E-7B4D-9336-EEC61A40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TDA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IntSet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0BB5-A8BE-9546-AC6F-63783C3E1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isEmpty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95172-51F1-FC4B-BFBF-9E7E120A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948F7-4CA7-074A-8669-95F1ED3C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510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5A65-ACB7-7241-8E84-038F6F9F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EF26-20AD-AD45-BD23-28FAB87F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los conjuntos no importa el orden en el que los números se guardan.</a:t>
            </a:r>
          </a:p>
          <a:p>
            <a:r>
              <a:rPr lang="es-ES_tradnl" dirty="0"/>
              <a:t>Una forma de implementar el TDA es mediante un arreglo y un campo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8DD1A-B754-3E4A-BD4E-1613EE0B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D1DD0-3E78-084A-8639-2CC0A837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26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61E0-1ADA-4F42-9A0B-711882D8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con arreglos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2396-05C9-654F-ABE9-839A0EF1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ArrayIntSet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// Construye un conjunto vacío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ArrayIntSet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AA233-D2B0-DF4C-BE9B-53ABB0C4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A6AD5-34F8-8F46-8F8F-ECF89F21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184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02A5-9E46-914E-810F-6459AE5A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con arreglos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F20D-69B4-AC44-8422-951F81FD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O(1)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++]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O(1)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CA3AA-C9B9-0943-A410-316EB515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6380A-09C1-8C4F-9ECF-720A8EEE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21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300D-4F71-C04A-B3CA-79FE0B51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con arreglos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CFCF-9E22-1A4F-8397-F9065FA36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O(N)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elementData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007AF-EBE6-2D4B-A678-5BEEAA39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EE0AA-3507-F449-BA93-870B4630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02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7360-02DF-6642-AAAE-4A9AC88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con arreglos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97BF3-857E-2E4A-B2B5-5C1A19DAA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isEmpty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O(1)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O(1)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1D715-E0F7-FE46-8C70-0AE076F2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CF6BA-A993-FE4A-B124-F3DCBA83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5978-0AD0-AB4E-A40A-16CAEB9B4C8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7011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02-Classes-Objects</Template>
  <TotalTime>993</TotalTime>
  <Words>2095</Words>
  <Application>Microsoft Office PowerPoint</Application>
  <PresentationFormat>Panorámica</PresentationFormat>
  <Paragraphs>347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 2</vt:lpstr>
      <vt:lpstr>Flujo</vt:lpstr>
      <vt:lpstr>Hashing</vt:lpstr>
      <vt:lpstr>Hashing</vt:lpstr>
      <vt:lpstr>TDA IntSet</vt:lpstr>
      <vt:lpstr>TDA IntSet</vt:lpstr>
      <vt:lpstr>Implementación</vt:lpstr>
      <vt:lpstr>Implementación con arreglos</vt:lpstr>
      <vt:lpstr>Implementación con arreglos</vt:lpstr>
      <vt:lpstr>Implementación con arreglos</vt:lpstr>
      <vt:lpstr>Implementación con arreglos</vt:lpstr>
      <vt:lpstr>Implementación con arreglos</vt:lpstr>
      <vt:lpstr>Implementación con arreglos</vt:lpstr>
      <vt:lpstr>Eficiencia</vt:lpstr>
      <vt:lpstr>Eficiencia</vt:lpstr>
      <vt:lpstr>Eficiencia</vt:lpstr>
      <vt:lpstr>Eficiencia</vt:lpstr>
      <vt:lpstr>Hashing</vt:lpstr>
      <vt:lpstr>Consideraciones</vt:lpstr>
      <vt:lpstr>Consideraciones</vt:lpstr>
      <vt:lpstr>Función hash</vt:lpstr>
      <vt:lpstr>Colisiones</vt:lpstr>
      <vt:lpstr>Colisiones en Java</vt:lpstr>
      <vt:lpstr>Colisiones en Java</vt:lpstr>
      <vt:lpstr>Hashing de objetos</vt:lpstr>
      <vt:lpstr>Clase Integer</vt:lpstr>
      <vt:lpstr>Clase Double</vt:lpstr>
      <vt:lpstr>Clase String</vt:lpstr>
      <vt:lpstr>Clase StringLatin1</vt:lpstr>
      <vt:lpstr>Clase Point</vt:lpstr>
      <vt:lpstr>Implementando hashCode</vt:lpstr>
      <vt:lpstr>Buen comportamiento de hashCode</vt:lpstr>
      <vt:lpstr>Ejemplo</vt:lpstr>
      <vt:lpstr>Clase Arrays</vt:lpstr>
      <vt:lpstr>Ejemplo revisitado</vt:lpstr>
      <vt:lpstr>Recomendaciones</vt:lpstr>
      <vt:lpstr>Recomendaciones</vt:lpstr>
      <vt:lpstr>Reglas de una buena función hash</vt:lpstr>
      <vt:lpstr>Referencia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Hashing</dc:title>
  <dc:creator>HECTOR ANTONIO VILLA MARTINEZ</dc:creator>
  <cp:lastModifiedBy>HECTOR ANTONIO VILLA MARTINEZ</cp:lastModifiedBy>
  <cp:revision>13</cp:revision>
  <dcterms:created xsi:type="dcterms:W3CDTF">2021-09-14T21:48:11Z</dcterms:created>
  <dcterms:modified xsi:type="dcterms:W3CDTF">2025-02-28T18:46:08Z</dcterms:modified>
</cp:coreProperties>
</file>