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39"/>
  </p:notesMasterIdLst>
  <p:sldIdLst>
    <p:sldId id="256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9" r:id="rId12"/>
    <p:sldId id="275" r:id="rId13"/>
    <p:sldId id="276" r:id="rId14"/>
    <p:sldId id="277" r:id="rId15"/>
    <p:sldId id="278" r:id="rId16"/>
    <p:sldId id="280" r:id="rId17"/>
    <p:sldId id="281" r:id="rId18"/>
    <p:sldId id="282" r:id="rId19"/>
    <p:sldId id="283" r:id="rId20"/>
    <p:sldId id="312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298" r:id="rId36"/>
    <p:sldId id="299" r:id="rId37"/>
    <p:sldId id="300" r:id="rId3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79"/>
  </p:normalViewPr>
  <p:slideViewPr>
    <p:cSldViewPr snapToGrid="0" snapToObjects="1">
      <p:cViewPr varScale="1">
        <p:scale>
          <a:sx n="82" d="100"/>
          <a:sy n="82" d="100"/>
        </p:scale>
        <p:origin x="32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26D1D9-8C26-FF44-9985-7568FEC101FC}" type="datetimeFigureOut">
              <a:rPr lang="es-ES_tradnl" smtClean="0"/>
              <a:t>12/02/2024</a:t>
            </a:fld>
            <a:endParaRPr lang="es-ES_trad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CF216F-8371-6E4C-9D67-C5E97175C7A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57870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7683D-C731-4144-BAD9-7AEA5507DB8D}" type="datetime1">
              <a:rPr lang="en-US" smtClean="0"/>
              <a:t>2/12/2024</a:t>
            </a:fld>
            <a:endParaRPr lang="es-ES_tradnl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37122-E6EA-8E4D-8A31-A1711F5024E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105691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B4FD0-473D-5D4C-8901-884F7BDA0594}" type="datetime1">
              <a:rPr lang="en-US" smtClean="0"/>
              <a:t>2/12/2024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37122-E6EA-8E4D-8A31-A1711F5024E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63471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3E4F-0D4A-AC4A-A39E-084F31B955F5}" type="datetime1">
              <a:rPr lang="en-US" smtClean="0"/>
              <a:t>2/12/2024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37122-E6EA-8E4D-8A31-A1711F5024E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83040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0F707-FEB0-0D41-AA2A-31472E0DACF2}" type="datetime1">
              <a:rPr lang="en-US" smtClean="0"/>
              <a:t>2/12/2024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37122-E6EA-8E4D-8A31-A1711F5024E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45320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41C48-A776-1141-9EE5-CE6359A78EFA}" type="datetime1">
              <a:rPr lang="en-US" smtClean="0"/>
              <a:t>2/12/2024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37122-E6EA-8E4D-8A31-A1711F5024E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685581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3B1EE-40A9-9A4A-925C-9ED74BC62241}" type="datetime1">
              <a:rPr lang="en-US" smtClean="0"/>
              <a:t>2/12/2024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37122-E6EA-8E4D-8A31-A1711F5024E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03542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62D10-DC8A-BD42-9056-DB8E7B6427A2}" type="datetime1">
              <a:rPr lang="en-US" smtClean="0"/>
              <a:t>2/12/2024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37122-E6EA-8E4D-8A31-A1711F5024E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962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571B5-9DA4-0746-A4AF-228BBE2D7B0A}" type="datetime1">
              <a:rPr lang="en-US" smtClean="0"/>
              <a:t>2/12/2024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37122-E6EA-8E4D-8A31-A1711F5024E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99663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682B6-7B84-A945-AE46-A89E52B759B5}" type="datetime1">
              <a:rPr lang="en-US" smtClean="0"/>
              <a:t>2/12/2024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37122-E6EA-8E4D-8A31-A1711F5024E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77561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B92D8-162C-AB4B-9A82-E4D0F20F2B10}" type="datetime1">
              <a:rPr lang="en-US" smtClean="0"/>
              <a:t>2/12/2024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37122-E6EA-8E4D-8A31-A1711F5024E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58769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B926D-D340-DF45-876D-BBB0D6917E9F}" type="datetime1">
              <a:rPr lang="en-US" smtClean="0"/>
              <a:t>2/12/2024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F4237122-E6EA-8E4D-8A31-A1711F5024E1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9225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0E4B889-5782-2248-906A-E26E9FFAF44A}" type="datetime1">
              <a:rPr lang="en-US" smtClean="0"/>
              <a:t>2/12/2024</a:t>
            </a:fld>
            <a:endParaRPr lang="es-ES_tradnl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s-ES_tradnl"/>
              <a:t>Universidad de Sonora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4237122-E6EA-8E4D-8A31-A1711F5024E1}" type="slidenum">
              <a:rPr lang="es-ES_tradnl" smtClean="0"/>
              <a:t>‹Nº›</a:t>
            </a:fld>
            <a:endParaRPr lang="es-ES_tradnl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2402244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ADE1A-2AAF-3F46-9C0C-C598CB6851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s-ES_tradnl" dirty="0"/>
              <a:t>Interfaces gráficas de usuario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23CA38-DF12-0745-8BA9-FF3AA924D8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s-ES_tradnl" dirty="0" smtClean="0"/>
              <a:t>Ejemplo con el d</a:t>
            </a:r>
            <a:r>
              <a:rPr lang="es-ES_tradnl" dirty="0" smtClean="0"/>
              <a:t>iseñador de formas de </a:t>
            </a:r>
            <a:r>
              <a:rPr lang="es-ES_tradnl" dirty="0" err="1" smtClean="0"/>
              <a:t>IntelliJ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5260134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44C5E-8859-AC42-B51F-5A991E2D1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Editor de propiedades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9E366D-9A53-0045-A568-428A3F63C0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En la parte inferior izquierda está el</a:t>
            </a:r>
          </a:p>
          <a:p>
            <a:pPr marL="0" indent="0">
              <a:buNone/>
            </a:pPr>
            <a:r>
              <a:rPr lang="es-ES_tradnl" dirty="0"/>
              <a:t>   editor de propiedades.</a:t>
            </a:r>
          </a:p>
          <a:p>
            <a:r>
              <a:rPr lang="es-ES_tradnl" dirty="0"/>
              <a:t>Conviene cambiarle el nombre tanto al</a:t>
            </a:r>
          </a:p>
          <a:p>
            <a:pPr marL="0" indent="0">
              <a:buNone/>
            </a:pPr>
            <a:r>
              <a:rPr lang="es-ES_tradnl" dirty="0"/>
              <a:t>   panel como al campo de texto.</a:t>
            </a:r>
          </a:p>
          <a:p>
            <a:r>
              <a:rPr lang="es-ES_tradnl" dirty="0"/>
              <a:t>Esto con el objetivo de que sea más fácil</a:t>
            </a:r>
          </a:p>
          <a:p>
            <a:pPr marL="0" indent="0">
              <a:buNone/>
            </a:pPr>
            <a:r>
              <a:rPr lang="es-ES_tradnl" dirty="0"/>
              <a:t>   accesar las variables en el archivo</a:t>
            </a:r>
          </a:p>
          <a:p>
            <a:pPr marL="0" indent="0">
              <a:buNone/>
            </a:pPr>
            <a:r>
              <a:rPr lang="es-ES_tradnl" dirty="0"/>
              <a:t>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MainWindow.java</a:t>
            </a:r>
            <a:r>
              <a:rPr lang="es-ES_tradnl" dirty="0"/>
              <a:t>.</a:t>
            </a:r>
          </a:p>
          <a:p>
            <a:endParaRPr lang="es-ES_trad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29450E-DB8D-E441-A853-66DA503B9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E166E3-E59D-EB4F-9969-DCEB0F680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37122-E6EA-8E4D-8A31-A1711F5024E1}" type="slidenum">
              <a:rPr lang="es-ES_tradnl" smtClean="0"/>
              <a:t>10</a:t>
            </a:fld>
            <a:endParaRPr lang="es-ES_tradn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8EDD28-28E9-2249-96C2-04728259C4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6800" y="1041400"/>
            <a:ext cx="4165600" cy="528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832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68317-5B63-5341-A0A2-5C1761594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Editor de propiedades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88D12F-4015-6146-B415-FA87BF08F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Los cambios se reflejan en el editor de propiedades, en el árbol de componentes y en el archivo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MainWindow.java</a:t>
            </a:r>
            <a:r>
              <a:rPr lang="es-ES_tradnl" dirty="0"/>
              <a:t>.</a:t>
            </a:r>
          </a:p>
          <a:p>
            <a:r>
              <a:rPr lang="es-ES_tradnl" dirty="0"/>
              <a:t>Para cambiar una propiedad a un componente, primero se marca el componente en el árbol de componentes y luego se busca la propiedad deseada en el editor de propiedades.</a:t>
            </a:r>
          </a:p>
          <a:p>
            <a:endParaRPr lang="es-ES_trad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725996-A712-EE46-BCF8-4FE393F09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D02C7D-3846-C14A-8FCD-3A7F40B01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37122-E6EA-8E4D-8A31-A1711F5024E1}" type="slidenum">
              <a:rPr lang="es-ES_tradnl" smtClean="0"/>
              <a:t>11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3158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5A495-43D9-E741-8629-E1B03CA98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Editor de propiedades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B5CA4F-1045-B84E-BED2-5B726C46C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6E138B-39D6-8945-9C63-25BDEC016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37122-E6EA-8E4D-8A31-A1711F5024E1}" type="slidenum">
              <a:rPr lang="es-ES_tradnl" smtClean="0"/>
              <a:t>12</a:t>
            </a:fld>
            <a:endParaRPr lang="es-ES_tradnl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FB45E61-E92A-1A49-88B5-5B531E5695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Notar que se usa la </a:t>
            </a:r>
            <a:r>
              <a:rPr lang="es-ES_tradnl" i="1" dirty="0"/>
              <a:t>notación húngara</a:t>
            </a:r>
            <a:r>
              <a:rPr lang="es-ES_tradnl" dirty="0"/>
              <a:t>,</a:t>
            </a:r>
          </a:p>
          <a:p>
            <a:pPr marL="0" indent="0">
              <a:buNone/>
            </a:pPr>
            <a:r>
              <a:rPr lang="es-ES_tradnl" dirty="0"/>
              <a:t>   en la cual el nombre de la variable se</a:t>
            </a:r>
          </a:p>
          <a:p>
            <a:pPr marL="0" indent="0">
              <a:buNone/>
            </a:pPr>
            <a:r>
              <a:rPr lang="es-ES_tradnl" dirty="0"/>
              <a:t>   precede con un indicador de su tipo, en</a:t>
            </a:r>
          </a:p>
          <a:p>
            <a:pPr marL="0" indent="0">
              <a:buNone/>
            </a:pPr>
            <a:r>
              <a:rPr lang="es-ES_tradnl" dirty="0"/>
              <a:t>   este caso “</a:t>
            </a:r>
            <a:r>
              <a:rPr lang="es-ES_tradnl" dirty="0" err="1"/>
              <a:t>tf</a:t>
            </a:r>
            <a:r>
              <a:rPr lang="es-ES_tradnl" dirty="0"/>
              <a:t>” por </a:t>
            </a:r>
            <a:r>
              <a:rPr lang="es-ES_tradnl" dirty="0" err="1"/>
              <a:t>TextField</a:t>
            </a:r>
            <a:r>
              <a:rPr lang="es-ES_tradnl" dirty="0"/>
              <a:t> (campo de</a:t>
            </a:r>
          </a:p>
          <a:p>
            <a:pPr marL="0" indent="0">
              <a:buNone/>
            </a:pPr>
            <a:r>
              <a:rPr lang="es-ES_tradnl" dirty="0"/>
              <a:t>   texto).</a:t>
            </a:r>
          </a:p>
          <a:p>
            <a:endParaRPr lang="es-ES_tradnl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0F2671A-2716-0D42-B4C7-EC1F5C909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0925" y="858012"/>
            <a:ext cx="4076700" cy="529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4864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7819A-4671-7848-9141-78B4487A9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Árbol de componentes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F3ABC-69D0-8E4D-BB06-F5906C89E1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Los nombres asignados a los campos se ven en el árbol de componentes.</a:t>
            </a:r>
          </a:p>
          <a:p>
            <a:r>
              <a:rPr lang="es-ES_tradnl" dirty="0"/>
              <a:t>Los campos también aparecen en</a:t>
            </a:r>
          </a:p>
          <a:p>
            <a:pPr marL="0" indent="0">
              <a:buNone/>
            </a:pPr>
            <a:r>
              <a:rPr lang="es-ES_tradnl" dirty="0"/>
              <a:t>   en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MainWindow.java</a:t>
            </a:r>
            <a:r>
              <a:rPr lang="es-ES_tradnl" dirty="0"/>
              <a:t>.</a:t>
            </a:r>
          </a:p>
          <a:p>
            <a:endParaRPr lang="es-ES_trad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15DB87-C31A-7544-8D07-54293FD61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F2A21F-C601-0D47-AAEC-F4F54CCE6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37122-E6EA-8E4D-8A31-A1711F5024E1}" type="slidenum">
              <a:rPr lang="es-ES_tradnl" smtClean="0"/>
              <a:t>13</a:t>
            </a:fld>
            <a:endParaRPr lang="es-ES_tradnl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1EB990B-BDC9-594F-B78E-41FEAFEA14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476499"/>
            <a:ext cx="4943000" cy="2309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0963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AD1DD-EA2A-4A4E-ADA5-5761D9B10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MainWindow.java</a:t>
            </a:r>
            <a:endParaRPr lang="es-ES_tradn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B046397-4442-2D45-AC6E-EB0C5810E7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6375" y="2166144"/>
            <a:ext cx="4813300" cy="229870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3BD9E6-FC5C-8F4A-AB77-3356E7591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EB08A6-5FD9-FC48-A403-A96D13BF0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37122-E6EA-8E4D-8A31-A1711F5024E1}" type="slidenum">
              <a:rPr lang="es-ES_tradnl" smtClean="0"/>
              <a:t>14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849771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0FCF2-B7B2-A64F-95AB-C4503600E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Resto de la interface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D8B64A-D78B-C043-9B29-131CA67FE2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De la misma forma se agrega el otro campo de texto, las dos etiquetas y el botón.</a:t>
            </a:r>
          </a:p>
          <a:p>
            <a:r>
              <a:rPr lang="es-ES_tradnl" dirty="0"/>
              <a:t>En las etiquetas no es necesario dar un nombre al campo.</a:t>
            </a:r>
          </a:p>
          <a:p>
            <a:r>
              <a:rPr lang="es-ES_tradnl" dirty="0"/>
              <a:t>Excepto si a una etiqueta se le quisiera cambiar alguna propiedad (por ejemplo el texto) desde el programa.</a:t>
            </a:r>
          </a:p>
          <a:p>
            <a:r>
              <a:rPr lang="es-ES_tradnl" dirty="0"/>
              <a:t>Para asignarle un texto a una etiqueta se busca la propiedad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s-ES_tradnl" dirty="0"/>
              <a:t> en el editor de preferencias.</a:t>
            </a:r>
          </a:p>
          <a:p>
            <a:r>
              <a:rPr lang="es-ES_tradnl" dirty="0"/>
              <a:t>Al botón se le cambia sus propiedades 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Horizontal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Align</a:t>
            </a:r>
            <a:r>
              <a:rPr lang="es-ES_tradnl" dirty="0"/>
              <a:t> a 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Center</a:t>
            </a:r>
            <a:r>
              <a:rPr lang="es-ES_tradnl" dirty="0"/>
              <a:t> y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s-ES_tradnl" dirty="0"/>
              <a:t> a “Convertir”.</a:t>
            </a:r>
          </a:p>
          <a:p>
            <a:endParaRPr lang="es-ES_trad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361819-277E-DF4B-A112-18AB66FC4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9F430A-D9F1-D141-9B8A-6A16788C7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37122-E6EA-8E4D-8A31-A1711F5024E1}" type="slidenum">
              <a:rPr lang="es-ES_tradnl" smtClean="0"/>
              <a:t>15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716020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72A2B-2394-F742-880A-4696E7439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Resto de la interface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507E99-7350-5A48-A25E-C48A290B07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Al finalizar, el árbol de componentes se ve así.</a:t>
            </a:r>
          </a:p>
          <a:p>
            <a:r>
              <a:rPr lang="es-ES_tradnl" dirty="0"/>
              <a:t>Y la interface se debe ver de esta forma.</a:t>
            </a:r>
          </a:p>
          <a:p>
            <a:endParaRPr lang="es-ES_trad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BE4116-972B-CE43-BA79-386E1FF72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B1DB6B-26DA-FB4A-9A81-E15471F6B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37122-E6EA-8E4D-8A31-A1711F5024E1}" type="slidenum">
              <a:rPr lang="es-ES_tradnl" smtClean="0"/>
              <a:t>16</a:t>
            </a:fld>
            <a:endParaRPr lang="es-ES_tradn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588C312-DA6C-D043-A3AE-F0A5378D89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2850" y="3173413"/>
            <a:ext cx="4076700" cy="212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8240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0D11C-4B82-0247-8F45-4A360EF5F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Interface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973DCBB-C2D8-2C45-9DB2-490A90DE64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33473" y="1935163"/>
            <a:ext cx="5325053" cy="4389437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8E11D9-4EFF-2C47-BA03-627F495BE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4BAE98-F23F-7345-981A-19301C41F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37122-E6EA-8E4D-8A31-A1711F5024E1}" type="slidenum">
              <a:rPr lang="es-ES_tradnl" smtClean="0"/>
              <a:t>17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998507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1E3A2-2484-614C-B8F0-24B97BCAC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Eventos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3A86C8-DC04-6341-96FB-DD95144891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El programa hace las conversiones al generarse un evento.</a:t>
            </a:r>
          </a:p>
          <a:p>
            <a:r>
              <a:rPr lang="es-ES_tradnl" dirty="0"/>
              <a:t>Si el usuario escribe un número en el campo de texto de grados Celsius y oprime la tecla de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Enter</a:t>
            </a:r>
            <a:r>
              <a:rPr lang="es-ES_tradnl" dirty="0"/>
              <a:t>, el programa convierte el número a grados Fahrenheit y lo escribe en el segundo campo de texto.</a:t>
            </a:r>
          </a:p>
          <a:p>
            <a:r>
              <a:rPr lang="es-ES_tradnl" dirty="0"/>
              <a:t>Si el usuario escribe un número en el campo de texto de grados Fahrenheit y oprime la tecla de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Enter</a:t>
            </a:r>
            <a:r>
              <a:rPr lang="es-ES_tradnl" dirty="0"/>
              <a:t>, el programa convierte el número a grados Celsius y lo escribe en el primer campo de texto.</a:t>
            </a:r>
          </a:p>
          <a:p>
            <a:endParaRPr lang="es-ES_trad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CF8C38-F73F-A54D-A785-53AA53F67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33012C-981D-9347-87BC-ECF392B49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37122-E6EA-8E4D-8A31-A1711F5024E1}" type="slidenum">
              <a:rPr lang="es-ES_tradnl" smtClean="0"/>
              <a:t>18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06122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3C826-CDDC-1147-9AB1-63874C8A7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Eventos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95E259-4F1B-1B44-9D5E-6017BA648B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Si el usuario oprime el botón “Convertir”</a:t>
            </a:r>
          </a:p>
          <a:p>
            <a:pPr lvl="1"/>
            <a:r>
              <a:rPr lang="es-ES_tradnl" dirty="0"/>
              <a:t>Si el campo de texto de grados Celsius tiene un número, se convierte el número a grados Fahrenheit y lo escribe en el segundo campo de texto.</a:t>
            </a:r>
          </a:p>
          <a:p>
            <a:pPr lvl="1"/>
            <a:r>
              <a:rPr lang="es-ES_tradnl" dirty="0"/>
              <a:t>Si el campo de texto de grados Celsius está vacío y el de grados Fahrenheit tiene un número, se convierte el número a grados Celsius y lo escribe en el primer campo de texto.</a:t>
            </a:r>
          </a:p>
          <a:p>
            <a:pPr lvl="1"/>
            <a:r>
              <a:rPr lang="es-ES_tradnl" dirty="0"/>
              <a:t>Si los dos campos de texto están vacíos, se abre un diálogo de error.</a:t>
            </a:r>
          </a:p>
          <a:p>
            <a:r>
              <a:rPr lang="es-ES_tradnl" dirty="0"/>
              <a:t>En cualquier caso, si el campo de texto que se lee contiene datos no numéricos se abre una ventana de error y se guarda un cero en el campo de texto.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219475-9A47-6941-B213-1A6137EC8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445127-4798-204A-B78D-121F17299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37122-E6EA-8E4D-8A31-A1711F5024E1}" type="slidenum">
              <a:rPr lang="es-ES_tradnl" smtClean="0"/>
              <a:t>19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30097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C0222-D999-A246-9EFC-AA6826ABD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Creando </a:t>
            </a:r>
            <a:r>
              <a:rPr lang="es-ES_tradnl" dirty="0" err="1"/>
              <a:t>GUIs</a:t>
            </a:r>
            <a:r>
              <a:rPr lang="es-ES_tradnl" dirty="0"/>
              <a:t> en </a:t>
            </a:r>
            <a:r>
              <a:rPr lang="es-ES_tradnl" dirty="0" err="1"/>
              <a:t>IntelliJ</a:t>
            </a:r>
            <a:r>
              <a:rPr lang="es-ES_tradnl" dirty="0"/>
              <a:t> IDEA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03A11B-9925-8343-9ED3-CB5DCC2272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Cómo ejemplo se muestra la programación de un programa para convertir entre grados Celsius y Fahrenheit.</a:t>
            </a:r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r>
              <a:rPr lang="es-ES_tradnl" dirty="0"/>
              <a:t>Se usará el diseñador de formas.</a:t>
            </a:r>
          </a:p>
          <a:p>
            <a:endParaRPr lang="es-ES_trad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A15E3A-EE3A-754B-8DC7-8096AB774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8D554-74CC-B645-A41B-3B2C1A57D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37122-E6EA-8E4D-8A31-A1711F5024E1}" type="slidenum">
              <a:rPr lang="es-ES_tradnl" smtClean="0"/>
              <a:t>2</a:t>
            </a:fld>
            <a:endParaRPr lang="es-ES_tradn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6F2ED3C-96F6-CF4A-B63E-04A020CCAA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5940" y="2959787"/>
            <a:ext cx="4238396" cy="218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1537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E20A3-F833-2E72-F1FC-22266E047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X" dirty="0"/>
              <a:t>Eventos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306D84-428A-D1CD-CA83-544B721E4B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X" dirty="0"/>
              <a:t>Para este ejemplo, se necesita registrar objetos </a:t>
            </a:r>
            <a:r>
              <a:rPr lang="en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ActionListener</a:t>
            </a:r>
            <a:r>
              <a:rPr lang="en-MX" dirty="0"/>
              <a:t> </a:t>
            </a:r>
            <a:r>
              <a:rPr lang="es-MX" dirty="0" smtClean="0"/>
              <a:t>en e</a:t>
            </a:r>
            <a:r>
              <a:rPr lang="en-MX" dirty="0" smtClean="0"/>
              <a:t>l </a:t>
            </a:r>
            <a:r>
              <a:rPr lang="en-MX" dirty="0"/>
              <a:t>botón y </a:t>
            </a:r>
            <a:r>
              <a:rPr lang="es-MX" dirty="0" smtClean="0"/>
              <a:t>en</a:t>
            </a:r>
            <a:r>
              <a:rPr lang="en-MX" dirty="0" smtClean="0"/>
              <a:t> </a:t>
            </a:r>
            <a:r>
              <a:rPr lang="en-MX" dirty="0"/>
              <a:t>los campos de texto.</a:t>
            </a:r>
          </a:p>
          <a:p>
            <a:endParaRPr lang="en-MX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CF5CE4-DADD-0710-BDF8-101F06229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17B85C-9C7F-6D9F-F281-6AACB9F10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37122-E6EA-8E4D-8A31-A1711F5024E1}" type="slidenum">
              <a:rPr lang="es-ES_tradnl" smtClean="0"/>
              <a:t>20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530760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6C50C-1BEE-A64A-99A3-6BDF497BF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Agregar un </a:t>
            </a:r>
            <a:r>
              <a:rPr lang="es-ES_tradnl" dirty="0" err="1"/>
              <a:t>listener</a:t>
            </a:r>
            <a:endParaRPr lang="es-ES_trad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7AB5EF-EE04-1747-AED1-E8C8978F80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Para agregar un </a:t>
            </a:r>
            <a:r>
              <a:rPr lang="es-ES_tradnl" dirty="0" err="1"/>
              <a:t>listener</a:t>
            </a:r>
            <a:r>
              <a:rPr lang="es-ES_tradnl" dirty="0"/>
              <a:t> al campo de texto Celsius, se marca el campo de texto en el árbol de componentes, se oprime el botón derecho del ratón y se selecciona la opción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Create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Listener</a:t>
            </a:r>
            <a:r>
              <a:rPr lang="es-ES_tradnl" dirty="0"/>
              <a:t>.</a:t>
            </a:r>
          </a:p>
          <a:p>
            <a:r>
              <a:rPr lang="es-ES_tradnl" dirty="0"/>
              <a:t>Se abre el menú con las distintas opciones de</a:t>
            </a:r>
          </a:p>
          <a:p>
            <a:pPr marL="0" indent="0">
              <a:buNone/>
            </a:pPr>
            <a:r>
              <a:rPr lang="es-ES_tradnl" dirty="0"/>
              <a:t>   </a:t>
            </a:r>
            <a:r>
              <a:rPr lang="es-ES_tradnl" dirty="0" err="1"/>
              <a:t>listeners</a:t>
            </a:r>
            <a:r>
              <a:rPr lang="es-ES_tradnl" dirty="0"/>
              <a:t>.</a:t>
            </a:r>
          </a:p>
          <a:p>
            <a:r>
              <a:rPr lang="es-ES_tradnl" dirty="0"/>
              <a:t>Se selecciona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ActionListener</a:t>
            </a:r>
            <a:r>
              <a:rPr lang="es-ES_tradnl" dirty="0"/>
              <a:t>.</a:t>
            </a:r>
          </a:p>
          <a:p>
            <a:endParaRPr lang="es-ES_tradnl" dirty="0"/>
          </a:p>
          <a:p>
            <a:endParaRPr lang="es-ES_trad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8C9A0A-B8E4-4241-A76F-43606B5E7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F7591D-BE7E-B14D-96C6-0702D55E7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37122-E6EA-8E4D-8A31-A1711F5024E1}" type="slidenum">
              <a:rPr lang="es-ES_tradnl" smtClean="0"/>
              <a:t>21</a:t>
            </a:fld>
            <a:endParaRPr lang="es-ES_tradn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A5882F-3B68-BE48-9BF9-898D75E231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2317" y="2803017"/>
            <a:ext cx="2482083" cy="375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7334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5A6D1-1272-794F-B2BA-D9B2BF25A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Agregar un </a:t>
            </a:r>
            <a:r>
              <a:rPr lang="es-ES_tradnl" dirty="0" err="1"/>
              <a:t>listener</a:t>
            </a:r>
            <a:endParaRPr lang="es-ES_trad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7EEF59-12F1-6C4C-8C1D-D5A03F24AB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Se abre el siguiente menú.</a:t>
            </a:r>
          </a:p>
          <a:p>
            <a:r>
              <a:rPr lang="es-ES_tradnl" dirty="0"/>
              <a:t>Se oprime el botón 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OK</a:t>
            </a:r>
            <a:r>
              <a:rPr lang="es-ES_tradnl" dirty="0"/>
              <a:t>.</a:t>
            </a:r>
          </a:p>
          <a:p>
            <a:r>
              <a:rPr lang="es-ES_tradnl" dirty="0"/>
              <a:t>En el archivo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MainWindows.java</a:t>
            </a:r>
            <a:r>
              <a:rPr lang="es-ES_tradnl" dirty="0"/>
              <a:t> se</a:t>
            </a:r>
          </a:p>
          <a:p>
            <a:pPr marL="0" indent="0">
              <a:buNone/>
            </a:pPr>
            <a:r>
              <a:rPr lang="es-ES_tradnl" dirty="0"/>
              <a:t>   genera el siguiente código.</a:t>
            </a:r>
          </a:p>
          <a:p>
            <a:pPr marL="0" indent="0">
              <a:buNone/>
            </a:pPr>
            <a:endParaRPr lang="es-ES_tradnl" dirty="0"/>
          </a:p>
          <a:p>
            <a:endParaRPr lang="es-ES_trad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630AF3-6301-F440-8808-B2684EB01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643760-6BB6-4448-B479-D17F74841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37122-E6EA-8E4D-8A31-A1711F5024E1}" type="slidenum">
              <a:rPr lang="es-ES_tradnl" smtClean="0"/>
              <a:t>22</a:t>
            </a:fld>
            <a:endParaRPr lang="es-ES_tradn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8246D8-0254-614B-B0B1-DF06D7120B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9823" y="1103313"/>
            <a:ext cx="3393154" cy="5253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1145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F6E64-FA41-444A-A7FC-F28E41705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Evento de acción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E8DC3A1-1D73-8542-A020-A3926F2A76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58416" y="1935163"/>
            <a:ext cx="4475168" cy="4389437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2B2D57-FB45-2742-9A65-853ACFB82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CF1B30-EB60-6545-97E3-C96192139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37122-E6EA-8E4D-8A31-A1711F5024E1}" type="slidenum">
              <a:rPr lang="es-ES_tradnl" smtClean="0"/>
              <a:t>23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999712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B6BC4-DEC5-6E46-B338-B16A2D199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Evento de acción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BFE789-B2F5-1E4F-B5E1-A57CECD9B4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Dentro del método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actionPerformed</a:t>
            </a:r>
            <a:r>
              <a:rPr lang="es-ES_tradnl" dirty="0"/>
              <a:t> se introduce el código para leer el campo de texto Celsius, hacer la conversión a grados Fahrenheit y escribir el resultado en el segundo campo de texto.</a:t>
            </a:r>
          </a:p>
          <a:p>
            <a:r>
              <a:rPr lang="es-ES_tradnl" dirty="0"/>
              <a:t>Para </a:t>
            </a:r>
            <a:r>
              <a:rPr lang="es-ES_tradnl"/>
              <a:t>poder </a:t>
            </a:r>
            <a:r>
              <a:rPr lang="es-ES_tradnl" smtClean="0"/>
              <a:t>correr </a:t>
            </a:r>
            <a:r>
              <a:rPr lang="es-ES_tradnl" dirty="0"/>
              <a:t>el programa y revisar si la conversión de grados Celsius a Fahrenheit es correcta se necesitan los siguientes pasos:</a:t>
            </a:r>
          </a:p>
          <a:p>
            <a:pPr lvl="1"/>
            <a:r>
              <a:rPr lang="es-ES_tradnl" dirty="0"/>
              <a:t>Indicar que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MainWindow</a:t>
            </a:r>
            <a:r>
              <a:rPr lang="es-ES_tradnl" dirty="0"/>
              <a:t> extiende a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JFrame</a:t>
            </a:r>
            <a:r>
              <a:rPr lang="es-ES_tradnl" dirty="0"/>
              <a:t>.</a:t>
            </a:r>
          </a:p>
          <a:p>
            <a:pPr lvl="1"/>
            <a:r>
              <a:rPr lang="es-ES_tradnl" dirty="0"/>
              <a:t>Configurar el </a:t>
            </a:r>
            <a:r>
              <a:rPr lang="es-ES_tradnl" dirty="0" err="1"/>
              <a:t>frame</a:t>
            </a:r>
            <a:r>
              <a:rPr lang="es-ES_tradnl" dirty="0"/>
              <a:t> (i.e. título, tamaño, localización).</a:t>
            </a:r>
          </a:p>
          <a:p>
            <a:pPr lvl="1"/>
            <a:r>
              <a:rPr lang="es-ES_tradnl" dirty="0"/>
              <a:t>Indicar que el contenido del </a:t>
            </a:r>
            <a:r>
              <a:rPr lang="es-ES_tradnl" dirty="0" err="1"/>
              <a:t>frame</a:t>
            </a:r>
            <a:r>
              <a:rPr lang="es-ES_tradnl" dirty="0"/>
              <a:t> es el panel que se diseñó visualmente.</a:t>
            </a:r>
          </a:p>
          <a:p>
            <a:pPr lvl="1"/>
            <a:r>
              <a:rPr lang="es-ES_tradnl" dirty="0"/>
              <a:t>Hacer visible el </a:t>
            </a:r>
            <a:r>
              <a:rPr lang="es-ES_tradnl" dirty="0" err="1"/>
              <a:t>frame</a:t>
            </a:r>
            <a:r>
              <a:rPr lang="es-ES_tradnl" dirty="0"/>
              <a:t>.</a:t>
            </a:r>
          </a:p>
          <a:p>
            <a:pPr lvl="1"/>
            <a:r>
              <a:rPr lang="es-ES_tradnl" dirty="0"/>
              <a:t>En la clase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Main</a:t>
            </a:r>
            <a:r>
              <a:rPr lang="es-ES_tradnl" dirty="0"/>
              <a:t> crear un objeto de tipo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MainWindow</a:t>
            </a:r>
            <a:r>
              <a:rPr lang="es-ES_tradnl" dirty="0"/>
              <a:t>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5429C7-4045-9B4D-BCF6-B2A736DB0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14B5FE-359A-844D-A390-44E561F7A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37122-E6EA-8E4D-8A31-A1711F5024E1}" type="slidenum">
              <a:rPr lang="es-ES_tradnl" smtClean="0"/>
              <a:t>24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7079251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58CED-22EE-1D4A-9393-AFA3EB73A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MainWindow.java</a:t>
            </a:r>
            <a:endParaRPr lang="es-ES_tradn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A351DA-339E-1B4E-B4FF-9B0CAE017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public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class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MainWindow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extends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JFrame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{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private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JTextField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tfCelsius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private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JPanel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panel;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private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JTextField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tfFahrenheit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private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JButton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convertirButton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NumberFormat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formatter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new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DecimalFormat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(“.00”);</a:t>
            </a:r>
          </a:p>
          <a:p>
            <a:pPr marL="0" indent="0">
              <a:buNone/>
            </a:pPr>
            <a:endParaRPr lang="es-ES_tradn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public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MainWindow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{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this.setTitle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(“Convertidor C – F”);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this.setSize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(300, 200);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333474-E7BD-B246-A9B3-E9DA02B5C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9D4CCC-964F-EE4F-9D37-8A8C9BDF7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37122-E6EA-8E4D-8A31-A1711F5024E1}" type="slidenum">
              <a:rPr lang="es-ES_tradnl" smtClean="0"/>
              <a:t>25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592091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0BF49-62FF-9D4A-80CD-6981CADC1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MainWindow.java</a:t>
            </a:r>
            <a:endParaRPr lang="es-ES_trad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CEB605-78AE-BD4C-BB2F-5A03DAF9D6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this.setLocation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(400, 20);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this.setContentPane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(panel);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this.setDefaultCloseOperation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WindowConstants.DISPOSE_ON_CLOSE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this.setVisible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(true);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tfCelsius.addActionListener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(new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ActionListener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 {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public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void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actionPerformed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ActionEvent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e)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{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celsiusToFahrenheit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}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});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}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A15A6B-80D7-3844-915A-B83467C99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7B80C6-94D9-3743-8ADB-DBC44302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37122-E6EA-8E4D-8A31-A1711F5024E1}" type="slidenum">
              <a:rPr lang="es-ES_tradnl" smtClean="0"/>
              <a:t>26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855581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AF23B-F907-2342-B441-589224293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MainWindow.java</a:t>
            </a:r>
            <a:endParaRPr lang="es-ES_trad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4B13A-04EF-784F-82A7-264A889A24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private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void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celsiusToFahrenheit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{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String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strCelsius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tfCelsius.getText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double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celsius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try {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celsius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Double.parseDouble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strCelsius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}</a:t>
            </a:r>
          </a:p>
          <a:p>
            <a:pPr marL="0" indent="0">
              <a:buNone/>
            </a:pPr>
            <a:endParaRPr lang="es-ES_tradn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949F2A-B254-6A42-AC19-DBC50124C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D75503-8562-DD41-89FD-BDF2695BF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37122-E6EA-8E4D-8A31-A1711F5024E1}" type="slidenum">
              <a:rPr lang="es-ES_tradnl" smtClean="0"/>
              <a:t>27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885890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929CB-2994-E946-95A7-FC8B950F0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MainWindow.java</a:t>
            </a:r>
            <a:endParaRPr lang="es-ES_trad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136EE3-4844-824B-A2DF-5F862BA646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catch (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Exception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x) {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JOptionPane.showMessageDialog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null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“El valor Celsius no es numérico”, “Error”,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JOptionPane.ERROR_MESSAGE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tfCelsius.setText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(“0”);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}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double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fahrenheit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celsius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* 1.8 + 32;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tfFahrenheit.setText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formatter.format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fahrenheit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));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}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741C6B-F439-4E42-8467-5F8FC2E02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88AD6D-2271-194F-9446-02E23D3DA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37122-E6EA-8E4D-8A31-A1711F5024E1}" type="slidenum">
              <a:rPr lang="es-ES_tradnl" smtClean="0"/>
              <a:t>28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865862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64791-FA66-8344-8F08-D6D20D802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Main.java</a:t>
            </a:r>
            <a:endParaRPr lang="es-ES_tradn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950F0C-9C84-A843-8D27-2A3B4AD696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public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class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Main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{</a:t>
            </a:r>
          </a:p>
          <a:p>
            <a:pPr marL="0" indent="0">
              <a:buNone/>
            </a:pPr>
            <a:endParaRPr lang="es-ES_tradn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public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static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void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main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(String[]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args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{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MainWindow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window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new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MainWindow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}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FBA432-FE07-5641-B3C2-EDCCDC102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1432A5-76FD-EE4F-A6F6-C4A95B9C6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37122-E6EA-8E4D-8A31-A1711F5024E1}" type="slidenum">
              <a:rPr lang="es-ES_tradnl" smtClean="0"/>
              <a:t>29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99523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DCBBA-4BA8-5643-BE61-6E3673D6D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Formas GUI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34DECC2-9477-FD4F-8E7C-59C7F8537E9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s-ES_tradnl" dirty="0"/>
                  <a:t>Seleccionar en el menú la opción </a:t>
                </a:r>
                <a:r>
                  <a:rPr lang="es-ES_tradnl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File</a:t>
                </a:r>
                <a14:m>
                  <m:oMath xmlns:m="http://schemas.openxmlformats.org/officeDocument/2006/math">
                    <m:r>
                      <a:rPr lang="es-ES_tradnl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⊳</m:t>
                    </m:r>
                  </m:oMath>
                </a14:m>
                <a:r>
                  <a:rPr lang="es-ES_tradnl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New</a:t>
                </a:r>
                <a14:m>
                  <m:oMath xmlns:m="http://schemas.openxmlformats.org/officeDocument/2006/math">
                    <m:r>
                      <a:rPr lang="es-ES_tradnl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⊳</m:t>
                    </m:r>
                  </m:oMath>
                </a14:m>
                <a:r>
                  <a:rPr lang="es-ES_tradnl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Swing UI </a:t>
                </a:r>
                <a:r>
                  <a:rPr lang="es-ES_tradnl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Designer</a:t>
                </a:r>
                <a14:m>
                  <m:oMath xmlns:m="http://schemas.openxmlformats.org/officeDocument/2006/math">
                    <m:r>
                      <a:rPr lang="es-ES_tradnl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⊳</m:t>
                    </m:r>
                  </m:oMath>
                </a14:m>
                <a:r>
                  <a:rPr lang="es-ES_tradnl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GUI </a:t>
                </a:r>
                <a:r>
                  <a:rPr lang="es-ES_tradnl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Form</a:t>
                </a:r>
                <a:r>
                  <a:rPr lang="es-ES_tradnl" dirty="0"/>
                  <a:t>.</a:t>
                </a:r>
              </a:p>
              <a:p>
                <a:r>
                  <a:rPr lang="es-ES_tradnl" dirty="0"/>
                  <a:t>Se abre el siguiente diálogo:</a:t>
                </a:r>
              </a:p>
              <a:p>
                <a:endParaRPr lang="es-ES_tradn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34DECC2-9477-FD4F-8E7C-59C7F8537E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09" t="-1441"/>
                </a:stretch>
              </a:blipFill>
            </p:spPr>
            <p:txBody>
              <a:bodyPr/>
              <a:lstStyle/>
              <a:p>
                <a:r>
                  <a:rPr lang="es-ES_trad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A21038-C84A-BF47-990A-8851924CA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A15910-59D7-3F4C-A3FC-2D4D1D48E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37122-E6EA-8E4D-8A31-A1711F5024E1}" type="slidenum">
              <a:rPr lang="es-ES_tradnl" smtClean="0"/>
              <a:t>3</a:t>
            </a:fld>
            <a:endParaRPr lang="es-ES_tradn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F45FC2-4B54-0E40-8365-61F6393746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9122" y="3429000"/>
            <a:ext cx="5461000" cy="261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478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D8A96-223B-1747-968E-9C3D7C24B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Resultado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6FC17C-9B67-C348-B4CA-AAEF18C601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Al correr el programa se abre el </a:t>
            </a:r>
            <a:r>
              <a:rPr lang="es-ES_tradnl" dirty="0" err="1"/>
              <a:t>frame</a:t>
            </a:r>
            <a:r>
              <a:rPr lang="es-ES_tradnl" dirty="0"/>
              <a:t>.</a:t>
            </a:r>
          </a:p>
          <a:p>
            <a:r>
              <a:rPr lang="es-ES_tradnl" dirty="0"/>
              <a:t>Se escribe un valor en el primer campo y se oprime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Enter</a:t>
            </a:r>
            <a:r>
              <a:rPr lang="es-ES_tradnl" dirty="0"/>
              <a:t>.</a:t>
            </a:r>
          </a:p>
          <a:p>
            <a:endParaRPr lang="es-ES_trad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644A6B-B01D-4A49-BADA-E33BE9002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036542-9355-F848-9F9A-84E2F6AAD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37122-E6EA-8E4D-8A31-A1711F5024E1}" type="slidenum">
              <a:rPr lang="es-ES_tradnl" smtClean="0"/>
              <a:t>30</a:t>
            </a:fld>
            <a:endParaRPr lang="es-ES_tradnl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A356BFF-0A37-F540-A579-AA03C3CAB4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5999" y="2960687"/>
            <a:ext cx="4187825" cy="281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1401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50AB7-CA26-984C-9982-42CAB5BC5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Resultado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BA5FE7-6504-1949-8DF5-108C6FEAE5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Un dato no numérico abre el diálogo de</a:t>
            </a:r>
          </a:p>
          <a:p>
            <a:pPr marL="0" indent="0">
              <a:buNone/>
            </a:pPr>
            <a:r>
              <a:rPr lang="es-ES_tradnl" dirty="0"/>
              <a:t>   error.</a:t>
            </a:r>
          </a:p>
          <a:p>
            <a:endParaRPr lang="es-ES_trad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8CDDCB-497B-9F44-98DE-B4861BF27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63188B-7382-4449-A4AB-21F4C7518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37122-E6EA-8E4D-8A31-A1711F5024E1}" type="slidenum">
              <a:rPr lang="es-ES_tradnl" smtClean="0"/>
              <a:t>31</a:t>
            </a:fld>
            <a:endParaRPr lang="es-ES_tradnl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5F74366-E024-AD4D-A2EA-6A8CB1144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7900" y="1123950"/>
            <a:ext cx="4254500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4207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AB260-F206-C64C-A236-892792855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Resto del programa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F53EAA-9DE3-0742-9806-6AC5DCBDCA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Del mismo modo que se le agregó </a:t>
            </a:r>
            <a:r>
              <a:rPr lang="es-ES_tradnl" dirty="0" smtClean="0"/>
              <a:t>el </a:t>
            </a:r>
            <a:r>
              <a:rPr lang="es-ES_tradnl" dirty="0" err="1" smtClean="0"/>
              <a:t>listener</a:t>
            </a:r>
            <a:r>
              <a:rPr lang="es-ES_tradnl" dirty="0" smtClean="0"/>
              <a:t> al </a:t>
            </a:r>
            <a:r>
              <a:rPr lang="es-ES_tradnl" dirty="0"/>
              <a:t>campo de texto Celsius se le agrega </a:t>
            </a:r>
            <a:r>
              <a:rPr lang="es-ES_tradnl" dirty="0" smtClean="0"/>
              <a:t>un </a:t>
            </a:r>
            <a:r>
              <a:rPr lang="es-ES_tradnl" dirty="0" err="1" smtClean="0"/>
              <a:t>listener</a:t>
            </a:r>
            <a:r>
              <a:rPr lang="es-ES_tradnl" dirty="0" smtClean="0"/>
              <a:t> al </a:t>
            </a:r>
            <a:r>
              <a:rPr lang="es-ES_tradnl" dirty="0"/>
              <a:t>campo de texto Fahrenheit y otro al botón “Convertir”.</a:t>
            </a:r>
          </a:p>
          <a:p>
            <a:r>
              <a:rPr lang="es-ES_tradnl" dirty="0"/>
              <a:t>El código que se le agrega a </a:t>
            </a:r>
            <a:r>
              <a:rPr lang="es-ES_tradnl" dirty="0" smtClean="0"/>
              <a:t>cada </a:t>
            </a:r>
            <a:r>
              <a:rPr lang="es-ES_tradnl" dirty="0" err="1" smtClean="0"/>
              <a:t>listener</a:t>
            </a:r>
            <a:r>
              <a:rPr lang="es-ES_tradnl" dirty="0" smtClean="0"/>
              <a:t> es </a:t>
            </a:r>
            <a:r>
              <a:rPr lang="es-ES_tradnl" dirty="0"/>
              <a:t>el siguiente.</a:t>
            </a:r>
          </a:p>
          <a:p>
            <a:r>
              <a:rPr lang="es-ES_tradnl" dirty="0"/>
              <a:t>Notar que todo el código va adentro de la clase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MainWindow</a:t>
            </a:r>
            <a:r>
              <a:rPr lang="es-ES_tradnl" dirty="0"/>
              <a:t>.</a:t>
            </a:r>
          </a:p>
          <a:p>
            <a:endParaRPr lang="es-ES_tradnl" dirty="0"/>
          </a:p>
          <a:p>
            <a:endParaRPr lang="es-ES_trad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EAAFC9-CB6B-C540-B3A2-38EC2334C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59B0FA-8EDD-A943-96D0-87F1F27DA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37122-E6EA-8E4D-8A31-A1711F5024E1}" type="slidenum">
              <a:rPr lang="es-ES_tradnl" smtClean="0"/>
              <a:t>32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643677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7D6CB-FE50-F648-8674-5877130BD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Listener</a:t>
            </a:r>
            <a:r>
              <a:rPr lang="es-ES_tradnl" dirty="0"/>
              <a:t> del campo Fahrenheit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75DD43-4158-5040-A704-1753C08D9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tfFahrenheit.addActionListener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(new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ActionListener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 {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@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Override</a:t>
            </a:r>
            <a:endParaRPr lang="es-ES_tradn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public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void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actionPerformed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ActionEvent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e)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{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fahrenheitToCelsius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}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});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723BAC-64BE-484E-B147-D387406AE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BD43E0-6706-BA47-8ACA-2B1502D30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37122-E6EA-8E4D-8A31-A1711F5024E1}" type="slidenum">
              <a:rPr lang="es-ES_tradnl" smtClean="0"/>
              <a:t>33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830164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F2BDF-C233-C14B-BC39-E56525CAC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Método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fahrenheitToCelsius</a:t>
            </a:r>
            <a:endParaRPr lang="es-ES_trad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7B2661-BBCC-064A-B6BD-C7448BEFD2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private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void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fahrenheitToCelsius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{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String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strFahrenheit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tfFahrenheit.getText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double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fahrenheit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try {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fahrenheit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Double.parseDouble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strFahrenheit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}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F03F57-A14A-FF4E-BA89-3F6293CDE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7A411-42EA-A742-A981-B34EDAFD4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37122-E6EA-8E4D-8A31-A1711F5024E1}" type="slidenum">
              <a:rPr lang="es-ES_tradnl" smtClean="0"/>
              <a:t>34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835625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5DA4F-DDD6-2641-A31C-73ADEC413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Método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fahrenheitToCelsius</a:t>
            </a:r>
            <a:endParaRPr lang="es-ES_trad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FE3CE5-F173-484D-9B23-C0C818278F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catch (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Exception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x) {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JOptionPane.showMessageDialog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null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“El valor Fahrenheit no es numérico”,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“Error",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JOptionPane.ERROR_MESSAGE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tfFahrenheit.setText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(“0”);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}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double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celsius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(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fahrenheit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- 32) * (5.0 / 9);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tfCelsius.setText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formatter.format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celsius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));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}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FEDA24-5B56-7341-8600-96C407A3F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585BD7-8D3E-6547-BDA6-AEF0E135F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37122-E6EA-8E4D-8A31-A1711F5024E1}" type="slidenum">
              <a:rPr lang="es-ES_tradnl" smtClean="0"/>
              <a:t>35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667202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F3817-5452-974B-940E-DAA88B119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Listener</a:t>
            </a:r>
            <a:r>
              <a:rPr lang="es-ES_tradnl" dirty="0"/>
              <a:t> del botón “Convertir”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BE6F31-7515-704C-8361-7F52E99FE1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convertirButton.addActionListener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(new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ActionListener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 {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public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void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actionPerformed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ActionEvent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e)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{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String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strCelsius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tfCelsius.getText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().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trim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String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strFahrenheit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tfFahrenheit.getText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().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trim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strCelsius.length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 != 0) {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celsiusToFahrenheit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}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else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strFahrenheit.length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 != 0) {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fahrenheitToCelsius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}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F82D52-16CB-5E41-A317-EB70C04E6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80E44A-D10A-D34C-BCDF-9F19D6A1D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37122-E6EA-8E4D-8A31-A1711F5024E1}" type="slidenum">
              <a:rPr lang="es-ES_tradnl" smtClean="0"/>
              <a:t>36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677450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986A1-4163-8A41-A612-4491174FB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Listener</a:t>
            </a:r>
            <a:r>
              <a:rPr lang="es-ES_tradnl" dirty="0"/>
              <a:t> del botón “Convertir”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EA814-C8D7-B645-BECF-7EEBC9E7EA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else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{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JOptionPane.showMessageDialog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null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“No hay nada que convertir”,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“Error”,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JOptionPane.ERROR_MESSAGE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}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}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});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}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8F250E-6CE3-CE4C-88D2-4387DAEE8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8ECEDA-6E8F-074B-8391-199701FDA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37122-E6EA-8E4D-8A31-A1711F5024E1}" type="slidenum">
              <a:rPr lang="es-ES_tradnl" smtClean="0"/>
              <a:t>37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55203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FABDA-D826-914A-8F69-086090C32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Formas GUI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0AF18F-FC01-EB41-A6C4-D5CAC49442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Se les da nombres a la forma y a la clase (por default es el mismo nombre) y se oprime el botón 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OK</a:t>
            </a:r>
            <a:r>
              <a:rPr lang="es-ES_tradnl" dirty="0"/>
              <a:t>.</a:t>
            </a:r>
          </a:p>
          <a:p>
            <a:r>
              <a:rPr lang="es-ES_tradnl" dirty="0"/>
              <a:t>En este proyecto se usa el nombre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MainWindow</a:t>
            </a:r>
            <a:r>
              <a:rPr lang="es-ES_tradnl" dirty="0"/>
              <a:t> para la forma y la clase.</a:t>
            </a:r>
          </a:p>
          <a:p>
            <a:r>
              <a:rPr lang="es-ES_tradnl" dirty="0"/>
              <a:t>Se generan dos archivos:</a:t>
            </a:r>
          </a:p>
          <a:p>
            <a:pPr lvl="1"/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MainWindow.form</a:t>
            </a:r>
            <a:r>
              <a:rPr lang="es-ES_tradnl" dirty="0"/>
              <a:t>: en este archivo se puede programar la interface gráfica de manera visual, arrastrando los componentes Swing que se muestran en la paleta de la derecha.</a:t>
            </a:r>
          </a:p>
          <a:p>
            <a:pPr lvl="1"/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MainWindow.java</a:t>
            </a:r>
            <a:r>
              <a:rPr lang="es-ES_tradnl" dirty="0"/>
              <a:t>: en este archivo se puede programar la interface gráfica usando instrucciones de Java.</a:t>
            </a:r>
          </a:p>
          <a:p>
            <a:endParaRPr lang="es-ES_trad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534106-3B70-C840-8848-41AF34BA1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E532D8-4429-D642-830F-BE850A7EA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37122-E6EA-8E4D-8A31-A1711F5024E1}" type="slidenum">
              <a:rPr lang="es-ES_tradnl" smtClean="0"/>
              <a:t>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81370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3769F-C333-A845-9AF7-4A1F70E70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MainWindow.form</a:t>
            </a:r>
            <a:endParaRPr lang="es-ES_tradn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2D4B5A3-B706-9C43-9DB1-A72073C093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27286" y="1935163"/>
            <a:ext cx="6737427" cy="4389437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602D5B-6B9B-644F-AC0C-F5A658948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DE1F7-5101-394F-BA4F-62F1D3A27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37122-E6EA-8E4D-8A31-A1711F5024E1}" type="slidenum">
              <a:rPr lang="es-ES_tradnl" smtClean="0"/>
              <a:t>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37885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98CDA-FAAF-B640-997C-1A7F235E7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MainWindow.java</a:t>
            </a:r>
            <a:endParaRPr lang="es-ES_tradnl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F8FE3F1-1492-EF41-890B-FED246B021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27286" y="1935163"/>
            <a:ext cx="6737427" cy="4389437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51D94-3F65-454A-A2D0-CCD4D9B20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FD4499-024C-1D4C-BEDC-AA2F68376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37122-E6EA-8E4D-8A31-A1711F5024E1}" type="slidenum">
              <a:rPr lang="es-ES_tradnl" smtClean="0"/>
              <a:t>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0606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1299E-DEC9-AB41-8527-76696095B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Agregando componentes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FA01E7-E7B2-CF41-AEAE-595B1DCC43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La interface gráfica consta de los siguientes componentes: dos campos de texto, dos etiquetas y un botón.</a:t>
            </a:r>
          </a:p>
          <a:p>
            <a:r>
              <a:rPr lang="es-ES_tradnl" dirty="0"/>
              <a:t>Los componentes se arrastran a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MainWindow.form</a:t>
            </a:r>
            <a:r>
              <a:rPr lang="es-ES_tradnl" dirty="0"/>
              <a:t> utilizando el ratón.</a:t>
            </a:r>
          </a:p>
          <a:p>
            <a:r>
              <a:rPr lang="es-ES_tradnl" dirty="0"/>
              <a:t>Después de arrastrar un campo de texto a la parte izquierda superior de la forma el editor se ve así.</a:t>
            </a:r>
          </a:p>
          <a:p>
            <a:endParaRPr lang="es-ES_trad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74699B-26FB-7E49-B715-5BFDE292C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4BA5D9-04BC-1145-B9BF-41CBAB3BF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37122-E6EA-8E4D-8A31-A1711F5024E1}" type="slidenum">
              <a:rPr lang="es-ES_tradnl" smtClean="0"/>
              <a:t>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702783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4911D-7906-C94D-AC89-B5401DF25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Editor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E24C3AD-39E6-B44D-95A1-1551A15863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1174" y="1935163"/>
            <a:ext cx="7109651" cy="4389437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9C8296-034E-6043-A533-986153C67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A8DA88-21A1-4949-9F7F-43FAE5C6E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37122-E6EA-8E4D-8A31-A1711F5024E1}" type="slidenum">
              <a:rPr lang="es-ES_tradnl" smtClean="0"/>
              <a:t>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89718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B9D1C-2864-424E-A549-D35070482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Árbol de componentes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29F56E-D621-B549-83C4-B70DF1BDE5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En la parte superior izquierda está el árbol de componentes.</a:t>
            </a:r>
          </a:p>
          <a:p>
            <a:r>
              <a:rPr lang="es-ES_tradnl" dirty="0"/>
              <a:t>Hasta el momento hay una forma, un panel y un campo de texto.</a:t>
            </a:r>
          </a:p>
          <a:p>
            <a:endParaRPr lang="es-ES_trad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D14346-FDA6-A444-B0E7-D5DC1DF89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D3F090-C38C-F84A-B412-E579AAED9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37122-E6EA-8E4D-8A31-A1711F5024E1}" type="slidenum">
              <a:rPr lang="es-ES_tradnl" smtClean="0"/>
              <a:t>9</a:t>
            </a:fld>
            <a:endParaRPr lang="es-ES_tradn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81B2EB-05C8-4D41-8348-B7E507B1DC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00" y="3066415"/>
            <a:ext cx="4114800" cy="287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6221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Personalizado 3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F0000"/>
      </a:hlink>
      <a:folHlink>
        <a:srgbClr val="FF0000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12-Sorting-Objects</Template>
  <TotalTime>795</TotalTime>
  <Words>1607</Words>
  <Application>Microsoft Office PowerPoint</Application>
  <PresentationFormat>Panorámica</PresentationFormat>
  <Paragraphs>272</Paragraphs>
  <Slides>37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43" baseType="lpstr">
      <vt:lpstr>Arial</vt:lpstr>
      <vt:lpstr>Calibri</vt:lpstr>
      <vt:lpstr>Cambria Math</vt:lpstr>
      <vt:lpstr>Times New Roman</vt:lpstr>
      <vt:lpstr>Wingdings 2</vt:lpstr>
      <vt:lpstr>Flujo</vt:lpstr>
      <vt:lpstr>Interfaces gráficas de usuario</vt:lpstr>
      <vt:lpstr>Creando GUIs en IntelliJ IDEA</vt:lpstr>
      <vt:lpstr>Formas GUI</vt:lpstr>
      <vt:lpstr>Formas GUI</vt:lpstr>
      <vt:lpstr>MainWindow.form</vt:lpstr>
      <vt:lpstr>MainWindow.java</vt:lpstr>
      <vt:lpstr>Agregando componentes</vt:lpstr>
      <vt:lpstr>Editor</vt:lpstr>
      <vt:lpstr>Árbol de componentes</vt:lpstr>
      <vt:lpstr>Editor de propiedades</vt:lpstr>
      <vt:lpstr>Editor de propiedades</vt:lpstr>
      <vt:lpstr>Editor de propiedades</vt:lpstr>
      <vt:lpstr>Árbol de componentes</vt:lpstr>
      <vt:lpstr>MainWindow.java</vt:lpstr>
      <vt:lpstr>Resto de la interface</vt:lpstr>
      <vt:lpstr>Resto de la interface</vt:lpstr>
      <vt:lpstr>Interface</vt:lpstr>
      <vt:lpstr>Eventos</vt:lpstr>
      <vt:lpstr>Eventos</vt:lpstr>
      <vt:lpstr>Eventos</vt:lpstr>
      <vt:lpstr>Agregar un listener</vt:lpstr>
      <vt:lpstr>Agregar un listener</vt:lpstr>
      <vt:lpstr>Evento de acción</vt:lpstr>
      <vt:lpstr>Evento de acción</vt:lpstr>
      <vt:lpstr>MainWindow.java</vt:lpstr>
      <vt:lpstr>MainWindow.java</vt:lpstr>
      <vt:lpstr>MainWindow.java</vt:lpstr>
      <vt:lpstr>MainWindow.java</vt:lpstr>
      <vt:lpstr>Main.java</vt:lpstr>
      <vt:lpstr>Resultado</vt:lpstr>
      <vt:lpstr>Resultado</vt:lpstr>
      <vt:lpstr>Resto del programa</vt:lpstr>
      <vt:lpstr>Listener del campo Fahrenheit</vt:lpstr>
      <vt:lpstr>Método fahrenheitToCelsius</vt:lpstr>
      <vt:lpstr>Método fahrenheitToCelsius</vt:lpstr>
      <vt:lpstr>Listener del botón “Convertir”</vt:lpstr>
      <vt:lpstr>Listener del botón “Convertir”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Interfaces gráficas de usuario</dc:title>
  <dc:creator>HECTOR ANTONIO VILLA MARTINEZ</dc:creator>
  <cp:lastModifiedBy>Hector Villa</cp:lastModifiedBy>
  <cp:revision>17</cp:revision>
  <cp:lastPrinted>2021-09-04T00:00:47Z</cp:lastPrinted>
  <dcterms:created xsi:type="dcterms:W3CDTF">2021-09-03T23:52:49Z</dcterms:created>
  <dcterms:modified xsi:type="dcterms:W3CDTF">2024-02-12T17:54:07Z</dcterms:modified>
</cp:coreProperties>
</file>