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7"/>
  </p:notes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87" r:id="rId14"/>
    <p:sldId id="269" r:id="rId15"/>
    <p:sldId id="288" r:id="rId16"/>
    <p:sldId id="270" r:id="rId17"/>
    <p:sldId id="289" r:id="rId18"/>
    <p:sldId id="290" r:id="rId19"/>
    <p:sldId id="309" r:id="rId20"/>
    <p:sldId id="291" r:id="rId21"/>
    <p:sldId id="292" r:id="rId22"/>
    <p:sldId id="293" r:id="rId23"/>
    <p:sldId id="299" r:id="rId24"/>
    <p:sldId id="300" r:id="rId25"/>
    <p:sldId id="294" r:id="rId26"/>
    <p:sldId id="311" r:id="rId27"/>
    <p:sldId id="336" r:id="rId28"/>
    <p:sldId id="301" r:id="rId29"/>
    <p:sldId id="310" r:id="rId30"/>
    <p:sldId id="335" r:id="rId31"/>
    <p:sldId id="271" r:id="rId32"/>
    <p:sldId id="337" r:id="rId33"/>
    <p:sldId id="338" r:id="rId34"/>
    <p:sldId id="295" r:id="rId35"/>
    <p:sldId id="296" r:id="rId36"/>
    <p:sldId id="297" r:id="rId37"/>
    <p:sldId id="298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272" r:id="rId46"/>
    <p:sldId id="277" r:id="rId47"/>
    <p:sldId id="278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6" r:id="rId60"/>
    <p:sldId id="327" r:id="rId61"/>
    <p:sldId id="330" r:id="rId62"/>
    <p:sldId id="331" r:id="rId63"/>
    <p:sldId id="332" r:id="rId64"/>
    <p:sldId id="333" r:id="rId65"/>
    <p:sldId id="334" r:id="rId6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0"/>
    <p:restoredTop sz="94654"/>
  </p:normalViewPr>
  <p:slideViewPr>
    <p:cSldViewPr snapToGrid="0" snapToObjects="1">
      <p:cViewPr varScale="1">
        <p:scale>
          <a:sx n="56" d="100"/>
          <a:sy n="56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5120F-4BA2-7F48-BA98-8B80512DB6DD}" type="datetimeFigureOut">
              <a:rPr lang="es-ES_tradnl" smtClean="0"/>
              <a:t>19/02/2025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F1991-704C-6F49-A4D2-3DD7322ADAD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899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F1991-704C-6F49-A4D2-3DD7322ADAD1}" type="slidenum">
              <a:rPr lang="es-ES_tradnl" smtClean="0"/>
              <a:t>42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883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EF10-B6E3-4440-9AA4-2A3FF5C11598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1440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671E-CA7B-BC48-B3D6-C903F91C5C86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C7A8-2B83-8943-B6FB-DA4E45225178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093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B44-3BBD-CA4A-A785-9157106B02B6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2957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CEE1-8B23-BA49-A0AB-BF748283B0B5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008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34FF-DB07-954C-AEEC-E29270A21826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515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0230-B5F8-B545-B2A8-8AF06C6C7CCE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429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0AF9-88F7-D14B-A7AE-4C6A19BB0D85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017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7F6A-EF05-B34E-AAE5-F5B0D08D270B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127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3F2F-E646-D844-B78F-F49C340854DE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15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6FF-B4B7-A54A-8B1C-EE9139308A1C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0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309B28-4C93-7F4F-99AB-B291BD42FB10}" type="datetime1">
              <a:rPr lang="en-US" smtClean="0"/>
              <a:t>2/19/2025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_tradnl"/>
              <a:t>Universidad de Sonora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607F8E-8B04-D74E-90D3-A0E161A850EC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6510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EAEE-E4E2-C343-A73E-DA854B4E63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/>
              <a:t>Programación </a:t>
            </a:r>
            <a:r>
              <a:rPr lang="es-ES_tradnl" dirty="0"/>
              <a:t>funcional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7018A-7EEE-A945-8439-19C294D77A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5099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B1D7-65AC-344A-B6DC-AC121FD0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Método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giveProblems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F6234-84AE-EC49-AC38-740766F4B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giveProblems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(Scanner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String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IntBinaryOperator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= new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numRight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= 1; i &lt;=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i++)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r.nextInt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(12) + 1;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r.nextInt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(12) + 1;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 + “ ” +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“ ” + y + “ = ”);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operator.applyAsInt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(x, y)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response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console.nextInt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F5EF0A-7CB3-5741-87D5-EA8414AB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5B382-D9F9-B04F-9E4E-A778E6D4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322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C97A4-DE02-644F-B711-2534F7C7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Método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giveProblems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49E95-46F0-4241-A22C-4D4392822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(response ==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(“es correcto”);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numRight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++;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}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(“incorrecto... la respuesta es ” +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numRight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“ de ” +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“ correctas”);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0AFC7-C351-6541-A01E-C8088225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3C4E6-3B8F-E44C-8888-1FEE7CC40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1732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648F-8242-2C4C-9DB7-FB78ABE7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A0148-337B-6443-AC71-55C3DBD60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Stream</a:t>
            </a:r>
            <a:r>
              <a:rPr lang="es-ES_tradnl" dirty="0"/>
              <a:t>. Una secuencia de elementos de una fuente de datos que admite operaciones agregadas.</a:t>
            </a:r>
          </a:p>
          <a:p>
            <a:r>
              <a:rPr lang="es-ES_tradnl" dirty="0"/>
              <a:t>Los streams operan en una fuente de datos y la modifican:</a:t>
            </a:r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/>
              <a:t>Ejemplo: imprimir cada elemento de una colección.</a:t>
            </a:r>
          </a:p>
          <a:p>
            <a:r>
              <a:rPr lang="es-ES_tradnl" dirty="0"/>
              <a:t>Ejemplo: sumar cada entero en un archivo.</a:t>
            </a:r>
          </a:p>
          <a:p>
            <a:r>
              <a:rPr lang="es-ES_tradnl" dirty="0"/>
              <a:t>Ejemplo: concatenar strings en un string grande.</a:t>
            </a:r>
          </a:p>
          <a:p>
            <a:r>
              <a:rPr lang="es-ES_tradnl" dirty="0"/>
              <a:t>Ejemplo: encontrar el valor más grande en una colección.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99766C-861C-D64B-AC64-1BD23A81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AB7FCF-A2F1-7A44-9193-C463983B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12</a:t>
            </a:fld>
            <a:endParaRPr lang="es-ES_trad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E2B4A7-2D8A-3640-A814-0672D1273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3429000"/>
            <a:ext cx="8026400" cy="61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1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7A56-7B3A-314D-AFE2-B8A0A0641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DE1B4-91BD-2344-9F79-E6EEA590F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Un stream consta de una </a:t>
            </a:r>
            <a:r>
              <a:rPr lang="es-ES_tradnl" i="1" dirty="0"/>
              <a:t>fuente</a:t>
            </a:r>
            <a:r>
              <a:rPr lang="es-ES_tradnl" dirty="0"/>
              <a:t>, cero o más </a:t>
            </a:r>
            <a:r>
              <a:rPr lang="es-ES_tradnl" i="1" dirty="0"/>
              <a:t>operaciones intermedias </a:t>
            </a:r>
            <a:r>
              <a:rPr lang="es-ES_tradnl" dirty="0"/>
              <a:t>y una </a:t>
            </a:r>
            <a:r>
              <a:rPr lang="es-ES_tradnl" i="1" dirty="0"/>
              <a:t>operación terminal</a:t>
            </a:r>
            <a:r>
              <a:rPr lang="es-ES_tradnl" dirty="0"/>
              <a:t>.</a:t>
            </a:r>
          </a:p>
          <a:p>
            <a:r>
              <a:rPr lang="es-ES_tradnl" dirty="0"/>
              <a:t>La fuente puede ser un arreglo, una colección, una función generadora, un canal de I/O, etc.)</a:t>
            </a:r>
          </a:p>
          <a:p>
            <a:r>
              <a:rPr lang="es-ES_tradnl" dirty="0"/>
              <a:t>Las operaciones intermedias transforman un stream en otro stream.</a:t>
            </a:r>
          </a:p>
          <a:p>
            <a:r>
              <a:rPr lang="es-ES_tradnl" dirty="0"/>
              <a:t>La operación terminal produce una salida o un efecto secundario.</a:t>
            </a:r>
          </a:p>
          <a:p>
            <a:r>
              <a:rPr lang="es-ES_tradnl" dirty="0"/>
              <a:t>Los streams son </a:t>
            </a:r>
            <a:r>
              <a:rPr lang="es-ES_tradnl" i="1" dirty="0"/>
              <a:t>flojos</a:t>
            </a:r>
            <a:r>
              <a:rPr lang="es-ES_tradnl" dirty="0"/>
              <a:t> (</a:t>
            </a:r>
            <a:r>
              <a:rPr lang="es-ES_tradnl" i="1" dirty="0" err="1"/>
              <a:t>lazy</a:t>
            </a:r>
            <a:r>
              <a:rPr lang="es-ES_tradnl" dirty="0"/>
              <a:t>).</a:t>
            </a:r>
          </a:p>
          <a:p>
            <a:r>
              <a:rPr lang="es-ES_tradnl" dirty="0"/>
              <a:t>El cálculo de los datos de la fuente solo se realiza cuando comienza la operación terminal.</a:t>
            </a:r>
          </a:p>
          <a:p>
            <a:r>
              <a:rPr lang="es-ES_tradnl" dirty="0"/>
              <a:t>Los datos de la fuente se consumen solo cuando es necesario.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283A3-4B39-6243-B288-1FE50CCB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FFA2B-0A01-5748-BC46-493F8C19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368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54491-531D-8D49-B446-781F1E39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sin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0B8C2-912A-E64E-8670-0709C3DA6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Calcula la suma de los cuadrados de los enteros entre 1 y 5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= 0;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= 1; i &lt;= 5; i++)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sum = sum + i * i;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82722-04CB-014F-95D2-E1F51F23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C0C6B-675C-D24B-989D-276C6E19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0967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4C3D7-D0F4-434C-AAE0-CE9C01BF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con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50BA5-5084-274F-9EA3-5503F3D4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Calcula la suma de los cuadrados de los enteros de 1 a 5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IntStream.range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6).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 -&gt; n * n).sum();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</a:t>
            </a:r>
            <a:r>
              <a:rPr lang="es-ES_tradnl" dirty="0"/>
              <a:t> es la fuente. Produce un stream entero con los números 1, 2, 3, 4, 5.</a:t>
            </a:r>
          </a:p>
          <a:p>
            <a:r>
              <a:rPr lang="es-ES_tradnl" dirty="0"/>
              <a:t>El modificador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/>
              <a:t> aplica una lambda a cada elemento de un stream y produce un stream de salida.</a:t>
            </a:r>
          </a:p>
          <a:p>
            <a:r>
              <a:rPr lang="es-ES_tradnl" dirty="0"/>
              <a:t>Es una </a:t>
            </a:r>
            <a:r>
              <a:rPr lang="es-ES_tradnl" b="1" dirty="0"/>
              <a:t>función de orden superior</a:t>
            </a:r>
            <a:r>
              <a:rPr lang="es-ES_tradnl" dirty="0"/>
              <a:t>. Toma una función como argumento.</a:t>
            </a:r>
          </a:p>
          <a:p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es-ES_tradnl" dirty="0"/>
              <a:t> es la operación terminal.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ACD98-8FF5-4E48-8D7D-910966C4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82590-FC32-8B47-996C-C80F7ECDB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606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DB304-0542-CE4A-9AEE-62AEB189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con streams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ECF26-12F5-1741-ABE2-C7AC3D285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cs typeface="Times New Roman" panose="02020603050405020304" pitchFamily="18" charset="0"/>
              </a:rPr>
              <a:t>Las operaciones de stream son como siguen: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IntStream.range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6) -&gt; [1, 2, 3, 4, 5]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[1, 4, 9, 16, 25]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-&gt; sum -&gt; 55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D5830-7D62-B14E-9FA8-C2B31F157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689A7-2B1F-AD43-876B-36CC78E6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7563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81E7-48CC-4A47-BBF4-EB4292AD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8ED1-488F-0743-8A6C-BC6570BFD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 clase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Stream&lt;T&gt;</a:t>
            </a:r>
            <a:r>
              <a:rPr lang="es-ES_tradnl" dirty="0">
                <a:cs typeface="Times New Roman" panose="02020603050405020304" pitchFamily="18" charset="0"/>
              </a:rPr>
              <a:t> representa una secuencia de objetos de tipo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ES_tradnl" dirty="0">
                <a:cs typeface="Times New Roman" panose="02020603050405020304" pitchFamily="18" charset="0"/>
              </a:rPr>
              <a:t>.</a:t>
            </a:r>
            <a:endParaRPr lang="es-ES_tradnl" dirty="0"/>
          </a:p>
          <a:p>
            <a:r>
              <a:rPr lang="es-ES_tradnl" dirty="0"/>
              <a:t>Las clases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</a:t>
            </a:r>
            <a:r>
              <a:rPr lang="es-ES_tradnl" dirty="0"/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LongStream</a:t>
            </a:r>
            <a:r>
              <a:rPr lang="es-ES_tradnl" dirty="0"/>
              <a:t> y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DoubleStream</a:t>
            </a:r>
            <a:r>
              <a:rPr lang="es-ES_tradnl" dirty="0"/>
              <a:t> representan streams de tipos primitivos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/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s-ES_tradnl" dirty="0"/>
              <a:t> y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s-ES_tradnl" dirty="0">
                <a:cs typeface="Times New Roman" panose="02020603050405020304" pitchFamily="18" charset="0"/>
              </a:rPr>
              <a:t>, respectivamente</a:t>
            </a:r>
            <a:r>
              <a:rPr lang="es-ES_tradnl" dirty="0"/>
              <a:t>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E2162C-E413-D648-9A23-501B986C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DD35D-3CCE-E744-AE68-F48012990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025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B4330-BE47-F84E-A95D-935F9464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Fuentes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7A8AC-8955-F54E-A655-297002D3D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Formas de obtener un stream:</a:t>
            </a:r>
          </a:p>
          <a:p>
            <a:r>
              <a:rPr lang="es-ES_tradnl" dirty="0"/>
              <a:t>Desde una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es-ES_tradnl" dirty="0"/>
              <a:t> a través de los métodos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stream()</a:t>
            </a:r>
            <a:r>
              <a:rPr lang="es-ES_tradnl" dirty="0"/>
              <a:t> y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parallelStream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endParaRPr lang="es-ES_tradnl" dirty="0"/>
          </a:p>
          <a:p>
            <a:r>
              <a:rPr lang="es-ES_tradnl" dirty="0"/>
              <a:t>Desde un arreglo a través de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[])</a:t>
            </a:r>
            <a:r>
              <a:rPr lang="es-ES_tradnl" dirty="0"/>
              <a:t>.</a:t>
            </a:r>
          </a:p>
          <a:p>
            <a:r>
              <a:rPr lang="es-ES_tradnl" dirty="0"/>
              <a:t>Usando métodos en la clase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</a:t>
            </a:r>
            <a:r>
              <a:rPr lang="es-ES_tradnl" dirty="0"/>
              <a:t> como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Stream.of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[])</a:t>
            </a:r>
            <a:r>
              <a:rPr lang="es-ES_tradnl" dirty="0"/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IntStream.range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_tradnl" dirty="0"/>
              <a:t>,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Stream.iterate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UnaryOperator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_tradnl" dirty="0"/>
              <a:t>, etc.</a:t>
            </a:r>
          </a:p>
          <a:p>
            <a:r>
              <a:rPr lang="es-ES_tradnl" dirty="0"/>
              <a:t>Las líneas de un archivo se pueden obtener de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BufferedReader.lines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/>
              <a:t>.</a:t>
            </a:r>
          </a:p>
          <a:p>
            <a:r>
              <a:rPr lang="es-ES_tradnl" dirty="0"/>
              <a:t>También se obtienen de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Files.lines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Paths.get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(“nombre”))</a:t>
            </a:r>
            <a:r>
              <a:rPr lang="es-ES_tradnl" dirty="0">
                <a:cs typeface="Times New Roman" panose="02020603050405020304" pitchFamily="18" charset="0"/>
              </a:rPr>
              <a:t>.</a:t>
            </a:r>
            <a:endParaRPr lang="es-ES_tradnl" dirty="0"/>
          </a:p>
          <a:p>
            <a:r>
              <a:rPr lang="es-ES_tradnl" dirty="0"/>
              <a:t>Se pueden obtener secuencias de números aleatorios de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Random.ints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2851D-E200-BF4F-A87A-D15A463D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A77B3-688B-CF49-9353-22528356B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897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47F80-45AE-DE48-9078-58273F34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Fuentes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9320-F829-DE4B-911F-6A779A893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Numerosos otros métodos de stream, incluidos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BitSet.stream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/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Pattern.splitAsStream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java.lang.CharSequence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_tradnl" dirty="0"/>
              <a:t> y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JarFile.stream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/>
              <a:t>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5A9FD-0ABB-4E4A-9A3A-84F441EE1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351B3-B85F-6A45-92A7-2E484AB3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299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6E74A-2BB0-0D4F-A5DE-D5935FE9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Programación funcional (FP)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C97FB-90EF-AE45-BAD3-B80C93A25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Programación funcional</a:t>
            </a:r>
            <a:r>
              <a:rPr lang="es-ES_tradnl" dirty="0"/>
              <a:t>. Estilo de programación que enfatiza el uso de </a:t>
            </a:r>
            <a:r>
              <a:rPr lang="es-ES_tradnl" i="1" dirty="0"/>
              <a:t>funciones</a:t>
            </a:r>
            <a:r>
              <a:rPr lang="es-ES_tradnl" dirty="0"/>
              <a:t> para descomponer una tarea compleja en subtareas.</a:t>
            </a:r>
          </a:p>
          <a:p>
            <a:r>
              <a:rPr lang="es-ES_tradnl" dirty="0"/>
              <a:t>Ejemplos de lenguajes funcionales: LISP, </a:t>
            </a:r>
            <a:r>
              <a:rPr lang="es-ES_tradnl" dirty="0" err="1"/>
              <a:t>Scheme</a:t>
            </a:r>
            <a:r>
              <a:rPr lang="es-ES_tradnl" dirty="0"/>
              <a:t>, ML, </a:t>
            </a:r>
            <a:r>
              <a:rPr lang="es-ES_tradnl" dirty="0" err="1"/>
              <a:t>Haskell</a:t>
            </a:r>
            <a:r>
              <a:rPr lang="es-ES_tradnl" dirty="0"/>
              <a:t>, </a:t>
            </a:r>
            <a:r>
              <a:rPr lang="es-ES_tradnl" dirty="0" err="1"/>
              <a:t>Erlang</a:t>
            </a:r>
            <a:r>
              <a:rPr lang="es-ES_tradnl" dirty="0"/>
              <a:t>, F#, </a:t>
            </a:r>
            <a:r>
              <a:rPr lang="es-ES_tradnl" dirty="0" err="1"/>
              <a:t>Clojure</a:t>
            </a:r>
            <a:r>
              <a:rPr lang="es-ES_tradnl" dirty="0"/>
              <a:t>.</a:t>
            </a:r>
          </a:p>
          <a:p>
            <a:r>
              <a:rPr lang="es-ES_tradnl" dirty="0"/>
              <a:t>Java es un lenguaje orientado a objetos, no un lenguaje funcional.</a:t>
            </a:r>
          </a:p>
          <a:p>
            <a:r>
              <a:rPr lang="es-ES_tradnl" dirty="0"/>
              <a:t>Pero desde Java 8 se agregaron varias características para facilitar un estilo parcial de programación funcional.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C108C-0EA3-5B4D-BCDB-78238EBF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F917E-EADB-AB4D-8E39-213B0EC9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4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9D41-5E1F-9046-9C80-AF8570F1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Operaciones intermedias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58748-6706-F040-9FB2-4429C1BAA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Las operaciones intermedias devuelven otro stream.</a:t>
            </a:r>
          </a:p>
          <a:p>
            <a:r>
              <a:rPr lang="es-ES_tradnl" dirty="0"/>
              <a:t>Esto permite llamar varias operaciones en cadena.</a:t>
            </a:r>
          </a:p>
          <a:p>
            <a:r>
              <a:rPr lang="es-ES_tradnl" dirty="0"/>
              <a:t>Las operaciones intermedias son flojas.</a:t>
            </a:r>
          </a:p>
          <a:p>
            <a:r>
              <a:rPr lang="es-ES_tradnl" dirty="0"/>
              <a:t>No se ejecutan hasta que se invoca la operación terminal.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3B100-8636-9444-8231-714720264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EB7DF-5D11-1F45-BB1E-7622F90E9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059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B5DA3-811D-9743-86FF-3378218E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Operaciones intermedias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5EC09D-C779-CE4C-8268-D2250C2D14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750805"/>
              </p:ext>
            </p:extLst>
          </p:nvPr>
        </p:nvGraphicFramePr>
        <p:xfrm>
          <a:off x="1552574" y="2044193"/>
          <a:ext cx="792003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638">
                  <a:extLst>
                    <a:ext uri="{9D8B030D-6E8A-4147-A177-3AD203B41FA5}">
                      <a16:colId xmlns:a16="http://schemas.microsoft.com/office/drawing/2014/main" val="234642025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674918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b="0" dirty="0"/>
                        <a:t>Descripción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02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0" dirty="0" err="1"/>
                        <a:t>filter</a:t>
                      </a:r>
                      <a:r>
                        <a:rPr lang="es-ES_tradnl" b="0" dirty="0"/>
                        <a:t>()</a:t>
                      </a:r>
                      <a:endParaRPr lang="es-ES_tradnl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b="0" dirty="0"/>
                        <a:t>Devuelve los elementos que coinciden con el predicado dado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24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/>
                        <a:t>map</a:t>
                      </a:r>
                      <a:r>
                        <a:rPr lang="es-ES_tradnl" dirty="0"/>
                        <a:t>()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Aplica la función dada a cada elemento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40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/>
                        <a:t>flatMap</a:t>
                      </a:r>
                      <a:r>
                        <a:rPr lang="es-ES_tradnl" dirty="0"/>
                        <a:t>()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Aplana un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379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/>
                        <a:t>distinct</a:t>
                      </a:r>
                      <a:r>
                        <a:rPr lang="es-ES_tradnl" dirty="0"/>
                        <a:t>()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Devuelve elementos únicos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83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/>
                        <a:t>sorted</a:t>
                      </a:r>
                      <a:r>
                        <a:rPr lang="es-ES_tradnl" dirty="0"/>
                        <a:t>()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/>
                        <a:t>Devuelve los elementos del stream en 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650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/>
                        <a:t>peek</a:t>
                      </a:r>
                      <a:r>
                        <a:rPr lang="es-ES_tradnl" dirty="0"/>
                        <a:t>()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/>
                        <a:t>Examina solo el primer elemento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99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/>
                        <a:t>limit</a:t>
                      </a:r>
                      <a:r>
                        <a:rPr lang="es-ES_tradnl" dirty="0"/>
                        <a:t>()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/>
                        <a:t>Devuelve un número limitado de elementos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137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/>
                        <a:t>skip</a:t>
                      </a:r>
                      <a:r>
                        <a:rPr lang="es-ES_tradnl" dirty="0"/>
                        <a:t>()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/>
                        <a:t>Omite un número de elementos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6425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46F70-A7DA-0044-92AD-2A2F14FE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4DDC6-4A7C-F54B-B270-8B85C9D0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9371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0222-4BAA-C04F-975A-FED65440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Operaciones terminales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9E17-CF5F-8940-A430-3D74D027C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Las operaciones terminales devuelven valores que no son stream.</a:t>
            </a:r>
          </a:p>
          <a:p>
            <a:r>
              <a:rPr lang="es-ES_tradnl" dirty="0"/>
              <a:t>Pueden devolver algún tipo primitivo, objeto, colección, o nada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/>
              <a:t>).</a:t>
            </a:r>
          </a:p>
          <a:p>
            <a:r>
              <a:rPr lang="es-ES_tradnl" dirty="0"/>
              <a:t>Un stream solo puede tener una operación terminal y debe ser la última operación.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09A25-6015-0548-B3A5-C006821D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D1E91-AC27-3349-82BC-F131E290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34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1B56-A80E-B041-A71A-201867B3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Operaciones terminales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418C02A-4E43-834B-90C0-A8E6F998A4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66977"/>
              </p:ext>
            </p:extLst>
          </p:nvPr>
        </p:nvGraphicFramePr>
        <p:xfrm>
          <a:off x="609600" y="1935163"/>
          <a:ext cx="1097279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055510581"/>
                    </a:ext>
                  </a:extLst>
                </a:gridCol>
                <a:gridCol w="2271713">
                  <a:extLst>
                    <a:ext uri="{9D8B030D-6E8A-4147-A177-3AD203B41FA5}">
                      <a16:colId xmlns:a16="http://schemas.microsoft.com/office/drawing/2014/main" val="239134795"/>
                    </a:ext>
                  </a:extLst>
                </a:gridCol>
                <a:gridCol w="7253284">
                  <a:extLst>
                    <a:ext uri="{9D8B030D-6E8A-4147-A177-3AD203B41FA5}">
                      <a16:colId xmlns:a16="http://schemas.microsoft.com/office/drawing/2014/main" val="2322121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Operación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Descripción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34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forEach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void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Realiza una acción en todos los elementos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25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toArray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</a:t>
                      </a:r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Regresa un arreglo conteniendo los elementos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058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Realiza una operación de reducción en los elementos del stream usando un valor inicial y una operación binaria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27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Contenedor de tipo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Regresa un contenedor mutable como </a:t>
                      </a:r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</a:t>
                      </a:r>
                      <a:r>
                        <a:rPr lang="es-ES_tradnl" dirty="0"/>
                        <a:t> o </a:t>
                      </a:r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02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Optional</a:t>
                      </a:r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Regresa el elemento mínimo en 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454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Optional</a:t>
                      </a:r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Regresa el elemento máximo en 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3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Regresa el número de elementos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84638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89609-D49A-BF4E-92A0-1F086A70E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D261A-61D7-5F41-9667-7883EF61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58740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3E55A-FF1D-524B-AF44-503FF64E5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Operaciones terminales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6EF3567-415C-D747-98E6-402BC0E826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840348"/>
              </p:ext>
            </p:extLst>
          </p:nvPr>
        </p:nvGraphicFramePr>
        <p:xfrm>
          <a:off x="609600" y="1935163"/>
          <a:ext cx="109727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363">
                  <a:extLst>
                    <a:ext uri="{9D8B030D-6E8A-4147-A177-3AD203B41FA5}">
                      <a16:colId xmlns:a16="http://schemas.microsoft.com/office/drawing/2014/main" val="709735218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1815982756"/>
                    </a:ext>
                  </a:extLst>
                </a:gridCol>
                <a:gridCol w="8139109">
                  <a:extLst>
                    <a:ext uri="{9D8B030D-6E8A-4147-A177-3AD203B41FA5}">
                      <a16:colId xmlns:a16="http://schemas.microsoft.com/office/drawing/2014/main" val="1352155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Operación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Descripción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55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anyMatch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boolean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Regresa </a:t>
                      </a:r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  <a:r>
                        <a:rPr lang="es-ES_tradnl" dirty="0"/>
                        <a:t> si alguno de los elementos del stream coincide con el predicado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880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allMatch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boolean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Regresa </a:t>
                      </a:r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  <a:r>
                        <a:rPr lang="es-ES_tradnl" dirty="0"/>
                        <a:t> si todos los elementos del stream coinciden con el predicado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98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noneMatch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boolean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Regresa </a:t>
                      </a:r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  <a:r>
                        <a:rPr lang="es-ES_tradnl" dirty="0"/>
                        <a:t> si ninguno de los elementos del stream coincide con el predicado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572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findFirst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Optional</a:t>
                      </a:r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Regresa el primer elemento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39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findAny</a:t>
                      </a:r>
                      <a:endParaRPr lang="es-ES_tradn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Optional</a:t>
                      </a:r>
                      <a:r>
                        <a:rPr lang="es-ES_trad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Regresa un elemento aleatorio del stream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41337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18E3A-21B5-3B44-8BF5-602DDA19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7D905-A64C-1A4C-8A9E-B14D4468C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0050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7E6B-F575-2544-82BE-AF128220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4E6F2-DCBF-F642-B2AF-53E2016E9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Devuelve un stream que consta de los resultados de aplicar la función dada a los elementos del stream de entrada.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Stream.of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(“Bienvenidos”, “a”, “Hermosillo”, “Sonora”)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(String::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Collectors.toList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[11, 1, 10, 6]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36D1A-EB61-444E-955F-AB9174455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4A5182-2D3B-374F-83D1-FCF1B89F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7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BFEF-2A19-7343-81E5-8ADBAAE13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AE4D6-ACAF-8240-9C34-5DF212E32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Convierte un conjunto de palabras a minúsculas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&lt;String&gt;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Arrays.asList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(“To”, “be”,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“to”, “be”);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Set&lt;String&gt; words2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(String::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toLowerCase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Collectors.toSet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= ” + words2);</a:t>
            </a: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b="1" dirty="0">
                <a:cs typeface="Times New Roman" panose="02020603050405020304" pitchFamily="18" charset="0"/>
              </a:rPr>
              <a:t>    output: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= [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to]</a:t>
            </a:r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FE855-BA28-0A4B-9144-5368C1B4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03394-1C88-C847-A6A8-F49231C1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0654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08CA3-3299-434F-9DB0-AE09473A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77718-3025-BF46-A984-B714C87B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Java tiene diferentes tipos de </a:t>
            </a:r>
            <a:r>
              <a:rPr lang="es-ES_tradnl" dirty="0" err="1"/>
              <a:t>streams</a:t>
            </a:r>
            <a:r>
              <a:rPr lang="es-ES_tradnl" dirty="0"/>
              <a:t>.</a:t>
            </a:r>
          </a:p>
          <a:p>
            <a:r>
              <a:rPr lang="es-ES_tradnl" dirty="0"/>
              <a:t>El tipo se conserva a menos que se indique explícitamente que el tipo de stream cambia.</a:t>
            </a:r>
          </a:p>
          <a:p>
            <a:r>
              <a:rPr lang="es-ES_tradnl" dirty="0"/>
              <a:t>Si el stream es de objetos y se requiere aplicar una operación con algún tipo primitivo, es necesario indicar que el tipo del stream va a cambiar.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B86164-51CC-3D43-B518-4A12E977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FDF90-6571-394C-82C2-3E8C61AA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714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F4905-E4EB-0744-ADE6-C638756B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211B-2ABB-7244-808A-517A02085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Variantes de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/>
              <a:t>: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/>
              <a:t>. Mapea un stream de objetos de tipo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ES_tradnl" dirty="0"/>
              <a:t> a un stream de objetos de tipo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_tradnl" dirty="0"/>
              <a:t>.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mapToInt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/>
              <a:t>. Mapea un stream de objetos a un stream de primitivos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/>
              <a:t>.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mapToLong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/>
              <a:t>. Mapea un stream de objetos a un stream de primitivos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s-ES_tradnl" dirty="0"/>
              <a:t>.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mapToDouble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/>
              <a:t>. Mapea un stream de objetos a un stream de primitivos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s-ES_tradnl" dirty="0"/>
              <a:t>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9ABB9-981F-F647-9844-9F5C24A8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3A4C2A-2ED1-CF46-A121-16CE9796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6570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CE7F9-6AB4-B841-8B84-D5DB9831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/>
              <a:t>mapToInt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E1C3-0BAE-DD4E-970A-E088C4024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Encuentra la línea más larga en el archivo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Files.lines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Paths.get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haiku.txt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”)).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mapToInt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(String::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.max().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getAsInt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b="1" dirty="0">
                <a:cs typeface="Times New Roman" panose="02020603050405020304" pitchFamily="18" charset="0"/>
              </a:rPr>
              <a:t>    operaciones de stream: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Files.lines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[“haiku are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funny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don't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refrigerator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”] -&gt;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mapToInt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[15, 35, 12] -&gt; max -&gt; 35</a:t>
            </a:r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14818-60C7-9E4D-B95D-D93BF00A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EBB897-1750-A649-837F-CBE32F45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29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135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0422-B6A5-624C-9E2C-C8D0E5D1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Programación funcional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58C0A-EEA4-DB4C-AC1B-0B8274FDF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Características principales:</a:t>
            </a:r>
          </a:p>
          <a:p>
            <a:r>
              <a:rPr lang="es-ES_tradnl" dirty="0"/>
              <a:t>Programación sin efectos secundarios.</a:t>
            </a:r>
          </a:p>
          <a:p>
            <a:r>
              <a:rPr lang="es-ES_tradnl" dirty="0"/>
              <a:t>Funciones de primera clase.</a:t>
            </a:r>
          </a:p>
          <a:p>
            <a:r>
              <a:rPr lang="es-ES_tradnl" dirty="0"/>
              <a:t>Cerraduras (</a:t>
            </a:r>
            <a:r>
              <a:rPr lang="es-ES_tradnl" dirty="0" err="1"/>
              <a:t>closures</a:t>
            </a:r>
            <a:r>
              <a:rPr lang="es-ES_tradnl" dirty="0"/>
              <a:t>) de funciones.</a:t>
            </a:r>
          </a:p>
          <a:p>
            <a:r>
              <a:rPr lang="es-ES_tradnl" dirty="0"/>
              <a:t>Operaciones de orden superior sobre colecciones.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A3532-CE3D-BA43-8620-3FF8F220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3432B-8891-6445-A795-99E6C4F5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7965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4D63F-ED8B-CB4F-9113-B54F047C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/>
              <a:t>mapToInt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8B19D-9ECD-154C-A3B6-B7B4B6C3B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Suma de las longitudes de las palabras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&lt;String&gt;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Arrays.asList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(“Ser”, “o”, “no”, “ser”);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totalLength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mapToInt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.sum();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9</a:t>
            </a:r>
            <a:endParaRPr lang="es-ES_tradnl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1BC81-F9F9-BC4C-A1C7-B29D135B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8C3324-855B-E94D-9D73-BB48BF55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5880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415F-FB67-A34E-A7A2-1B75EBCB4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F72F4-22D9-4844-B57F-60F87AB13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La 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/>
              <a:t> mantiene elementos del </a:t>
            </a:r>
            <a:r>
              <a:rPr lang="es-ES_tradnl" dirty="0" err="1"/>
              <a:t>stream</a:t>
            </a:r>
            <a:r>
              <a:rPr lang="es-ES_tradnl" dirty="0"/>
              <a:t> que cumplen con un predicado.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Calcula la suma de los cuadrados de los enteros impares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IntStream.of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(3, 1, 4, 1, 5, 9, 2, 6, 5, 3)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 -&gt; n % 2 != 0)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 -&gt; n * n).sum();</a:t>
            </a:r>
          </a:p>
          <a:p>
            <a:r>
              <a:rPr lang="es-ES_tradnl" dirty="0">
                <a:cs typeface="Times New Roman" panose="02020603050405020304" pitchFamily="18" charset="0"/>
              </a:rPr>
              <a:t>Las operaciones de flujo son como siguen: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IntStream.of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-&gt; [3, 1, 4, 1, 5, 9, 2, 6, 5, 3]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[3, 1, 1, 5, 9, 5, 3]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[9, 1, 1, 25, 81, 25, 9]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-&gt; sum -&gt; 151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C20C4-EBE5-CF4B-B128-68C16BBFC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10123-7382-3449-BDD9-608B1569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86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BEDD5-8563-D240-9340-7018DBD9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flatMap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D26EE-E0F5-7E48-A957-0FBC3DA8D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La 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flatMap</a:t>
            </a:r>
            <a:r>
              <a:rPr lang="es-ES_tradnl" dirty="0"/>
              <a:t> se utiliza para procesar arreglos de dos dimensiones (matrices).</a:t>
            </a:r>
          </a:p>
          <a:p>
            <a:r>
              <a:rPr lang="es-ES_tradnl" dirty="0"/>
              <a:t>Reemplaza cada elemento del stream con el contenido de aplicar la función de mapeo indicada a cada elemento.</a:t>
            </a:r>
          </a:p>
          <a:p>
            <a:r>
              <a:rPr lang="es-ES_tradnl" dirty="0"/>
              <a:t>Ejemplo con una expresión lambda: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[][] a = { {1, 2, 3}, {4, 5, 6}, {7, 8, 9} };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stream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flatMapToInt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-&gt;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Arrays.stream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s-ES_tradnl" dirty="0"/>
              <a:t>Ejemplo con una referencia a método: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stream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flatMapToInt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Arrays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::stream)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AE9C4-2214-D644-9650-A3F8C739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89DC2-E79B-4245-8C2F-551126E9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02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D1E30-2C64-7643-BCBE-D3787C190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flatMap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1EE8-BF40-AF41-86C4-2D8CCBBB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Operaciones de flujo: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stream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.stream(a)				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Stream de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[]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flatMapToInt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::stream);	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Stream de enteros</a:t>
            </a:r>
          </a:p>
          <a:p>
            <a:r>
              <a:rPr lang="es-ES_tradnl" dirty="0"/>
              <a:t>La matriz se procesa por renglón.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FFF3C-FB75-4A44-8CCA-333B3E5FE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73012-9496-B245-AEE2-7951C7EAE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05712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0BE74-192B-1F42-88ED-BC69C463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9A2F7-7206-3948-A842-39C6298E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Devuelve un stream que consta de los elementos del stream de entrada truncado para que no tenga una longitud más grande de la indicada.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Genera un arreglo con 10 números aleatorios dobles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 lista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random.doubles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toArray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B047E-BBA9-1240-A9BF-F3454195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1D618-7476-4140-B4AB-1E8E9F1B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620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C9B9-60BB-3149-BF52-E686CD54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sorted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BFDDB-9890-F34C-B6CF-7D7B2C6D2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Hay dos variantes: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sorted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es-ES_tradnl" dirty="0"/>
              <a:t>– devuelve un stream que consta de los elementos del stream de entrada, ordenados según el orden natural.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sorted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_tradnl" dirty="0"/>
              <a:t> – devuelve un stream que consta de los elementos del stream de entrada, ordenados según el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Comparator</a:t>
            </a:r>
            <a:r>
              <a:rPr lang="es-ES_tradnl" dirty="0"/>
              <a:t> proporcionado.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15C789-624F-614B-927E-BD0B38FB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28408-D9B7-CF4D-9C09-CC8D598E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654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AFD6-A715-584A-8550-C49E5F0C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sorted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1101D-4539-DC44-B6E5-8B0A06F5C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Genera una lista con 10 números aleatorios enteros, entre 100 y 999, ordenados de menor a mayor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lista1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random.ints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(10, 100, 1000).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sorted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boxed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Ordenados de mayor a menor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lista2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random.ints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(10, 100, 1000).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boxed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sorted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Collections.reverseOrder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C75D3-2475-D24A-9276-BB48C323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3A331-F041-714D-9F57-66DAA20E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34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3BF0-6E90-F945-9A0C-A8E3195E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skip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9A6EC-42BC-7146-BB1C-64AF7AD3F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Devuelve un stream que consta de los elementos restantes del stream de entrada después de descartar el número de elementos indicado.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Stream.of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skip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 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  <a:endParaRPr lang="es-ES_tradnl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BBAA6-215F-114C-9F11-39FE5E97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DA99F-BB3E-F34E-8E02-B0AC673FF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251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CA71-70FE-0F42-85DB-2BA784224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Operación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A2161-54C0-9941-A57F-6DBFA3885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 operación terminal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s-ES_tradnl" dirty="0"/>
              <a:t> permite producir un único resultado a partir de una secuencia de elementos, aplicando repetidamente una operación de combinación a los elementos.</a:t>
            </a:r>
          </a:p>
          <a:p>
            <a:r>
              <a:rPr lang="es-ES_tradnl" dirty="0"/>
              <a:t>Hay tres variantes: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&lt;T&gt; 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BinaryOperator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accumulator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​(T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BinaryOperator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accumulator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&lt;U&gt; U 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​(U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BiFunction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&lt;U,​ ?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T,​ U&gt;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accumulator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BinaryOperator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&lt;U&gt;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FC500-53C2-8D4E-896A-1299DD64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45178-E586-7046-9AE5-9033C1F64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77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4AB8-A8B6-8F4F-A19C-1F234197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Elementos de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3D665-EE89-084A-854C-9937298EC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es-ES_tradnl" dirty="0"/>
              <a:t>: un elemento que es el valor inicial de la operación de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s-ES_tradnl" dirty="0"/>
              <a:t> y el resultado por default si el stream está vacío.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Accumulator</a:t>
            </a:r>
            <a:r>
              <a:rPr lang="es-ES_tradnl" dirty="0"/>
              <a:t>: una función para incorporar un elemento adicional al resultado.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Combiner</a:t>
            </a:r>
            <a:r>
              <a:rPr lang="es-ES_tradnl" dirty="0"/>
              <a:t>: una función para combinar dos valores, los cuáles deben ser compatibles con la función del acumulador. No es necesario si los tipos de los argumentos del acumulador coinciden (</a:t>
            </a:r>
            <a:r>
              <a:rPr lang="es-ES_tradnl" i="1" dirty="0"/>
              <a:t>match</a:t>
            </a:r>
            <a:r>
              <a:rPr lang="es-ES_tradnl" dirty="0"/>
              <a:t>) con los tipos de su implementación.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E4199-7C8D-CA42-8873-BC46DA20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ED6BE-2ADD-424B-9069-1817B9B0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39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242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47B0-C284-FD46-970D-5FE07C412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Código libre de efectos secundarios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76F03-D6B0-CB4F-B6E7-5224A6C82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b="1" dirty="0"/>
              <a:t>Efecto secundario</a:t>
            </a:r>
            <a:r>
              <a:rPr lang="es-ES_tradnl" dirty="0"/>
              <a:t>. Un cambio en el estado de un objeto o variable de programa producido por una llamada a un método.</a:t>
            </a:r>
          </a:p>
          <a:p>
            <a:r>
              <a:rPr lang="es-ES_tradnl" dirty="0"/>
              <a:t>Ejemplo: modificar el valor de una variable no local.</a:t>
            </a:r>
          </a:p>
          <a:p>
            <a:r>
              <a:rPr lang="es-ES_tradnl" dirty="0"/>
              <a:t>Ejemplo: impresión de salida en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</a:t>
            </a:r>
            <a:r>
              <a:rPr lang="es-ES_tradnl" dirty="0"/>
              <a:t>.</a:t>
            </a:r>
          </a:p>
          <a:p>
            <a:r>
              <a:rPr lang="es-ES_tradnl" dirty="0"/>
              <a:t>Ejemplo: leer / escribir datos en un archivo, colección o red.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resultado = f(x) + f(x);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resultado = 2 * f (x);</a:t>
            </a:r>
          </a:p>
          <a:p>
            <a:r>
              <a:rPr lang="es-ES_tradnl" dirty="0"/>
              <a:t>¿Son las dos declaraciones anteriores iguales?</a:t>
            </a:r>
          </a:p>
          <a:p>
            <a:pPr lvl="1"/>
            <a:r>
              <a:rPr lang="es-ES_tradnl" dirty="0"/>
              <a:t>Sí, si la función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f()</a:t>
            </a:r>
            <a:r>
              <a:rPr lang="es-ES_tradnl" dirty="0"/>
              <a:t> no tiene efectos secundarios.</a:t>
            </a:r>
          </a:p>
          <a:p>
            <a:pPr lvl="1"/>
            <a:r>
              <a:rPr lang="es-ES_tradnl" dirty="0"/>
              <a:t>Uno de los objetivos de la programación funcional es minimizar los efectos secundarios.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2CC89-3BB4-CF4C-AFD8-92BFD53D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0BC6D-49EF-C54F-8C64-18ABDB1B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670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4B1C-2E17-5444-879F-D590DD31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Versión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D2C3E-95F3-424C-AA08-207F20D61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&lt;T&gt; reduce(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BinaryOperator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accumulator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Acumula nombres en minúscula en un string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String[]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{“Ana”, “Blanca”, “Carlos”, “Daniel”, “Erika”, “Fernando”, “Gabriela”, “Héctor”, “Isabel”, “Juan”};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Optional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&lt;String&gt;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reducedValue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toLowerCase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.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reduce((name1, name2) -&gt; name1 + “, ” + name2);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reducedValue.isPresent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String s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reducedValue.get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(s);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blanca,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carlos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erika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fernando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gabriela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hector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isabel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juan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DFA67-DB25-914C-B33F-E110517C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AC1E9-A13E-0740-BB75-DD3DB3D4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0700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6DB3-BE82-1B4F-BC7F-D641B835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Versión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DDEC1-2CEF-424B-B25F-88533904C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 reduce(T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BinaryOperator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accumulator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Suma los elementos de un arreglo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{123, 456, 789, 246, 135, 802, 791};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suma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reduce(0, (x, y) -&gt; (x + y))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(“suma = ” + suma);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3342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32B68-5AF9-A441-96E0-29B9CE55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E0B5D-6C16-9442-8598-C8662D08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541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D58-93D5-5D44-97F1-78710FFB7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Versión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9F9F4-216A-D041-A74F-ECA797AD8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Regresa n!, = 1 * 2 * 3 * ... * (n - 1) * n.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Se supone que n es no negativa.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factorial(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IntStream.range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 n + 1).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reduce(1, (a, b) -&gt; a * b)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DA29BB-3F50-BA4C-9348-B567A8FF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24328-5FF2-9B44-83F9-755BB8B3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10512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75CC5-8FEC-874E-90FD-03415C03F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Versión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510DD-84B4-F241-BD2F-6E66B91D0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   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&lt;U&gt; U 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​(U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BiFunction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&lt;U,​ ? super T,​ U&gt;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accumulator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BinaryOperator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&lt;U&gt;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Suma las edades de una lista de usuarios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Arrays.asList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(new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(“Juan”, 30),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new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(“Julia”, 35));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Esto no compila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computedAges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.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reduce(0, (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partialAgeResult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-&gt;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partialAgeResult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user.getAge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s-ES_tradnl" dirty="0">
                <a:cs typeface="Times New Roman" panose="02020603050405020304" pitchFamily="18" charset="0"/>
              </a:rPr>
              <a:t>               </a:t>
            </a:r>
            <a:r>
              <a:rPr lang="es-ES_tradnl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es-ES_tradn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'+' </a:t>
            </a:r>
            <a:r>
              <a:rPr lang="es-ES_tradnl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s-ES_tradn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es-ES_tradnl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es-ES_tradn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'</a:t>
            </a:r>
            <a:r>
              <a:rPr lang="es-ES_tradnl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s-ES_tradn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', '</a:t>
            </a:r>
            <a:r>
              <a:rPr lang="es-ES_tradnl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1D24F-3918-2C4C-B61E-E6CFD261E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0A1F6-8C2E-C244-BB28-2990940A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13909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94FB-72F9-AF45-99C4-FD2400DCC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Versión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34960-2077-4143-B03E-CF965A2C9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Se tiene un stream de objetos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s-ES_tradnl" dirty="0"/>
              <a:t> y los tipos de argumentos del acumulador son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s-ES_tradnl" dirty="0"/>
              <a:t> y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s-ES_tradnl" dirty="0"/>
              <a:t>.</a:t>
            </a:r>
          </a:p>
          <a:p>
            <a:r>
              <a:rPr lang="es-ES_tradnl" dirty="0"/>
              <a:t>La implementación del acumulador es una suma de enteros.</a:t>
            </a:r>
          </a:p>
          <a:p>
            <a:r>
              <a:rPr lang="es-ES_tradnl" dirty="0"/>
              <a:t>El compilador no puede inferir el tipo de parámetro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s-ES_tradnl" dirty="0"/>
              <a:t>.</a:t>
            </a:r>
          </a:p>
          <a:p>
            <a:r>
              <a:rPr lang="es-ES_tradnl" dirty="0"/>
              <a:t>El problema se resuelve usando un </a:t>
            </a:r>
            <a:r>
              <a:rPr lang="es-ES_tradnl" dirty="0" err="1"/>
              <a:t>combiner</a:t>
            </a:r>
            <a:r>
              <a:rPr lang="es-ES_tradnl" dirty="0"/>
              <a:t>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.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reduce(0, (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partialAgeResult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-&gt;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partialAgeResult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user.getAge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(),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::sum)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(“Resultado: ” +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65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45B8B-D339-9848-A7A2-BA3486AE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4B295C-8CC5-EA4C-B100-1EFA373F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955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AE59-07F0-1140-9920-60F5AA53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Streams y métodos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395CC-65D0-0E40-BC43-6F493FFEC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Usando streams como parte de un método regular:</a:t>
            </a:r>
          </a:p>
          <a:p>
            <a:endParaRPr lang="es-ES_tradnl" dirty="0"/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Regresa true si el entero dado es primo.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Se supone n &gt;= 0.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isPrime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IntStream.range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n + 1).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 -&gt; n % x == 0).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== 2;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88415-6F10-674F-997A-51CCC79A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BF1F3-E47E-DA46-A43F-18DD12DA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233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3AA4-9674-AA4A-85E0-59FB57F9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Resultados opcionales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3D1E8-3837-1B4B-AD22-992D3BE70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Algunos terminadores de streams, como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s-ES_tradnl" dirty="0"/>
              <a:t>, devuelven un resultado “opcional” porque el stream puede estar vacío o no contener el resultado: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imprime el múltiplo más grande de 10 en lista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(no compila)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IntStream.of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(55, 20, 19, 31, 40, -2, 62, 30)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 -&gt; n % 10 == 0).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max()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s-ES_tradnl" dirty="0"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7E24F-D81E-BB43-8562-C28C1AC0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DBEFB-7775-4D47-8313-757BE6C4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853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65987-328F-A14B-B55B-926764AC4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Resultados opcionales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840E-974A-C448-93F1-4075A4833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Para extraer el resultado opcional, se usa un terminador “</a:t>
            </a:r>
            <a:r>
              <a:rPr lang="es-ES_tradnl" dirty="0" err="1"/>
              <a:t>get</a:t>
            </a:r>
            <a:r>
              <a:rPr lang="es-ES_tradnl" dirty="0"/>
              <a:t> as” para convertir el tipo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OptionalInt</a:t>
            </a:r>
            <a:r>
              <a:rPr lang="es-ES_tradnl" dirty="0"/>
              <a:t> en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s-ES_tradnl" dirty="0"/>
              <a:t>.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imprime el múltiplo de 10 más grande en lista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(esta versión compila y funciona.)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IntStream.of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(55, 20, 19, 31, 40, -2, 62, 30).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 -&gt; n % 10 == 0).max().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getAsInt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242A4-0A46-D144-BD56-554AFA4F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891CB-60DD-F74A-BAF9-CF875FDC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353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1F73-1A29-DF43-90DF-8A5E1C31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Variables libres / ligadas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36CD-F672-FD45-A189-BCDB96A33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En una expresión lambda:</a:t>
            </a:r>
          </a:p>
          <a:p>
            <a:r>
              <a:rPr lang="es-ES_tradnl" dirty="0"/>
              <a:t>Los parámetros son </a:t>
            </a:r>
            <a:r>
              <a:rPr lang="es-ES_tradnl" b="1" dirty="0"/>
              <a:t>variables ligadas</a:t>
            </a:r>
            <a:r>
              <a:rPr lang="es-ES_tradnl" dirty="0"/>
              <a:t>.</a:t>
            </a:r>
          </a:p>
          <a:p>
            <a:r>
              <a:rPr lang="es-ES_tradnl" dirty="0"/>
              <a:t>Las variables del ámbito externo son </a:t>
            </a:r>
            <a:r>
              <a:rPr lang="es-ES_tradnl" b="1" dirty="0"/>
              <a:t>variables libres</a:t>
            </a:r>
            <a:r>
              <a:rPr lang="es-ES_tradnl" dirty="0"/>
              <a:t>.</a:t>
            </a:r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1351F8-90CE-A048-89BF-C410BCA5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70BB-5BFB-C540-8E08-2651DB9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084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D58D1-664F-7145-9475-137E52CB8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Variables libres / ligadas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139CD-7433-6945-A2B2-60770AF7D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Ejemplo: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Imprime el número de factores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= 10;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IntStream.range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n + 1)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-&gt; n % x == 0)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” +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4 (1, 2, 5, 10)</a:t>
            </a:r>
          </a:p>
          <a:p>
            <a:r>
              <a:rPr lang="es-ES_tradnl" dirty="0"/>
              <a:t>En la instrucción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 -&gt; n % x == 0)</a:t>
            </a:r>
            <a:r>
              <a:rPr lang="es-ES_tradnl" dirty="0"/>
              <a:t>,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_tradnl" dirty="0"/>
              <a:t> es una variable ligada y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ES_tradnl" dirty="0"/>
              <a:t> es una variable libre.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C1F32-DE63-064E-A8AF-C975A3EEE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810E5-220F-8242-B55F-9102E259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49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749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B0F37-2380-9F48-AC8D-E1A28322B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con efectos secundarios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02C2D-0FCD-0D4C-98A4-0E78600EC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SideEffect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0;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n++;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* n;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(String[]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f(x) + f(x);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comparar las 2 llamadas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//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 * f(x);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135E50-061A-9049-8F13-23231DA1C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F0EF6-C68F-674B-BC22-A032F117B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94740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E910-6CCB-A642-96A0-529CDB3E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Cerraduras de función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56B6B-2D07-724F-92E9-46D7CA0B1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Cierre de función (</a:t>
            </a:r>
            <a:r>
              <a:rPr lang="es-ES_tradnl" b="1" dirty="0" err="1"/>
              <a:t>function</a:t>
            </a:r>
            <a:r>
              <a:rPr lang="es-ES_tradnl" b="1" dirty="0"/>
              <a:t> </a:t>
            </a:r>
            <a:r>
              <a:rPr lang="es-ES_tradnl" b="1" dirty="0" err="1"/>
              <a:t>closure</a:t>
            </a:r>
            <a:r>
              <a:rPr lang="es-ES_tradnl" b="1" dirty="0"/>
              <a:t>)</a:t>
            </a:r>
            <a:r>
              <a:rPr lang="es-ES_tradnl" dirty="0"/>
              <a:t>. Un bloque de código que define una función junto con las variables libres definidas en su ámbito.</a:t>
            </a:r>
          </a:p>
          <a:p>
            <a:r>
              <a:rPr lang="es-ES_tradnl" dirty="0"/>
              <a:t>Ejemplo 1: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compute((x, y) -&gt; x + y);</a:t>
            </a:r>
          </a:p>
          <a:p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_tradnl" dirty="0"/>
              <a:t> y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S_tradnl" dirty="0"/>
              <a:t> son parámetros, es decir, son variables ligadas.</a:t>
            </a:r>
          </a:p>
          <a:p>
            <a:r>
              <a:rPr lang="es-ES_tradnl" dirty="0"/>
              <a:t>Este código no tiene variables libres.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70802-B976-D746-AF67-39C026BC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D2591-A2D3-5648-82BD-84B644E3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452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C7C3-DCE1-AF48-AB47-C91E39FD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Cerraduras de función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1C9C2-5012-2F4A-9325-607565293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Ejemplo 2: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= 10;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 = 50;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multiplier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compute((x, y) -&gt;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Math.max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(x, min) *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Math.max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(y, max) *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multiplier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s-ES_tradnl" dirty="0"/>
              <a:t> y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S_tradnl" dirty="0"/>
              <a:t> son variables ligadas porque son parámetros.</a:t>
            </a:r>
          </a:p>
          <a:p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s-ES_tradnl" dirty="0"/>
              <a:t>,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s-ES_tradnl" dirty="0"/>
              <a:t> y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multiplier</a:t>
            </a:r>
            <a:r>
              <a:rPr lang="es-ES_tradnl" dirty="0"/>
              <a:t> son variables libres.</a:t>
            </a:r>
          </a:p>
          <a:p>
            <a:r>
              <a:rPr lang="es-ES_tradnl" dirty="0"/>
              <a:t>Java necesita incluir las definiciones de las variables ligadas y las variables libres para que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</a:t>
            </a:r>
            <a:r>
              <a:rPr lang="es-ES_tradnl" dirty="0"/>
              <a:t> haga su trabajo.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E8198-030F-1B43-A15E-FE2A3188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E542C-6254-D347-B575-08CF6923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11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36B9-0321-CE46-AD5A-8EBC9E53E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Cerraduras de función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7D1B1-8120-0F47-AEB9-ADC693154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Una cerradura de función puede visualizarse así: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/>
              <a:t>Las variables libres se incluyen para que el código puede ejecutarse.</a:t>
            </a:r>
          </a:p>
          <a:p>
            <a:r>
              <a:rPr lang="es-ES_tradnl" dirty="0"/>
              <a:t>Se dice que, al formarse esta cerradura, han sido </a:t>
            </a:r>
            <a:r>
              <a:rPr lang="es-ES_tradnl" i="1" dirty="0"/>
              <a:t>capturadas</a:t>
            </a:r>
            <a:r>
              <a:rPr lang="es-ES_tradnl" dirty="0"/>
              <a:t>.</a:t>
            </a:r>
          </a:p>
          <a:p>
            <a:r>
              <a:rPr lang="es-ES_tradnl" dirty="0"/>
              <a:t>Las variables libres deben estar declaradas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es-ES_tradnl" dirty="0"/>
              <a:t> o ser </a:t>
            </a:r>
            <a:r>
              <a:rPr lang="es-ES_tradnl" i="1" dirty="0"/>
              <a:t>efectivamente</a:t>
            </a:r>
            <a:r>
              <a:rPr lang="es-ES_tradnl" dirty="0"/>
              <a:t> finales (una sola asignación).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8360D2-0BDB-2949-8D7B-4B1011F5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A6827-8E40-2B4F-8A53-E684CA0B4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52</a:t>
            </a:fld>
            <a:endParaRPr lang="es-ES_trad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1C37D6-432D-4E4F-845C-1BE4CE792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237" y="2446755"/>
            <a:ext cx="9051925" cy="125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3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077DC-8A43-F043-A921-9FF36325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Funciones de orden superior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FF2F-4A8D-6A43-805D-C7A14D90D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Función de orden superior (</a:t>
            </a:r>
            <a:r>
              <a:rPr lang="es-ES_tradnl" b="1" dirty="0" err="1"/>
              <a:t>higher-order</a:t>
            </a:r>
            <a:r>
              <a:rPr lang="es-ES_tradnl" b="1" dirty="0"/>
              <a:t> </a:t>
            </a:r>
            <a:r>
              <a:rPr lang="es-ES_tradnl" b="1" dirty="0" err="1"/>
              <a:t>function</a:t>
            </a:r>
            <a:r>
              <a:rPr lang="es-ES_tradnl" b="1" dirty="0"/>
              <a:t>)</a:t>
            </a:r>
            <a:r>
              <a:rPr lang="es-ES_tradnl" dirty="0"/>
              <a:t>. Es una función que toma como argumento otra función.</a:t>
            </a:r>
          </a:p>
          <a:p>
            <a:r>
              <a:rPr lang="es-ES_tradnl" dirty="0"/>
              <a:t>Ejemplos: los métodos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/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/>
              <a:t> y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s-ES_tradnl" dirty="0"/>
              <a:t> son funciones que aceptan otras funciones como argumentos.</a:t>
            </a:r>
          </a:p>
          <a:p>
            <a:r>
              <a:rPr lang="es-ES_tradnl" dirty="0"/>
              <a:t>Otros ejemplos.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List.sort</a:t>
            </a:r>
            <a:r>
              <a:rPr lang="es-ES_tradnl" dirty="0"/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ArrayList.forEach</a:t>
            </a:r>
            <a:r>
              <a:rPr lang="es-ES_tradnl" dirty="0"/>
              <a:t>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Arrays.compare</a:t>
            </a:r>
            <a:r>
              <a:rPr lang="es-ES_tradnl" dirty="0"/>
              <a:t>, etc.</a:t>
            </a:r>
          </a:p>
          <a:p>
            <a:r>
              <a:rPr lang="es-ES_tradnl" dirty="0"/>
              <a:t>Las funciones de orden superior se pueden aplicar a colecciones (arreglos, listas, conjuntos, mapas).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E35CE-F6A8-C941-84C2-2C212080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9A7BA-0B9B-FF41-84A6-05A79618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65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66F08-BC5F-0745-AC11-527463E3A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Funciones de orden superior en arreglos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30B9C-9EE3-A442-837F-7BFF34BFF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Un arreglo puede ser fuente de un stream usando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Arrays.stream</a:t>
            </a:r>
            <a:r>
              <a:rPr lang="es-ES_tradnl" dirty="0"/>
              <a:t>.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Suma los valores absolutos de los enteros pares quitando los duplicados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{3, -4, 8, 4, -2, 17, 9, -10, 14, 6, -12};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 -&gt; n % 2 == 0)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.sum();	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56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9A670-BA3F-0741-8155-EB55C7C6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4615C-787B-5147-BB10-1BBA53754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867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F3146-0664-354B-8CEB-F1DBF0B4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Funciones de orden superior en arreglos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E9C2F-B5E7-6440-A929-F8C13545B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Varias clases de stream tienen un terminador llamado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toArray</a:t>
            </a:r>
            <a:r>
              <a:rPr lang="es-ES_tradnl" dirty="0"/>
              <a:t> que recopila el contenido del stream en un arreglo.</a:t>
            </a:r>
          </a:p>
          <a:p>
            <a:r>
              <a:rPr lang="es-ES_tradnl" dirty="0"/>
              <a:t>Ejemplo: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{3, -4, 8, 4, -2, 17, 9, -10, 14, 6, -12};</a:t>
            </a:r>
            <a:endParaRPr lang="es-ES_tradnl" dirty="0"/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[]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 -&gt; n % 2 == 0)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toArray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[4, 8, 2, 10, 14, 6, 12]</a:t>
            </a:r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D8BBD-1CCD-CF4E-B2E4-AD4914BD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AF2EA-22FE-1A45-A196-A2DE3F63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5514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A3F8E-3011-1F41-9D68-8E1784417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Funciones de orden superior en listas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0490A-0D5E-FF4C-914E-3AEFCDD5D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 interface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/>
              <a:t> incluye el método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</a:t>
            </a:r>
            <a:r>
              <a:rPr lang="es-ES_tradnl" dirty="0"/>
              <a:t> para crear un stream de valores a partir de una lista.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&lt;String&gt;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Arrays.asList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(“To”, “be”,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“to”, “be”);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:”);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 -&gt;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 ” + s));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31A71-1B08-5D4D-B6D2-06A73FE1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9BB5C-7677-1642-BC84-C69201560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5297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2EAE7-5381-674D-BCF4-BDB2FFFF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Funciones de orden superior en listas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D7061-6D3C-1346-93D7-30B1FBF26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Se obtiene el mismo resultado usando el método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+mj-lt"/>
                <a:cs typeface="Times New Roman" panose="02020603050405020304" pitchFamily="18" charset="0"/>
              </a:rPr>
              <a:t> y una referencia al método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</a:t>
            </a:r>
            <a:r>
              <a:rPr lang="es-ES_tradnl" dirty="0">
                <a:latin typeface="+mj-lt"/>
                <a:cs typeface="Times New Roman" panose="02020603050405020304" pitchFamily="18" charset="0"/>
              </a:rPr>
              <a:t>.</a:t>
            </a:r>
            <a:endParaRPr lang="es-ES_tradnl" dirty="0">
              <a:latin typeface="+mj-lt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:”);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 -&gt; “ ” + s)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System.out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CD290-0CB4-2C45-AD13-A43CE6CF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69806-B6FA-574C-BC2C-60C8CF13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362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94DC0-852F-D54A-A833-C2D0CC482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Funciones de orden superior en listas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C668-6480-1246-B631-092FFE89B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Convierte a minúsculas, quita duplicados y ordena las palabras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:”);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toLowerCase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sorted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 -&gt; “ ” + s) 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be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C3E11-6482-494D-8FF2-9C5C26EE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E580A-F26D-9D44-B18E-9C53E76A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6052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2D49-20C3-0B45-9B75-9558A174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Funciones de orden superior en listas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BB99D-9997-174E-93C5-923B4AF7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Los valores de un stream se pueden recolectar en una colección usando el método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es-ES_tradnl" dirty="0"/>
              <a:t>.</a:t>
            </a:r>
          </a:p>
          <a:p>
            <a:r>
              <a:rPr lang="es-ES_tradnl" dirty="0"/>
              <a:t>Se necesita crear un objeto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Collectors</a:t>
            </a:r>
            <a:r>
              <a:rPr lang="es-ES_tradnl" dirty="0"/>
              <a:t> llamando al método apropiado como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toList</a:t>
            </a:r>
            <a:r>
              <a:rPr lang="es-ES_tradnl" dirty="0"/>
              <a:t> 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toSet</a:t>
            </a:r>
            <a:r>
              <a:rPr lang="es-ES_tradnl" dirty="0"/>
              <a:t>.</a:t>
            </a:r>
          </a:p>
          <a:p>
            <a:r>
              <a:rPr lang="es-ES_tradnl" dirty="0"/>
              <a:t>Ejemplo: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Set&lt;String&gt; words2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toLowerCase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Collectors.toSet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());	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= ” + words2);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set = [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to]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DA122-69B8-054F-A879-FEFC38076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D278A-9B76-BD4F-A3B5-27BE062C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59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347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81136-87D4-8A45-8EFD-685C758D1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con efectos secundarios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189D5-AC9B-3844-BC86-799D70705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SideEffect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x = x * 2;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+ n;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(String[]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x = 5;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f(x) + f(x);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comparar las 2 llamadas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//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 * f(x);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EAEA71-37F2-094F-8405-27907EE33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EF27F-48A5-2D48-BF05-8639E4A6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56368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2AA1-E14D-F842-9E0C-6BCCF967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Funciones de orden superior en listas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7F47C-7AA1-C447-97A1-8D83CEC78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Se puede especificar el tipo de colección pasando una referencia al constructor apropiado.</a:t>
            </a:r>
          </a:p>
          <a:p>
            <a:r>
              <a:rPr lang="es-ES_tradnl" dirty="0"/>
              <a:t>Por ejemplo, para garantizar un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TreeSet</a:t>
            </a:r>
            <a:r>
              <a:rPr lang="es-ES_tradnl" dirty="0"/>
              <a:t> que mantiene las llaves en orden: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Set&lt;String&gt; words2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words.stream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toLowerCase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Collectors.toCollection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TreeSet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::new));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= ” + words2);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set = [be,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to]</a:t>
            </a:r>
            <a:endParaRPr lang="es-ES_tradnl" dirty="0"/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339AE-C620-0D4B-AAB6-3D65889D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132C8-D62B-8142-9964-362002BB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60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456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8C11-5C25-A141-A521-EA8AD74EA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Funciones de orden superior en archivos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00A3B-69F7-994B-A0C8-D3A02F3DC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Imprime cada línea del archivo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try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Files.lines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Paths.get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haiku.txt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función de orden superior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catch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IOException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(“Error al leer el archivo: ” + e);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B283E-3EBA-E444-BAF1-9107BFD3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4288C-8941-184F-99B3-6116D937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61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44263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2CFB-7861-9745-A7E6-E36907739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Funciones de orden superior en archivos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33BB4-7361-0540-AA5B-620C8FECB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Se pueden procesar las líneas usando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/>
              <a:t>,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s-ES_tradnl" dirty="0"/>
              <a:t> y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/>
              <a:t>.</a:t>
            </a:r>
          </a:p>
          <a:p>
            <a:r>
              <a:rPr lang="es-ES_tradnl" dirty="0"/>
              <a:t>Ejemplo: encontrar la longitud de la línea más larga.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Files.lines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Paths.get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haiku.txt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mapToInt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(String::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función de orden superior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.max()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getAsInt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35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0AF4BC-41DC-154F-BC73-40012964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09EC2D-E53D-D947-AC94-E37F7E2FE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62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149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6DFE-4760-9F4D-970B-BE2247635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Resumen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8C48B-D53D-D049-9EDC-44C402306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 programación funcional es un estilo que enfatiza el uso de funciones o métodos para descomponer problemas.</a:t>
            </a:r>
          </a:p>
          <a:p>
            <a:r>
              <a:rPr lang="es-ES_tradnl" dirty="0"/>
              <a:t>Java 8 agregó elementos al lenguaje para soportar programación funcional. </a:t>
            </a:r>
          </a:p>
          <a:p>
            <a:r>
              <a:rPr lang="es-ES_tradnl" dirty="0"/>
              <a:t>Un efecto secundario es un cambio al estado del programa producido cuando una función es invocada.</a:t>
            </a:r>
          </a:p>
          <a:p>
            <a:r>
              <a:rPr lang="es-ES_tradnl" dirty="0"/>
              <a:t>Ejemplos de efectos secundarios: modificar una variable global, escribir en un archivo, imprimir en la consola.</a:t>
            </a:r>
          </a:p>
          <a:p>
            <a:r>
              <a:rPr lang="es-ES_tradnl" dirty="0"/>
              <a:t>Los programadores funcionales tratan de evitar los efectos secundarios lo más que pueden.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7F053-A6DE-A849-9DED-9302306A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AA25D-54D8-C44B-967F-B40463CB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63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227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3C45-A28C-1D42-BF15-D7E748FC9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Resumen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656B0-2C5C-A845-AB2D-27F383A19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Una función de primera clase es una función que puede ser tratada como otros tipos de datos.</a:t>
            </a:r>
          </a:p>
          <a:p>
            <a:r>
              <a:rPr lang="es-ES_tradnl" dirty="0"/>
              <a:t>Por ejemplo, ser asignada o ser pasada como argumento.</a:t>
            </a:r>
          </a:p>
          <a:p>
            <a:r>
              <a:rPr lang="es-ES_tradnl" dirty="0"/>
              <a:t>Java proporciona una sintaxis abreviada para definir funciones anónimas llamadas expresiones lambda.</a:t>
            </a:r>
          </a:p>
          <a:p>
            <a:r>
              <a:rPr lang="es-ES_tradnl" dirty="0"/>
              <a:t>Un stream es una secuencia de elementos de una fuente de datos que soporta operaciones agregadas.</a:t>
            </a:r>
          </a:p>
          <a:p>
            <a:r>
              <a:rPr lang="es-ES_tradnl" dirty="0"/>
              <a:t>Arreglos, colecciones, strings, rangos de enteros, archivos y otras fuentes pueden ser convertidos en streams.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225AC-1588-5240-894C-27DDA206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C7313-0F8B-2345-971C-0B33DA6C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64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014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F12BD-987C-8541-8A2D-159A4C62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Resumen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C1AE0-AA9D-A640-969A-5BF3B8C96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Las operaciones típicas sobre streams incluyen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s-ES_tradnl" dirty="0"/>
              <a:t> (aplicar una operación a cada elemento),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r>
              <a:rPr lang="es-ES_tradnl" dirty="0"/>
              <a:t> (mantener o remover elementos basado en algún criterio) y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  <a:r>
              <a:rPr lang="es-ES_tradnl" dirty="0"/>
              <a:t> (combinar múltiples elementos en un solo elemento).</a:t>
            </a:r>
          </a:p>
          <a:p>
            <a:r>
              <a:rPr lang="es-ES_tradnl" dirty="0"/>
              <a:t>Una cerradura (</a:t>
            </a:r>
            <a:r>
              <a:rPr lang="es-ES_tradnl" dirty="0" err="1"/>
              <a:t>closure</a:t>
            </a:r>
            <a:r>
              <a:rPr lang="es-ES_tradnl" dirty="0"/>
              <a:t>) es una definición de una función junto con las definiciones de cualquier variable declarada fuera de la función (variables libres) que la </a:t>
            </a:r>
            <a:r>
              <a:rPr lang="es-ES_tradnl"/>
              <a:t>función utilice.</a:t>
            </a:r>
            <a:endParaRPr lang="es-ES_tradnl" dirty="0"/>
          </a:p>
          <a:p>
            <a:r>
              <a:rPr lang="es-ES_tradnl" dirty="0"/>
              <a:t>Una función de orden superior es una función que acepta otra función como argumento.</a:t>
            </a:r>
          </a:p>
          <a:p>
            <a:r>
              <a:rPr lang="es-ES_tradnl" dirty="0"/>
              <a:t>Java soporta una forma limitada de funciones de orden superior a través de las referencias a métodos.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64B23-3158-D44D-9D23-91816ECC9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9F0D8-C2F4-DD4E-88D1-F18A69071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65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141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F8CE2-F249-A141-B7DD-F31CD098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Funciones de primera clase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E0EE-C6B1-374A-9149-A7126E5AD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Ciudadano de primera clase</a:t>
            </a:r>
            <a:r>
              <a:rPr lang="es-ES_tradnl" dirty="0"/>
              <a:t>. Un elemento de un lenguaje de programación que está integrado con el lenguaje y es compatible con la gama completa de operaciones disponibles para otros elementos del lenguaje.</a:t>
            </a:r>
          </a:p>
          <a:p>
            <a:r>
              <a:rPr lang="es-ES_tradnl" dirty="0"/>
              <a:t>En los lenguajes que soportan programación funcional, las funciones se tratan como ciudadanos de primera clase:</a:t>
            </a:r>
          </a:p>
          <a:p>
            <a:pPr lvl="1"/>
            <a:r>
              <a:rPr lang="es-ES_tradnl" dirty="0"/>
              <a:t>Se puede almacenar una función en una variable.</a:t>
            </a:r>
          </a:p>
          <a:p>
            <a:pPr lvl="1"/>
            <a:r>
              <a:rPr lang="es-ES_tradnl" dirty="0"/>
              <a:t>Se puede pasar una función como parámetro a otra función.</a:t>
            </a:r>
          </a:p>
          <a:p>
            <a:pPr lvl="1"/>
            <a:r>
              <a:rPr lang="es-ES_tradnl" dirty="0"/>
              <a:t>Se puede devolver un valor de una función.</a:t>
            </a:r>
          </a:p>
          <a:p>
            <a:pPr lvl="1"/>
            <a:r>
              <a:rPr lang="es-ES_tradnl" dirty="0"/>
              <a:t>Se puede crear una colección de funciones.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2A478-1275-194B-9876-680E4092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EDD84-9E19-F542-8BCE-35F717B9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292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ECFE6-26A4-6D4C-A872-0456A91C2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Ejemplo: tutor de sumas / multiplicaciones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A71C-B10C-3047-83FA-88C1E263C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Considerar un programa que proporcione al usuario problemas de suma y multiplicación: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 + 6 = 15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es correcto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 * 7 = 18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incorrecto... la respuesta es 21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09413-D01B-2544-8F2E-9C4210177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EFEA2-2CEB-D64A-AFBA-FC5CB8C23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168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A5436-6302-4F44-927A-A613A264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Código con lambdas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207D-A731-7940-9DCC-F98A384F2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Se puede representar la operación aritmética como una expresión lambda.</a:t>
            </a:r>
          </a:p>
          <a:p>
            <a:endParaRPr lang="es-ES_tradnl" dirty="0"/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Scanner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new Scanner(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System.in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examina al usuario con 3 problemas de sumas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giveProblems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3, “+”, (x, y) -&gt; x + y);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examina al usuario con 3 problemas de multiplicaciones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giveProblems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console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3, “*”, (x, y) -&gt; x * y);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FD2C17-9196-5440-9A16-5B7568EF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99BEC-4DED-374B-97B2-CBA78D1D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7F8E-8B04-D74E-90D3-A0E161A850EC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713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10-Searching-and-Sorting</Template>
  <TotalTime>2815</TotalTime>
  <Words>5415</Words>
  <Application>Microsoft Office PowerPoint</Application>
  <PresentationFormat>Panorámica</PresentationFormat>
  <Paragraphs>628</Paragraphs>
  <Slides>65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65</vt:i4>
      </vt:variant>
    </vt:vector>
  </HeadingPairs>
  <TitlesOfParts>
    <vt:vector size="70" baseType="lpstr">
      <vt:lpstr>Arial</vt:lpstr>
      <vt:lpstr>Calibri</vt:lpstr>
      <vt:lpstr>Times New Roman</vt:lpstr>
      <vt:lpstr>Wingdings 2</vt:lpstr>
      <vt:lpstr>Flujo</vt:lpstr>
      <vt:lpstr>Programación funcional</vt:lpstr>
      <vt:lpstr>Programación funcional (FP)</vt:lpstr>
      <vt:lpstr>Programación funcional</vt:lpstr>
      <vt:lpstr>Código libre de efectos secundarios</vt:lpstr>
      <vt:lpstr>Ejemplo con efectos secundarios 1</vt:lpstr>
      <vt:lpstr>Ejemplo con efectos secundarios 2</vt:lpstr>
      <vt:lpstr>Funciones de primera clase</vt:lpstr>
      <vt:lpstr>Ejemplo: tutor de sumas / multiplicaciones</vt:lpstr>
      <vt:lpstr>Código con lambdas</vt:lpstr>
      <vt:lpstr>Método giveProblems</vt:lpstr>
      <vt:lpstr>Método giveProblems</vt:lpstr>
      <vt:lpstr>Streams</vt:lpstr>
      <vt:lpstr>Streams</vt:lpstr>
      <vt:lpstr>Ejemplo sin streams</vt:lpstr>
      <vt:lpstr>Ejemplo con streams</vt:lpstr>
      <vt:lpstr>Ejemplo con streams</vt:lpstr>
      <vt:lpstr>Streams</vt:lpstr>
      <vt:lpstr>Fuentes</vt:lpstr>
      <vt:lpstr>Fuentes</vt:lpstr>
      <vt:lpstr>Operaciones intermedias</vt:lpstr>
      <vt:lpstr>Operaciones intermedias</vt:lpstr>
      <vt:lpstr>Operaciones terminales</vt:lpstr>
      <vt:lpstr>Operaciones terminales</vt:lpstr>
      <vt:lpstr>Operaciones terminales</vt:lpstr>
      <vt:lpstr>Operación map</vt:lpstr>
      <vt:lpstr>Operación map</vt:lpstr>
      <vt:lpstr>Operación map</vt:lpstr>
      <vt:lpstr>Operación map</vt:lpstr>
      <vt:lpstr>Operación mapToInt</vt:lpstr>
      <vt:lpstr>Operación mapToInt</vt:lpstr>
      <vt:lpstr>Operación filter</vt:lpstr>
      <vt:lpstr>Operación flatMap</vt:lpstr>
      <vt:lpstr>Operación flatMap</vt:lpstr>
      <vt:lpstr>Operación limit</vt:lpstr>
      <vt:lpstr>Operación sorted</vt:lpstr>
      <vt:lpstr>Operación sorted</vt:lpstr>
      <vt:lpstr>Operación skip</vt:lpstr>
      <vt:lpstr>Operación reduce</vt:lpstr>
      <vt:lpstr>Elementos de reduce</vt:lpstr>
      <vt:lpstr>Versión 1</vt:lpstr>
      <vt:lpstr>Versión 2</vt:lpstr>
      <vt:lpstr>Versión 2</vt:lpstr>
      <vt:lpstr>Versión 3</vt:lpstr>
      <vt:lpstr>Versión 3</vt:lpstr>
      <vt:lpstr>Streams y métodos</vt:lpstr>
      <vt:lpstr>Resultados opcionales</vt:lpstr>
      <vt:lpstr>Resultados opcionales</vt:lpstr>
      <vt:lpstr>Variables libres / ligadas</vt:lpstr>
      <vt:lpstr>Variables libres / ligadas</vt:lpstr>
      <vt:lpstr>Cerraduras de función</vt:lpstr>
      <vt:lpstr>Cerraduras de función</vt:lpstr>
      <vt:lpstr>Cerraduras de función</vt:lpstr>
      <vt:lpstr>Funciones de orden superior</vt:lpstr>
      <vt:lpstr>Funciones de orden superior en arreglos</vt:lpstr>
      <vt:lpstr>Funciones de orden superior en arreglos</vt:lpstr>
      <vt:lpstr>Funciones de orden superior en listas</vt:lpstr>
      <vt:lpstr>Funciones de orden superior en listas</vt:lpstr>
      <vt:lpstr>Funciones de orden superior en listas</vt:lpstr>
      <vt:lpstr>Funciones de orden superior en listas</vt:lpstr>
      <vt:lpstr>Funciones de orden superior en listas</vt:lpstr>
      <vt:lpstr>Funciones de orden superior en archivos</vt:lpstr>
      <vt:lpstr>Funciones de orden superior en archivos</vt:lpstr>
      <vt:lpstr>Resumen</vt:lpstr>
      <vt:lpstr>Resumen</vt:lpstr>
      <vt:lpstr>Resumen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funcional</dc:title>
  <dc:creator>HECTOR ANTONIO VILLA MARTINEZ</dc:creator>
  <cp:lastModifiedBy>HECTOR ANTONIO VILLA MARTINEZ</cp:lastModifiedBy>
  <cp:revision>60</cp:revision>
  <dcterms:created xsi:type="dcterms:W3CDTF">2021-08-06T02:04:52Z</dcterms:created>
  <dcterms:modified xsi:type="dcterms:W3CDTF">2025-02-20T02:54:14Z</dcterms:modified>
</cp:coreProperties>
</file>