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2"/>
  </p:notesMasterIdLst>
  <p:sldIdLst>
    <p:sldId id="256" r:id="rId2"/>
    <p:sldId id="270" r:id="rId3"/>
    <p:sldId id="273" r:id="rId4"/>
    <p:sldId id="299" r:id="rId5"/>
    <p:sldId id="300" r:id="rId6"/>
    <p:sldId id="301" r:id="rId7"/>
    <p:sldId id="302" r:id="rId8"/>
    <p:sldId id="303" r:id="rId9"/>
    <p:sldId id="304" r:id="rId10"/>
    <p:sldId id="281" r:id="rId11"/>
    <p:sldId id="282" r:id="rId12"/>
    <p:sldId id="283" r:id="rId13"/>
    <p:sldId id="284" r:id="rId14"/>
    <p:sldId id="285" r:id="rId15"/>
    <p:sldId id="278" r:id="rId16"/>
    <p:sldId id="279" r:id="rId17"/>
    <p:sldId id="274" r:id="rId18"/>
    <p:sldId id="280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286" r:id="rId28"/>
    <p:sldId id="287" r:id="rId29"/>
    <p:sldId id="288" r:id="rId30"/>
    <p:sldId id="289" r:id="rId3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82" d="100"/>
          <a:sy n="82" d="100"/>
        </p:scale>
        <p:origin x="3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573D3-D746-9747-A83F-FFBDEE8DAEB3}" type="datetimeFigureOut">
              <a:rPr lang="es-ES_tradnl" smtClean="0"/>
              <a:t>27/02/2024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7D81-DC2E-4441-9AEE-3753A603961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0094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389D-3AEF-6245-957A-0454764FE828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9325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3F6D-2430-354E-B640-D33EDEE18F53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8564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68EE-0423-7B4F-89CE-24AD9F904440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863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017E-1494-104D-A6EC-9ADE58CC0919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474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6C66-A521-584A-AC93-EB81CA2CDB46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5393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3E8CB-641D-9243-9C32-334982936E7C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75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3C14-CB58-0847-A84B-6B10A542F8E8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804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65D8-DA49-FC41-A0F7-53BF8D1009CB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8490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FAA1-1C7A-724F-BA31-2B6231AD80AC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924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DD9-82F2-3046-AC53-D494A014116F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784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98AF-D47D-DC4F-8BA8-65777D8E5CB6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275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66C50A-1D16-874E-A439-F0E318A66E48}" type="datetime1">
              <a:rPr lang="en-US" smtClean="0"/>
              <a:t>2/27/2024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42A69E-A36D-3D4B-A128-B97B38CB6A37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44037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5A4E-23AE-0A4B-9581-29208D2C15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Interfaces funcionales</a:t>
            </a:r>
            <a:endParaRPr lang="es-ES_trad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3EDBB6-E70E-4648-AE43-CF3526DC21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40922-B338-DF4C-B500-C73B3D348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E3932-B318-494F-9FFB-ED87CC55D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Define un método abstracto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es-ES_tradnl" dirty="0"/>
              <a:t> recibe un objeto genérico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y no regresa nada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/>
              <a:t>).</a:t>
            </a:r>
          </a:p>
          <a:p>
            <a:r>
              <a:rPr lang="es-ES_tradnl" dirty="0"/>
              <a:t>Se usa cuando se necesita accesar un objeto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y hacer una operación sobre el.</a:t>
            </a:r>
          </a:p>
          <a:p>
            <a:r>
              <a:rPr lang="es-ES_tradnl" dirty="0"/>
              <a:t>Por ejemplo, 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forEach</a:t>
            </a:r>
            <a:r>
              <a:rPr lang="es-ES_tradnl" dirty="0"/>
              <a:t>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s-ES_tradnl" dirty="0"/>
              <a:t>:</a:t>
            </a:r>
          </a:p>
          <a:p>
            <a:endParaRPr lang="es-ES_tradnl" dirty="0"/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people.forEach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07E07-F11A-C941-BA9D-CAF3F5CC5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EEDEAF-BD2B-7B49-B615-039EF48B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10</a:t>
            </a:fld>
            <a:endParaRPr lang="es-ES_tradn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88C627-E546-6849-97D3-FCCA40319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247489"/>
            <a:ext cx="10868025" cy="51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7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0692-88EF-9943-8156-68160F779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78008-40FE-9F43-94FF-D4809592B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/>
              <a:t>Consumer</a:t>
            </a:r>
            <a:r>
              <a:rPr lang="es-ES_tradnl" dirty="0"/>
              <a:t> que multiplica cada elemento de una lista por dos.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porDos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lista -&gt;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lista.size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 i++)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lista.set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(i, 2 *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lista.get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};</a:t>
            </a:r>
          </a:p>
          <a:p>
            <a:r>
              <a:rPr lang="es-ES_tradnl" dirty="0"/>
              <a:t>Uso: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lista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Arrays.asList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 2, 3, 4, 5, 6, 7, 8, 9, 10);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porDos.accept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(lista);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lista.forEach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2, 4, 6, …, 18, 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DF829-5B56-C342-B735-A664ED9C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9290E-4EEA-B944-97A6-7594B4BCB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4704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AF14A-43FB-7A4B-A6D1-354D43E0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&lt;T, R&gt;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C827-23B8-FC40-8B77-ECCCCB788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Define un método abstracto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s-ES_tradnl" dirty="0"/>
              <a:t> recibe un objeto genérico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y regresa un objeto de tipo genérico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ES_tradnl" dirty="0"/>
              <a:t>.</a:t>
            </a:r>
          </a:p>
          <a:p>
            <a:r>
              <a:rPr lang="es-ES_tradnl" dirty="0"/>
              <a:t>Se usa cuando se necesita mapear un objeto de entrada a otro de salida.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8E176-C955-CB49-936A-D054521B7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1F452B-2E31-D04C-A8F9-FE59E41A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4292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AFD96-44F7-BA4C-8B57-513222F26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81152-D261-0A44-B7D4-A4195ACEF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Método que mapea una lista de objetos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a una lista de objetos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&lt;T, R&gt;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&lt;R&gt;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&lt;T, R&gt; f)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&lt;R&gt;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&lt;&gt;();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 t: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result.add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f.apply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1248A-595C-E147-921D-D29C7E657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C8803C-545E-6A43-BD3F-D7F52E4B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323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FF5A1-95B5-6E42-B5F0-3D00B96C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uso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25E29-9006-444A-B5A4-213E9E7CB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Mapea una lista de strings a una lista de enteros con el tamaño: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lista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Arrays.asList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(“lambdas”, “in”, 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”),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s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lista.forEach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7, 2, 6</a:t>
            </a:r>
          </a:p>
          <a:p>
            <a:r>
              <a:rPr lang="es-ES_tradnl" dirty="0"/>
              <a:t>Mapea una lista de ángulos enteros a una lista de dobles con los cosenos de los ángulos.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Arrays.asList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15, 30, 45, 60, 75, 90);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angles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Math.cos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Math.toRadians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cos.forEach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(0),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(15), …,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(90)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C66B8E-E6A8-B846-8F5E-B7B1D3B27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FE0858-7E54-6C45-A82A-753D4899A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980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8453-DCE0-B94B-A5E7-ABDC81949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Predicate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0FD9E-D83E-6549-A17E-451595F6D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Define un método abstracto llamado test.</a:t>
            </a:r>
          </a:p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es-ES_tradnl" dirty="0"/>
              <a:t> recibe un objeto genérico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y regresa un booleano.</a:t>
            </a:r>
          </a:p>
          <a:p>
            <a:r>
              <a:rPr lang="es-ES_tradnl" dirty="0"/>
              <a:t>Sirve para representar expresiones booleanas que usan un objeto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4ED1D-DFE7-304F-B4BD-134B011F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D73EA-0BE7-1144-B03F-2E5D67C3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88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60C81-203B-2648-8F4B-FED71EFB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C8A5E-2749-6344-B285-E653AA16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Hacer un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es-ES_tradnl" dirty="0"/>
              <a:t> que reciba una lista de objetos y una condición y devuelva en otra lista todos los objetos que cumplan con la condición.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EC3E3-D758-9B42-BD59-75395368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B91D9-6436-B843-8629-3CD969A36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1579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D434-691C-784E-84C1-FEB4EA71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71F8D-9B21-E94C-9238-BBDBC1768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static &lt;T&gt; List&lt;T&gt; filter(List&lt;T&gt; list, Predicate&lt;T&gt; p)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List&lt;T&gt; results = new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&lt;&gt;();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for (T t : list)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if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p.test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(t)) {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results.add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results;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E0FAD-FB06-0A48-B3BE-0742615D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8558EF-BBE7-2A40-8012-854A2201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7687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2CE95-CE04-2145-9B92-F399BCDB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uso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98BE9-6E31-454B-B34E-967CC2C3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 una lista de enteros: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lista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Arrays.asList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 2, 3, 4, 5, 6, 7, 8, 9, 10);</a:t>
            </a:r>
            <a:b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pares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(lista, x -&gt; (x % 2) == 0);</a:t>
            </a:r>
            <a:b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pares.forEach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2, 4, 6, 8, 10</a:t>
            </a:r>
          </a:p>
          <a:p>
            <a:r>
              <a:rPr lang="es-ES_tradnl" dirty="0"/>
              <a:t>Con una lista de personas: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adultos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p.getEdad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&gt;= 18);</a:t>
            </a:r>
            <a:b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adultos.forEach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los adultos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C90FBC-54D6-7D46-BF30-F445030DC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71334-4AE3-3C40-BCFE-560DEA19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657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24B91-883A-2B4F-BE4F-1901F585C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ACDB8-3FCA-0C47-BAB2-F0151D204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Define un método abstracto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s-ES_tradnl" dirty="0"/>
              <a:t> no recibe argumentos y devuelve un valor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</a:t>
            </a:r>
            <a:r>
              <a:rPr lang="es-ES_tradnl" dirty="0"/>
              <a:t> se puede usar para crear objetos.</a:t>
            </a:r>
          </a:p>
          <a:p>
            <a:r>
              <a:rPr lang="es-ES_tradnl" dirty="0"/>
              <a:t>Por ejemplo, imprimir la hora con cierto formato: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final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DateTimeFormatter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timeFormat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DateTimeFormatter.ofPattern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yyyy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-MM-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HH:mm:ss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&lt;String&gt; time = ()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timeFormat.format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LocalDateTime.now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time.get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p.e. 2021-08-21 17:27:11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BF4E63-6D2D-094B-9D41-B4EF60EF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78FC6E-157B-6F49-AE28-8E88246C7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243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77DF1-A02E-C548-922C-2B187529A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¿Dónde se usan las expresiones lambda?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8891C-FD13-0247-A016-402E16C2C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/>
              <a:t>Interface funcional</a:t>
            </a:r>
            <a:r>
              <a:rPr lang="es-ES_tradnl" dirty="0" smtClean="0"/>
              <a:t>. </a:t>
            </a:r>
            <a:r>
              <a:rPr lang="es-ES_tradnl" dirty="0"/>
              <a:t>E</a:t>
            </a:r>
            <a:r>
              <a:rPr lang="es-ES_tradnl" dirty="0" smtClean="0"/>
              <a:t>s </a:t>
            </a:r>
            <a:r>
              <a:rPr lang="es-ES_tradnl" dirty="0"/>
              <a:t>una interface que especifica exactamente un solo método abstracto.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ES_tradnl" dirty="0"/>
          </a:p>
          <a:p>
            <a:r>
              <a:rPr lang="es-ES_tradnl" dirty="0"/>
              <a:t>Las expresiones lambda permiten implementar el método abstracto en una línea y </a:t>
            </a:r>
            <a:r>
              <a:rPr lang="es-ES_tradnl" i="1" dirty="0"/>
              <a:t>tratar la expresión completa como una instancia de la interface funcional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CAC39-336F-9A4C-8549-814D9EFEB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BE85D9-7E7A-E541-8E38-2640521D7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672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17AF-BBBC-C44C-B640-45F3FE332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477F6-E58D-E545-91F5-4A73D412D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Hacer un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es-ES_tradnl" dirty="0"/>
              <a:t>(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</a:t>
            </a:r>
            <a:r>
              <a:rPr lang="es-ES_tradnl" dirty="0"/>
              <a:t>) que regrese una lista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ES_tradnl" dirty="0"/>
              <a:t> números aleatorios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.</a:t>
            </a:r>
          </a:p>
          <a:p>
            <a:r>
              <a:rPr lang="es-ES_tradnl" dirty="0"/>
              <a:t>El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puede ser cualquier tipo numérico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/>
              <a:t>, etc.)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6AFEFE-FFE5-2D43-A9C6-ADD32C41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C0F8-75FE-4F40-A3AC-EF0E5A300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16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4ED9A-22AD-1649-A685-4FB4A704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9A564-4C7E-A147-961E-7E5473A79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&lt;&gt;();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result.add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supplier.get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B439E6-FD85-4344-BE17-51C224EB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F7AA8-8246-9F44-B26F-8ED531A7C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8829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3EF05-724F-C04E-BBF4-4CCCCA753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uso del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68180-4E16-9744-A955-C1EE54065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5 números aleatorios en el rango [0, 100)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random1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 ()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random.nextInt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(100));</a:t>
            </a:r>
            <a:b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random1.forEach(p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7 números aleatorios en el rango [0, 1)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random2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(7, ()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random.nextDouble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  <a:b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random2.forEach(p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D1381-2DE0-B04B-8AB4-A95AB277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E198F-82C0-5442-A02F-FA26D92CB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99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69090-F0C7-1242-8794-04F9B039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 </a:t>
            </a:r>
            <a:r>
              <a:rPr lang="es-ES_tradnl" dirty="0" err="1"/>
              <a:t>UnaryOperator</a:t>
            </a:r>
            <a:r>
              <a:rPr lang="es-ES_tradnl" dirty="0"/>
              <a:t>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67858-03D6-7049-A3F0-EBDE578F6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Define un método abstracto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s-ES_tradnl" dirty="0"/>
              <a:t> recibe un argumento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y devuelve un valor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.</a:t>
            </a:r>
          </a:p>
          <a:p>
            <a:r>
              <a:rPr lang="es-ES_tradnl" dirty="0"/>
              <a:t>Es una especialización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&lt;T, R&gt; </a:t>
            </a:r>
            <a:r>
              <a:rPr lang="es-ES_tradnl" dirty="0"/>
              <a:t>para cuando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y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ES_tradnl" dirty="0"/>
              <a:t> son el mismo tipo.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f = x -&gt; x * 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f.apply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4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UnaryOperator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g = x -&gt; x * 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result2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g.apply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(result2); 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4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63F97-05A0-5049-B34D-B4D8D1E6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F4697-B23D-B04B-AA19-69F1079C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620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4A60E-6049-F347-8F0A-0BACE510E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61DB-5762-3B47-9618-6120098CC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Hacer un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</a:t>
            </a:r>
            <a:r>
              <a:rPr lang="es-ES_tradnl" dirty="0"/>
              <a:t> que reciba una lista y una función y aplique la función a cada elemento de la lista regresando una lista nueva con los resultados.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C61AB-ACCA-C74C-9C96-EA970074B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0ABF1-5084-DD4A-944F-97E27D57F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7520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E562D-F745-7542-93BD-7BD22E67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DB2AA-CA69-554C-B675-5C94420B9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aplica(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UnaryOperator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f)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&lt;&gt;();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result.add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f.apply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E8DABB-0333-5940-A768-E0058A5E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11833-A102-2447-9365-29B49188A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0406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172FD-08EB-9C42-82C8-FA62011B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uso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4FC16-8275-964F-8B32-86BBA2542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Lista de dobles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Arrays.asList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(7.2, 5.1, 16.0, 15.4, 10.0);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listSqrt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aplica(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Math.sqrt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listSqrt.forEach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(p));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sqrt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(7.2) …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sqrt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Lista de strings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&lt;String&gt; listStr1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Arrays.asList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(“ESTO”, “es”, “una”, “PRUEBA”);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&lt;String&gt; listStr2 = aplica(listStr1, s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s.toLowerCase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listStr2.forEach(s -&gt;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(s));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“esto” “es” “una” “prueba”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62051-B93A-134A-9C73-C696CD4F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569C0-0E48-F640-A419-F5368447D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321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10F33-E152-B344-A7EF-6F5C72BFE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Especializaciones primitivas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19A02-3BB6-ED4F-A7DE-22D58E1DD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Las interfaces funcionales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Predicate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</a:t>
            </a:r>
            <a:r>
              <a:rPr lang="es-ES_tradnl" dirty="0"/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&lt;T, R&gt;</a:t>
            </a:r>
            <a:r>
              <a:rPr lang="es-ES_tradnl" dirty="0"/>
              <a:t> son genéricas.</a:t>
            </a:r>
          </a:p>
          <a:p>
            <a:r>
              <a:rPr lang="es-ES_tradnl" dirty="0"/>
              <a:t>Hay interfaces funcionales especializadas para tipos primitivos.</a:t>
            </a:r>
          </a:p>
          <a:p>
            <a:r>
              <a:rPr lang="es-ES_tradnl" dirty="0"/>
              <a:t>Son más eficientes que las interfaces funcionales genéricas.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7CCAD-3571-BC4D-87B4-03D6A68B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57EFC-C7FD-104E-97AD-0A1EE707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175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A3AA8-6906-2048-9C7A-BE55F9F9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Especializaciones primitivas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5E2250D-7B96-E34D-BF19-46722A05A8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702675"/>
              </p:ext>
            </p:extLst>
          </p:nvPr>
        </p:nvGraphicFramePr>
        <p:xfrm>
          <a:off x="510745" y="2034017"/>
          <a:ext cx="10972797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309">
                  <a:extLst>
                    <a:ext uri="{9D8B030D-6E8A-4147-A177-3AD203B41FA5}">
                      <a16:colId xmlns:a16="http://schemas.microsoft.com/office/drawing/2014/main" val="1660805962"/>
                    </a:ext>
                  </a:extLst>
                </a:gridCol>
                <a:gridCol w="1643449">
                  <a:extLst>
                    <a:ext uri="{9D8B030D-6E8A-4147-A177-3AD203B41FA5}">
                      <a16:colId xmlns:a16="http://schemas.microsoft.com/office/drawing/2014/main" val="1789300993"/>
                    </a:ext>
                  </a:extLst>
                </a:gridCol>
                <a:gridCol w="6998039">
                  <a:extLst>
                    <a:ext uri="{9D8B030D-6E8A-4147-A177-3AD203B41FA5}">
                      <a16:colId xmlns:a16="http://schemas.microsoft.com/office/drawing/2014/main" val="1950630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Interface funcional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Genérica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Especializadas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75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Predicate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-&gt;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IntPredicate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LongPredicate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DoublePredicate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84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-&gt;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void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IntConsumer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LongConsumer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DoubleConsumer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98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&lt;T, 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-&gt;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&lt;R&gt;,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IntToDoubleFunction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IntToLongFunction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&lt;R&gt;,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LongToDoubleFunction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LongToIntFunction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&lt;R&gt;,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DoubleToIntFunction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DoubleToLongFunction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ToIntFunction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ToDoubleFunction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ToLongFunction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48362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EF624E-D77C-A94A-9388-ED1C143C0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FE9D23-4D01-AE4D-9003-E2EC3956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748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880CB-76C6-7B42-BA76-858D7469B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Especializaciones primitivas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1995291-0909-1A41-8EAE-C779BD1E8F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254363"/>
              </p:ext>
            </p:extLst>
          </p:nvPr>
        </p:nvGraphicFramePr>
        <p:xfrm>
          <a:off x="609600" y="1935163"/>
          <a:ext cx="1097279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162">
                  <a:extLst>
                    <a:ext uri="{9D8B030D-6E8A-4147-A177-3AD203B41FA5}">
                      <a16:colId xmlns:a16="http://schemas.microsoft.com/office/drawing/2014/main" val="1605392623"/>
                    </a:ext>
                  </a:extLst>
                </a:gridCol>
                <a:gridCol w="2026508">
                  <a:extLst>
                    <a:ext uri="{9D8B030D-6E8A-4147-A177-3AD203B41FA5}">
                      <a16:colId xmlns:a16="http://schemas.microsoft.com/office/drawing/2014/main" val="813692975"/>
                    </a:ext>
                  </a:extLst>
                </a:gridCol>
                <a:gridCol w="6516127">
                  <a:extLst>
                    <a:ext uri="{9D8B030D-6E8A-4147-A177-3AD203B41FA5}">
                      <a16:colId xmlns:a16="http://schemas.microsoft.com/office/drawing/2014/main" val="987823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Interface funcional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Genérica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Especializadas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88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 -&gt;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BooleanSupplier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IntSupplier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LongSupplier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DoubleSupplier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72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UnaryOperator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-&gt;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IntUnaryOperator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LongUnaryOperator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DoubleUnaryOperator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04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BinaryOperator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(T, T) -&gt; 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IntBinaryOperator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LongBinaryOperator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DoubleBinaryOperator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897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BiPredicate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&lt;T, U&gt;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(T, U) -&gt;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623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BiConsumer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&lt;T, U&gt;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(T, U) -&gt;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void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ObjIntConsumer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ObjLongConsumer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ObjDoubleConsumer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9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&lt;T, U, 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(T, U) –&gt;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ToIntBiFunction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ToLongBiFunction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ToDoubleBiFunction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869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832FC-FBBB-524C-9A09-0A275545D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FFC080-D9DB-0049-886D-FB2106A60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29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1264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357B1-7F41-3248-82D4-CA06B34F6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Principales interfaces funcionales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C54C3-E39E-104D-8CAA-A3C1543A4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paquete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java.util.function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/>
              <a:t>define varias interfaces funcionales.</a:t>
            </a:r>
          </a:p>
          <a:p>
            <a:r>
              <a:rPr lang="es-ES_tradnl" dirty="0"/>
              <a:t>Las 6 interfaces funcionales genéricas básicas son: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BinaryFunction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es-ES_tradnl" dirty="0"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s-ES_tradnl" dirty="0"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Predicate</a:t>
            </a:r>
            <a:r>
              <a:rPr lang="es-ES_tradnl" dirty="0"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</a:t>
            </a:r>
            <a:r>
              <a:rPr lang="es-ES_tradnl" dirty="0"/>
              <a:t> 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UnaryOperator</a:t>
            </a:r>
            <a:r>
              <a:rPr lang="es-ES_tradnl" dirty="0"/>
              <a:t>.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35DE77-E0FD-564F-80F5-F3D0DF571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B1DC07-7F79-424C-AFE2-D39C5949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654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BB7FF-F5B3-7543-98A3-E1C3FF920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Resumen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9979A87-A44D-B441-A82B-6FB7CB7355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3001" y="877331"/>
            <a:ext cx="8673081" cy="53820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A765A3-03CB-1442-A4EB-2F3E9255C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23913F-1FF5-A248-93CD-228838035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30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318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7373-4D3D-CB41-A911-9FA26F42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Interfaces funcionales genéricas básicas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A119032-E0D7-4943-A105-D04BF9D624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22265"/>
              </p:ext>
            </p:extLst>
          </p:nvPr>
        </p:nvGraphicFramePr>
        <p:xfrm>
          <a:off x="609600" y="1912112"/>
          <a:ext cx="109728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25">
                  <a:extLst>
                    <a:ext uri="{9D8B030D-6E8A-4147-A177-3AD203B41FA5}">
                      <a16:colId xmlns:a16="http://schemas.microsoft.com/office/drawing/2014/main" val="888220428"/>
                    </a:ext>
                  </a:extLst>
                </a:gridCol>
                <a:gridCol w="8639175">
                  <a:extLst>
                    <a:ext uri="{9D8B030D-6E8A-4147-A177-3AD203B41FA5}">
                      <a16:colId xmlns:a16="http://schemas.microsoft.com/office/drawing/2014/main" val="2989999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Interface funcional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Descripción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088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BinaryOperator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Contiene el método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apply</a:t>
                      </a:r>
                      <a:r>
                        <a:rPr lang="es-ES_tradnl" dirty="0"/>
                        <a:t> que recibe dos argumentos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, hace una operación con ellos y devuelve un valor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89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Contiene el método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accept</a:t>
                      </a:r>
                      <a:r>
                        <a:rPr lang="es-ES_tradnl" dirty="0"/>
                        <a:t> que recibe un argumento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, hace alguna tarea con el y regresa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void</a:t>
                      </a:r>
                      <a:r>
                        <a:rPr lang="es-ES_trad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3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&lt;T, R&gt;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Contiene el método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apply</a:t>
                      </a:r>
                      <a:r>
                        <a:rPr lang="es-ES_tradnl" dirty="0"/>
                        <a:t> que recibe un argumento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, hace alguna tarea con el y regresa un valor de tipo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s-ES_trad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759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Predicate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Contiene el método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</a:t>
                      </a:r>
                      <a:r>
                        <a:rPr lang="es-ES_tradnl" dirty="0"/>
                        <a:t> que recibe un argumento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, checa una condición y regresa un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r>
                        <a:rPr lang="es-ES_tradnl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186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Contiene el método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get</a:t>
                      </a:r>
                      <a:r>
                        <a:rPr lang="es-ES_tradnl" dirty="0"/>
                        <a:t> que no recibe argumentos y devuelve un valor de tipo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. Se puede usar para crear objetos o una colección.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841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UnaryOperator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Contiene el método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apply</a:t>
                      </a:r>
                      <a:r>
                        <a:rPr lang="es-ES_tradnl" dirty="0"/>
                        <a:t> que recibe un argumento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 y devuelve un valor de tipo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. Es una especialización de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r>
                        <a:rPr lang="es-ES_tradnl" dirty="0"/>
                        <a:t> para cuando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s-ES_tradnl" dirty="0"/>
                        <a:t> y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s-ES_tradnl" dirty="0"/>
                        <a:t> son el mismo tipo.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46778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26241D-370B-DB42-AF6D-2EF4698A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39EE5F-4B8E-F744-B290-0FB3DC2F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85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AE67A-C45A-9245-86FD-B57E4E437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Interface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BinaryOperator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4D0E3-E4D1-724B-9C69-63B6FCC8B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Define un método abstracto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s-ES_tradnl" dirty="0"/>
              <a:t>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s-ES_tradnl" dirty="0"/>
              <a:t> recibe dos argumentos genéricos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 y regresa un objeto de tipo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s-ES_tradnl" dirty="0"/>
              <a:t>.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BinaryOperator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f = (x1, x2) -&gt; x1 + x2;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f.apply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 3);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5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BinaryOperator</a:t>
            </a:r>
            <a:r>
              <a:rPr lang="es-ES_tradnl" dirty="0"/>
              <a:t> es útil para definir métodos que apliquen distintas funciones a sus operandos.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1A2D2-9D1B-8E4C-91E1-1D3F9E42F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9FE94-FC0A-9A45-ABB5-658EE142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699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6A96E-E260-0944-BE19-FFFC232E3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método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4755B-437E-D944-A856-8B301C19B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Aplica el operador </a:t>
            </a:r>
            <a:r>
              <a:rPr lang="es-ES_tradnl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dos listas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list1,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list2,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BinaryOperator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f)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&lt;&gt;();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(list1.size() != list2.size())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IllegalArgumentException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(“Las dos listas deben tener el mismo tamaño”);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= 0; i &lt; list1.size(); i++)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result.add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f.apply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(list1.get(i), list2.get(i)));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8B4F50-E654-7745-872F-96CEEB5B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B2C48-78BD-B84A-8CBC-D7501BCE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63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8A859-0047-764D-B266-4EF842E0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uso de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FD045-1105-CF4A-AAB1-6EC8EBEB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/>
              <a:t>List</a:t>
            </a:r>
            <a:r>
              <a:rPr lang="es-ES_tradnl" dirty="0"/>
              <a:t>&lt;</a:t>
            </a:r>
            <a:r>
              <a:rPr lang="es-ES_tradnl" dirty="0" err="1"/>
              <a:t>Integer</a:t>
            </a:r>
            <a:r>
              <a:rPr lang="es-ES_tradnl" dirty="0"/>
              <a:t>&gt; list1 = </a:t>
            </a:r>
            <a:r>
              <a:rPr lang="es-ES_tradnl" dirty="0" err="1"/>
              <a:t>Arrays.asList</a:t>
            </a:r>
            <a:r>
              <a:rPr lang="es-ES_tradnl" dirty="0"/>
              <a:t>(10, 8, 2, 6, 7, 5);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/>
              <a:t>List</a:t>
            </a:r>
            <a:r>
              <a:rPr lang="es-ES_tradnl" dirty="0"/>
              <a:t>&lt;</a:t>
            </a:r>
            <a:r>
              <a:rPr lang="es-ES_tradnl" dirty="0" err="1"/>
              <a:t>Integer</a:t>
            </a:r>
            <a:r>
              <a:rPr lang="es-ES_tradnl" dirty="0"/>
              <a:t>&gt; list2 = </a:t>
            </a:r>
            <a:r>
              <a:rPr lang="es-ES_tradnl" dirty="0" err="1"/>
              <a:t>Arrays.asList</a:t>
            </a:r>
            <a:r>
              <a:rPr lang="es-ES_tradnl" dirty="0"/>
              <a:t>(-4, 4, 7, 2, 8, -5);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/>
              <a:t>List</a:t>
            </a:r>
            <a:r>
              <a:rPr lang="es-ES_tradnl" dirty="0"/>
              <a:t>&lt;</a:t>
            </a:r>
            <a:r>
              <a:rPr lang="es-ES_tradnl" dirty="0" err="1"/>
              <a:t>Integer</a:t>
            </a:r>
            <a:r>
              <a:rPr lang="es-ES_tradnl" dirty="0"/>
              <a:t>&gt; list3 = </a:t>
            </a:r>
            <a:r>
              <a:rPr lang="es-ES_tradnl" dirty="0" err="1"/>
              <a:t>op</a:t>
            </a:r>
            <a:r>
              <a:rPr lang="es-ES_tradnl" dirty="0"/>
              <a:t>(list1, list2, (x1, x2) -&gt; x1 + x2);</a:t>
            </a:r>
          </a:p>
          <a:p>
            <a:pPr marL="0" indent="0">
              <a:buNone/>
            </a:pPr>
            <a:r>
              <a:rPr lang="es-ES_tradnl" dirty="0"/>
              <a:t>    list3.forEach(p -&gt; </a:t>
            </a:r>
            <a:r>
              <a:rPr lang="es-ES_tradnl" dirty="0" err="1"/>
              <a:t>System.out.println</a:t>
            </a:r>
            <a:r>
              <a:rPr lang="es-ES_tradnl" dirty="0"/>
              <a:t>(p));  </a:t>
            </a:r>
            <a:r>
              <a:rPr lang="es-ES_tradnl" b="1" dirty="0">
                <a:solidFill>
                  <a:srgbClr val="00B050"/>
                </a:solidFill>
              </a:rPr>
              <a:t>// 6, 12, 9, 8, 15, 0</a:t>
            </a:r>
          </a:p>
          <a:p>
            <a:pPr marL="0" indent="0">
              <a:buNone/>
            </a:pPr>
            <a:r>
              <a:rPr lang="es-ES_tradnl" dirty="0"/>
              <a:t>    </a:t>
            </a:r>
            <a:r>
              <a:rPr lang="es-ES_tradnl" dirty="0" err="1"/>
              <a:t>List</a:t>
            </a:r>
            <a:r>
              <a:rPr lang="es-ES_tradnl" dirty="0"/>
              <a:t>&lt;</a:t>
            </a:r>
            <a:r>
              <a:rPr lang="es-ES_tradnl" dirty="0" err="1"/>
              <a:t>Integer</a:t>
            </a:r>
            <a:r>
              <a:rPr lang="es-ES_tradnl" dirty="0"/>
              <a:t>&gt; list4 = </a:t>
            </a:r>
            <a:r>
              <a:rPr lang="es-ES_tradnl" dirty="0" err="1"/>
              <a:t>op</a:t>
            </a:r>
            <a:r>
              <a:rPr lang="es-ES_tradnl" dirty="0"/>
              <a:t>(list1, list2, (x1, x2) -&gt; x1 * x2);</a:t>
            </a:r>
          </a:p>
          <a:p>
            <a:pPr marL="0" indent="0">
              <a:buNone/>
            </a:pPr>
            <a:r>
              <a:rPr lang="es-ES_tradnl" dirty="0"/>
              <a:t>    list4.forEach(p -&gt; </a:t>
            </a:r>
            <a:r>
              <a:rPr lang="es-ES_tradnl" dirty="0" err="1"/>
              <a:t>System.out.println</a:t>
            </a:r>
            <a:r>
              <a:rPr lang="es-ES_tradnl" dirty="0"/>
              <a:t>(p));  </a:t>
            </a:r>
            <a:r>
              <a:rPr lang="es-ES_tradnl" b="1" dirty="0">
                <a:solidFill>
                  <a:srgbClr val="00B050"/>
                </a:solidFill>
              </a:rPr>
              <a:t>// -40, 32, 14, 12, 56, 25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40DB3-C6EA-884E-9388-10E922E4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F0C3C8-19A8-3D4D-82E7-6415D2D8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46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5D15-11FE-9B49-894F-98C84F145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método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0546A-067A-224C-AFA4-E3EA48C6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Reduce una lista a un número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&lt;T&gt; T reduce(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BinaryOperator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accumulator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 t :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accumulator.apply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40E50A-24FC-D445-9AE2-B56671E7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4231AF-6A1D-514B-ABB6-5165F0706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802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446AB-5292-0242-BD60-C9C1F493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Ejemplo: uso de 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53BB4-4C80-9242-A41D-8E18F0A14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Arrays.asList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 4, 7, 2, 8, 5);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suma de los elementos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s1 = reduce(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0, (x1, x2) -&gt; x1 + x2);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(“s1: ” + s1);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30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suma de los elementos al cuadrado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s2 = reduce(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0, (x1, x2) -&gt; x1 + x2 * x2);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(“s2: ” + s2);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Imprime 174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F5C0D-96C6-3E47-9DEF-FE6832ECF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34B70E-7D2F-A347-95F2-E13F39BF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2A69E-A36D-3D4B-A128-B97B38CB6A37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57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10-Java-Collections-Framework</Template>
  <TotalTime>1755</TotalTime>
  <Words>2095</Words>
  <Application>Microsoft Office PowerPoint</Application>
  <PresentationFormat>Panorámica</PresentationFormat>
  <Paragraphs>275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 2</vt:lpstr>
      <vt:lpstr>Flujo</vt:lpstr>
      <vt:lpstr>Interfaces funcionales</vt:lpstr>
      <vt:lpstr>¿Dónde se usan las expresiones lambda?</vt:lpstr>
      <vt:lpstr>Principales interfaces funcionales</vt:lpstr>
      <vt:lpstr>Interfaces funcionales genéricas básicas</vt:lpstr>
      <vt:lpstr>Interface BinaryOperator&lt;T&gt;</vt:lpstr>
      <vt:lpstr>Ejemplo: método op</vt:lpstr>
      <vt:lpstr>Ejemplo: uso de op</vt:lpstr>
      <vt:lpstr>Ejemplo: método reduce</vt:lpstr>
      <vt:lpstr>Ejemplo: uso de reduce</vt:lpstr>
      <vt:lpstr>Interface Consumer&lt;T&gt;</vt:lpstr>
      <vt:lpstr>Ejemplo</vt:lpstr>
      <vt:lpstr>Interface Function&lt;T, R&gt;</vt:lpstr>
      <vt:lpstr>Ejemplo: método map</vt:lpstr>
      <vt:lpstr>Ejemplo: uso de map</vt:lpstr>
      <vt:lpstr>Interface Predicate&lt;T&gt;</vt:lpstr>
      <vt:lpstr>Ejemplo</vt:lpstr>
      <vt:lpstr>Ejemplo: método filter</vt:lpstr>
      <vt:lpstr>Ejemplo: uso de filter</vt:lpstr>
      <vt:lpstr>Interface Supplier&lt;T&gt;</vt:lpstr>
      <vt:lpstr>Ejemplo</vt:lpstr>
      <vt:lpstr>Ejemplo: método generate</vt:lpstr>
      <vt:lpstr>Ejemplo: uso del método generate</vt:lpstr>
      <vt:lpstr>Interface UnaryOperator&lt;T&gt;</vt:lpstr>
      <vt:lpstr>Ejemplo</vt:lpstr>
      <vt:lpstr>Ejemplo: método aplica</vt:lpstr>
      <vt:lpstr>Ejemplo: uso de aplica</vt:lpstr>
      <vt:lpstr>Especializaciones primitivas</vt:lpstr>
      <vt:lpstr>Especializaciones primitivas</vt:lpstr>
      <vt:lpstr>Especializaciones primitivas</vt:lpstr>
      <vt:lpstr>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Expresiones lambda</dc:title>
  <dc:creator>HECTOR ANTONIO VILLA MARTINEZ</dc:creator>
  <cp:lastModifiedBy>Hector Villa</cp:lastModifiedBy>
  <cp:revision>30</cp:revision>
  <cp:lastPrinted>2021-08-19T01:49:19Z</cp:lastPrinted>
  <dcterms:created xsi:type="dcterms:W3CDTF">2021-08-19T00:26:10Z</dcterms:created>
  <dcterms:modified xsi:type="dcterms:W3CDTF">2024-02-27T15:18:21Z</dcterms:modified>
</cp:coreProperties>
</file>