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5"/>
  </p:notesMasterIdLst>
  <p:sldIdLst>
    <p:sldId id="256" r:id="rId2"/>
    <p:sldId id="320" r:id="rId3"/>
    <p:sldId id="321" r:id="rId4"/>
    <p:sldId id="327" r:id="rId5"/>
    <p:sldId id="257" r:id="rId6"/>
    <p:sldId id="259" r:id="rId7"/>
    <p:sldId id="260" r:id="rId8"/>
    <p:sldId id="261" r:id="rId9"/>
    <p:sldId id="276" r:id="rId10"/>
    <p:sldId id="279" r:id="rId11"/>
    <p:sldId id="284" r:id="rId12"/>
    <p:sldId id="311" r:id="rId13"/>
    <p:sldId id="312" r:id="rId14"/>
    <p:sldId id="285" r:id="rId15"/>
    <p:sldId id="286" r:id="rId16"/>
    <p:sldId id="287" r:id="rId17"/>
    <p:sldId id="288" r:id="rId18"/>
    <p:sldId id="314" r:id="rId19"/>
    <p:sldId id="315" r:id="rId20"/>
    <p:sldId id="316" r:id="rId21"/>
    <p:sldId id="317" r:id="rId22"/>
    <p:sldId id="318" r:id="rId23"/>
    <p:sldId id="319" r:id="rId2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41"/>
    <p:restoredTop sz="94654"/>
  </p:normalViewPr>
  <p:slideViewPr>
    <p:cSldViewPr snapToGrid="0" snapToObjects="1">
      <p:cViewPr varScale="1">
        <p:scale>
          <a:sx n="56" d="100"/>
          <a:sy n="56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528F7-A6D7-A446-968B-186D49327601}" type="datetimeFigureOut">
              <a:rPr lang="es-ES_tradnl" smtClean="0"/>
              <a:t>07/05/2025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7C5DB-CDB6-214C-8E39-0AB22D71B2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831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80D3-E3BD-854C-BD52-A19F17BDDAA3}" type="datetime1">
              <a:rPr lang="en-US" smtClean="0"/>
              <a:t>5/7/2025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65443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9A12-DEED-9342-BD7A-0988BFF08CA9}" type="datetime1">
              <a:rPr lang="en-US" smtClean="0"/>
              <a:t>5/7/2025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823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1215-A2CA-5D4C-8362-9B7883801320}" type="datetime1">
              <a:rPr lang="en-US" smtClean="0"/>
              <a:t>5/7/2025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7181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37EE-F5ED-3940-AAB6-C5A35EE587A2}" type="datetime1">
              <a:rPr lang="en-US" smtClean="0"/>
              <a:t>5/7/2025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294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714F-2013-7942-A86E-D03A614388A0}" type="datetime1">
              <a:rPr lang="en-US" smtClean="0"/>
              <a:t>5/7/2025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7092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6465-E48D-3849-9EC1-089CF91AD489}" type="datetime1">
              <a:rPr lang="en-US" smtClean="0"/>
              <a:t>5/7/2025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307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B48F-64F0-5F48-9C19-EE9C4DB350DA}" type="datetime1">
              <a:rPr lang="en-US" smtClean="0"/>
              <a:t>5/7/2025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97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FE12-F79D-CF4D-9254-7850A827C025}" type="datetime1">
              <a:rPr lang="en-US" smtClean="0"/>
              <a:t>5/7/2025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01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D140-8914-0D42-B684-3153F68FCEC1}" type="datetime1">
              <a:rPr lang="en-US" smtClean="0"/>
              <a:t>5/7/2025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13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CE8B-A79B-124D-9E06-F48C8AC6B600}" type="datetime1">
              <a:rPr lang="en-US" smtClean="0"/>
              <a:t>5/7/2025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875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0350-1446-E04A-8BBF-0EA56D3E9ABC}" type="datetime1">
              <a:rPr lang="en-US" smtClean="0"/>
              <a:t>5/7/2025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9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88AD01-8351-9746-B3CF-55371CDC6F57}" type="datetime1">
              <a:rPr lang="en-US" smtClean="0"/>
              <a:t>5/7/2025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0694F3-9DFC-1048-B3FB-EF4676CBFF2D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48890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37A52-14BE-484B-B036-8F21206B22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Concurrencia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56E0D-EB1F-D543-9526-FA101FF67F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471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05587-F377-CA4D-B7C2-04178F6E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ScheduledExecutorService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7CF56-9B3A-5242-B04F-82E170122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Tiene los siguientes métodos: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r)</a:t>
            </a:r>
            <a:r>
              <a:rPr lang="es-ES_tradnl" dirty="0">
                <a:cs typeface="Times New Roman" panose="02020603050405020304" pitchFamily="18" charset="0"/>
              </a:rPr>
              <a:t>. Ejecuta el objeto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  <a:endParaRPr lang="es-ES_tradnl" dirty="0"/>
          </a:p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Future&lt;?&gt;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r)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  <a:r>
              <a:rPr lang="es-ES_tradnl" dirty="0"/>
              <a:t> Ejecuta el objeto r y regresa una referencia para administrarlo.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ScheduleFuture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&lt;?&gt;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TimeUnit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dirty="0"/>
              <a:t>. Ejecuta el objeto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ES_tradnl" dirty="0"/>
              <a:t> después de un retraso.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ScheduleFuture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&lt;?&gt;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scheduleAtFixedRate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initialDelay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TimeUnit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dirty="0"/>
              <a:t>. Ejecuta el objeto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ES_tradnl" dirty="0"/>
              <a:t> después de un retraso inicial y luego lo repite con el periodo dado.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9862E-F004-A643-95D9-40F683A5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5C3D3-C7AD-D843-B6D3-F9CF6326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863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F7230-5C07-C54D-A2D0-0978608F6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8DA12-D79E-4042-BA94-E93F005E7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Hacer un programa con una pelota animada que rebote contra las paredes de la ventana.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AA0F4-631C-FC46-BDB5-85A052EA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C5F0F4-8EAD-3B43-BF2F-C3A04767C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11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A9AAFD-5B97-6C41-BF21-15EDEA6B1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725" y="2813050"/>
            <a:ext cx="5276104" cy="351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91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47B8-F0B8-4948-B186-FEF65456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A3C72-2B4D-7042-8E04-827CCAAF8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Point center;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Centro de la pelota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Velocidad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Radio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Color color;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Color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Imagen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Constructor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Ball(Point center,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5668F-74E6-EC41-A51B-907F38271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C78FD5-2272-B241-9EB9-286DC6EA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9230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CF3FF-A9A7-1A4D-B3E6-A0E2322E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B66CD-2DCE-3243-9592-A06E0642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Métodos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(Graphics2D g2)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1BC62-92B2-C045-95DA-EFE26024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CBF91C-536E-7E4E-9F10-1DC9A810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9249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F933D-2518-9945-94D6-3A82302F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MainPanel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D4C2A-935E-6F44-B470-177CF991C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MainPanel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JPanel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FPS = 60;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MainPanel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Ball(new Point(100, 100), 5, 2, 20,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Color.red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=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updateGame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</a:t>
            </a:r>
            <a:r>
              <a:rPr lang="es-ES_tradnl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Referencia a método</a:t>
            </a:r>
          </a:p>
          <a:p>
            <a:pPr marL="0" indent="0">
              <a:buNone/>
            </a:pPr>
            <a:r>
              <a:rPr lang="es-ES_tradnl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ScheduledExecutorService</a:t>
            </a:r>
            <a:r>
              <a:rPr lang="es-ES_tradnl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</a:t>
            </a:r>
            <a:r>
              <a:rPr lang="es-ES_tradnl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Executors.newSingleThreadScheduledExecutor</a:t>
            </a:r>
            <a:r>
              <a:rPr lang="es-ES_tradnl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executor.scheduleAtFixedRate</a:t>
            </a:r>
            <a:r>
              <a:rPr lang="es-ES_tradnl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(r, 10, 1000 / FPS, </a:t>
            </a:r>
            <a:r>
              <a:rPr lang="es-ES_tradnl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TimeUnit.MILLISECONDS</a:t>
            </a:r>
            <a:r>
              <a:rPr lang="es-ES_tradnl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884769-D53B-3E47-9D95-D9DEE0B3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048685-B5F2-9144-8A8F-DB4C90880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6678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E62B-99F3-CB40-BDA2-57C08C91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MainPanel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FE483-798D-9E4E-B183-0E04C2B76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Graphics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Graphics2D g2 = (Graphics2D) g;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g2.setRenderingHint(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RenderingHints.KEY_ANTIALIASING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RenderingHints.VALUE_ANTIALIAS_ON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ball.draw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updateGame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ball.move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getWidth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getHeight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AF1A8-5381-B149-B63E-CC294676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22E62-E2ED-6541-8B93-474AA652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28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9D63E-8B3D-F54C-B981-3451676A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Modificación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A0E02-6653-2844-AE47-2534B793B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lugar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Executors.newSingleThreadScheduledExecutor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es-ES_tradnl" dirty="0"/>
              <a:t>se puede utilizar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Executors.newScheduledThreadPool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s-ES_tradnl" dirty="0"/>
              <a:t>con los mismos resultados.</a:t>
            </a:r>
          </a:p>
          <a:p>
            <a:r>
              <a:rPr lang="es-ES_tradnl" dirty="0"/>
              <a:t>Agregar que la pelota se detenga después de 10 segundos.</a:t>
            </a:r>
          </a:p>
          <a:p>
            <a:r>
              <a:rPr lang="es-ES_tradnl" dirty="0"/>
              <a:t>Los únicos cambios son en el constructor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MainPanel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904CE-1DB6-9A4E-A880-B9AC952C5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9EAA0B-E942-FF4C-B655-DFB56248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910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D9D9-59C3-BA42-8709-893C22B22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modificado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90E01-EDFE-0649-B98C-66D0BB2F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MainPanel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ScheduledExecutorService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Executors.newScheduledThreadPool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ScheduledFuture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&lt;?&gt;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executor.scheduleAtFixedRate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(r, 10,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1000 / FPS,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TimeUnit.MILLISECONDS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canceller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() -&gt;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handle.cancel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(false);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executor.schedule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canceller</a:t>
            </a:r>
            <a:r>
              <a:rPr lang="es-ES_tradnl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s-ES_tradnl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TimeUnit.SECONDS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CBF90-C5D4-7841-A2F2-B5B244B9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616F5-6550-BC46-B110-56391F87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281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1">
            <a:extLst>
              <a:ext uri="{FF2B5EF4-FFF2-40B4-BE49-F238E27FC236}">
                <a16:creationId xmlns:a16="http://schemas.microsoft.com/office/drawing/2014/main" id="{14FDDCA0-A916-574B-B7FA-94CEDAE3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  <a:latin typeface="Arial" panose="020B0604020202020204" pitchFamily="34" charset="0"/>
              </a:rPr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ADAEC927-07A9-3244-AFAF-24016ADD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C7882A-7BA1-654D-87AC-4DDFA9042111}" type="slidenum">
              <a:rPr lang="pt-BR" altLang="en-MX">
                <a:solidFill>
                  <a:srgbClr val="045C75"/>
                </a:solidFill>
              </a:rPr>
              <a:pPr eaLnBrk="1" hangingPunct="1"/>
              <a:t>18</a:t>
            </a:fld>
            <a:endParaRPr lang="pt-BR" altLang="en-MX">
              <a:solidFill>
                <a:srgbClr val="045C75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E6C0BC3-FA28-D243-9CB1-358DFFDE6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/>
              <a:t>Juegos en 2D</a:t>
            </a:r>
            <a:endParaRPr lang="es-ES" altLang="es-MX"/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54F86C45-E29D-DB47-AC44-4B8846C05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s-MX" dirty="0"/>
              <a:t>Los caracteres y el campo de juego utilizan dos dimensiones (</a:t>
            </a:r>
            <a:r>
              <a:rPr lang="es-ES" altLang="es-MX" i="1" dirty="0"/>
              <a:t>x</a:t>
            </a:r>
            <a:r>
              <a:rPr lang="es-ES" altLang="es-MX" dirty="0"/>
              <a:t> y </a:t>
            </a:r>
            <a:r>
              <a:rPr lang="es-ES" altLang="es-MX" i="1" dirty="0"/>
              <a:t>y</a:t>
            </a:r>
            <a:r>
              <a:rPr lang="es-ES" altLang="es-MX" dirty="0"/>
              <a:t>).</a:t>
            </a:r>
          </a:p>
          <a:p>
            <a:r>
              <a:rPr lang="es-ES" altLang="es-MX" dirty="0"/>
              <a:t>Ejemplos:</a:t>
            </a:r>
          </a:p>
          <a:p>
            <a:pPr lvl="1"/>
            <a:r>
              <a:rPr lang="es-ES" altLang="es-MX" dirty="0"/>
              <a:t>Juegos de mesa: Gato, Memoria, </a:t>
            </a:r>
            <a:r>
              <a:rPr lang="es-ES" altLang="es-MX" dirty="0" err="1"/>
              <a:t>Reversi</a:t>
            </a:r>
            <a:r>
              <a:rPr lang="es-ES" altLang="es-MX" dirty="0"/>
              <a:t>, </a:t>
            </a:r>
            <a:r>
              <a:rPr lang="es-ES" altLang="es-MX" dirty="0" err="1"/>
              <a:t>Bejeweled</a:t>
            </a:r>
            <a:r>
              <a:rPr lang="es-ES" altLang="es-MX" dirty="0"/>
              <a:t>, etc.</a:t>
            </a:r>
          </a:p>
          <a:p>
            <a:pPr lvl="1"/>
            <a:r>
              <a:rPr lang="es-ES" altLang="es-MX" dirty="0"/>
              <a:t>Juegos de </a:t>
            </a:r>
            <a:r>
              <a:rPr lang="es-ES" altLang="es-MX" dirty="0" err="1"/>
              <a:t>arcade</a:t>
            </a:r>
            <a:r>
              <a:rPr lang="es-ES" altLang="es-MX" dirty="0"/>
              <a:t>: </a:t>
            </a:r>
            <a:r>
              <a:rPr lang="es-ES" altLang="es-MX" dirty="0" err="1"/>
              <a:t>Pac-Man</a:t>
            </a:r>
            <a:r>
              <a:rPr lang="es-ES" altLang="es-MX" dirty="0"/>
              <a:t>, Invasores del espacio, </a:t>
            </a:r>
            <a:r>
              <a:rPr lang="es-ES" altLang="es-MX" dirty="0" err="1"/>
              <a:t>Digger</a:t>
            </a:r>
            <a:r>
              <a:rPr lang="es-ES" altLang="es-MX" dirty="0"/>
              <a:t>, etc.</a:t>
            </a:r>
          </a:p>
          <a:p>
            <a:r>
              <a:rPr lang="es-ES" altLang="es-MX" dirty="0"/>
              <a:t>No requieren cámara virtual ni proyecciones.</a:t>
            </a:r>
          </a:p>
          <a:p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>
            <a:extLst>
              <a:ext uri="{FF2B5EF4-FFF2-40B4-BE49-F238E27FC236}">
                <a16:creationId xmlns:a16="http://schemas.microsoft.com/office/drawing/2014/main" id="{3BCBC708-5239-5542-AA34-202652EDF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/>
              <a:t>Proceso de diseño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13DD580-544C-8D41-AC17-990FD55F9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Componentes del juego:</a:t>
            </a:r>
          </a:p>
          <a:p>
            <a:pPr lvl="1"/>
            <a:r>
              <a:rPr lang="es-MX" altLang="es-MX"/>
              <a:t>Objetos: pelotas, fantasmas, Mario, dragones, etc.</a:t>
            </a:r>
          </a:p>
          <a:p>
            <a:pPr lvl="1"/>
            <a:r>
              <a:rPr lang="es-MX" altLang="es-MX"/>
              <a:t>Campo de juego: tablero, espacio sideral, paisaje, etc.</a:t>
            </a:r>
          </a:p>
          <a:p>
            <a:r>
              <a:rPr lang="es-MX" altLang="es-MX"/>
              <a:t>Reglas:</a:t>
            </a:r>
          </a:p>
          <a:p>
            <a:pPr lvl="1"/>
            <a:r>
              <a:rPr lang="es-MX" altLang="es-MX"/>
              <a:t>Objetivos.</a:t>
            </a:r>
          </a:p>
          <a:p>
            <a:pPr lvl="1"/>
            <a:r>
              <a:rPr lang="es-MX" altLang="es-MX"/>
              <a:t>Objetos autónomos y objetos controlados por el jugador.</a:t>
            </a:r>
          </a:p>
          <a:p>
            <a:pPr lvl="1"/>
            <a:r>
              <a:rPr lang="es-MX" altLang="es-MX"/>
              <a:t>Movimiento.</a:t>
            </a:r>
          </a:p>
          <a:p>
            <a:pPr lvl="1"/>
            <a:r>
              <a:rPr lang="es-MX" altLang="es-MX"/>
              <a:t>Puntaje.</a:t>
            </a:r>
          </a:p>
          <a:p>
            <a:pPr lvl="1"/>
            <a:r>
              <a:rPr lang="es-MX" altLang="es-MX"/>
              <a:t>Condiciones de victoria.</a:t>
            </a:r>
          </a:p>
          <a:p>
            <a:pPr lvl="1"/>
            <a:endParaRPr lang="es-MX" altLang="es-MX"/>
          </a:p>
          <a:p>
            <a:endParaRPr lang="es-MX" altLang="es-MX"/>
          </a:p>
        </p:txBody>
      </p:sp>
      <p:sp>
        <p:nvSpPr>
          <p:cNvPr id="7172" name="3 Marcador de pie de página">
            <a:extLst>
              <a:ext uri="{FF2B5EF4-FFF2-40B4-BE49-F238E27FC236}">
                <a16:creationId xmlns:a16="http://schemas.microsoft.com/office/drawing/2014/main" id="{1D0C7178-559C-5341-8FB5-A0158D161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  <a:latin typeface="Arial" panose="020B0604020202020204" pitchFamily="34" charset="0"/>
              </a:rPr>
              <a:t>Universidad de Sonora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BAE9F2F1-F7F8-F14D-A0C6-68676EF8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EB2726-8DBB-4F44-AD18-3A5E1C5606E0}" type="slidenum">
              <a:rPr lang="pt-BR" altLang="en-MX">
                <a:solidFill>
                  <a:srgbClr val="045C75"/>
                </a:solidFill>
              </a:rPr>
              <a:pPr eaLnBrk="1" hangingPunct="1"/>
              <a:t>19</a:t>
            </a:fld>
            <a:endParaRPr lang="pt-BR" altLang="en-MX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0B28-85BE-B543-BDFB-7CB213F7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Concurrencia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E482A-7B4E-9941-AB11-8AA5CA322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Concurrencia</a:t>
            </a:r>
            <a:r>
              <a:rPr lang="es-ES_tradnl" dirty="0"/>
              <a:t>. Capacidad para realizar varios cálculos al mismo tiempo.</a:t>
            </a:r>
          </a:p>
          <a:p>
            <a:r>
              <a:rPr lang="es-ES_tradnl" dirty="0"/>
              <a:t>Ejemplos:</a:t>
            </a:r>
          </a:p>
          <a:p>
            <a:r>
              <a:rPr lang="es-ES_tradnl" dirty="0"/>
              <a:t>Aplicaciones que se ejecutan a la vez en una computadora.</a:t>
            </a:r>
          </a:p>
          <a:p>
            <a:r>
              <a:rPr lang="es-ES_tradnl" dirty="0"/>
              <a:t>Un programa que corre en distintos </a:t>
            </a:r>
            <a:r>
              <a:rPr lang="es-ES_tradnl" dirty="0" err="1"/>
              <a:t>cores</a:t>
            </a:r>
            <a:r>
              <a:rPr lang="es-ES_tradnl" dirty="0"/>
              <a:t> de un procesador.</a:t>
            </a:r>
          </a:p>
          <a:p>
            <a:r>
              <a:rPr lang="es-ES_tradnl" dirty="0"/>
              <a:t>Un servidor web que atiende a varios usuarios a la vez.</a:t>
            </a:r>
          </a:p>
          <a:p>
            <a:r>
              <a:rPr lang="es-ES_tradnl" dirty="0"/>
              <a:t>Una aplicación móvil que realiza parte de su procesamiento en un servidor (“en la nube”).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0B9E19-0412-0145-8B1E-12FF2718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D49002-8059-3446-B118-85AC24BA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805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>
            <a:extLst>
              <a:ext uri="{FF2B5EF4-FFF2-40B4-BE49-F238E27FC236}">
                <a16:creationId xmlns:a16="http://schemas.microsoft.com/office/drawing/2014/main" id="{F7C520B4-AC1B-B140-823E-CC62F722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/>
              <a:t>Game loop (ciclo del juego)</a:t>
            </a:r>
          </a:p>
        </p:txBody>
      </p:sp>
      <p:sp>
        <p:nvSpPr>
          <p:cNvPr id="8195" name="2 Marcador de contenido">
            <a:extLst>
              <a:ext uri="{FF2B5EF4-FFF2-40B4-BE49-F238E27FC236}">
                <a16:creationId xmlns:a16="http://schemas.microsoft.com/office/drawing/2014/main" id="{39535494-3FE1-494A-BE89-2EC777C25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Corre en un hilo aparte del hilo principal.</a:t>
            </a:r>
          </a:p>
          <a:p>
            <a:endParaRPr lang="es-MX" altLang="es-MX" dirty="0"/>
          </a:p>
        </p:txBody>
      </p:sp>
      <p:sp>
        <p:nvSpPr>
          <p:cNvPr id="8196" name="3 Marcador de pie de página">
            <a:extLst>
              <a:ext uri="{FF2B5EF4-FFF2-40B4-BE49-F238E27FC236}">
                <a16:creationId xmlns:a16="http://schemas.microsoft.com/office/drawing/2014/main" id="{9BDEE530-0985-1E4D-8409-B73C3671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  <a:latin typeface="Arial" panose="020B0604020202020204" pitchFamily="34" charset="0"/>
              </a:rPr>
              <a:t>Universidad de Sonora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05518AC3-78EA-BE46-9048-DD52B9D9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07AFA7-B6A7-6845-B30F-AE5C82876B45}" type="slidenum">
              <a:rPr lang="pt-BR" altLang="en-MX">
                <a:solidFill>
                  <a:srgbClr val="045C75"/>
                </a:solidFill>
              </a:rPr>
              <a:pPr eaLnBrk="1" hangingPunct="1"/>
              <a:t>20</a:t>
            </a:fld>
            <a:endParaRPr lang="pt-BR" altLang="en-MX">
              <a:solidFill>
                <a:srgbClr val="045C75"/>
              </a:solidFill>
            </a:endParaRPr>
          </a:p>
        </p:txBody>
      </p:sp>
      <p:graphicFrame>
        <p:nvGraphicFramePr>
          <p:cNvPr id="6" name="5 Tabla">
            <a:extLst>
              <a:ext uri="{FF2B5EF4-FFF2-40B4-BE49-F238E27FC236}">
                <a16:creationId xmlns:a16="http://schemas.microsoft.com/office/drawing/2014/main" id="{71724322-3E6A-454B-8F3A-980942108C00}"/>
              </a:ext>
            </a:extLst>
          </p:cNvPr>
          <p:cNvGraphicFramePr>
            <a:graphicFrameLocks noGrp="1"/>
          </p:cNvGraphicFramePr>
          <p:nvPr/>
        </p:nvGraphicFramePr>
        <p:xfrm>
          <a:off x="2711450" y="2708275"/>
          <a:ext cx="6096000" cy="256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60638">
                <a:tc>
                  <a:txBody>
                    <a:bodyPr/>
                    <a:lstStyle/>
                    <a:p>
                      <a:r>
                        <a:rPr lang="es-MX" sz="1800" baseline="0" dirty="0" err="1">
                          <a:solidFill>
                            <a:schemeClr val="tx1"/>
                          </a:solidFill>
                        </a:rPr>
                        <a:t>while</a:t>
                      </a:r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(!termine) {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   revisar input del usuario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   ejecutar AI si existe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   mover los objetos autónomos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   resolver colisiones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   revisar condiciones de victoria o derrota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   actualizar las gráficas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    tocar música</a:t>
                      </a:r>
                    </a:p>
                    <a:p>
                      <a:r>
                        <a:rPr lang="es-MX" sz="1800" baseline="0" dirty="0">
                          <a:solidFill>
                            <a:schemeClr val="tx1"/>
                          </a:solidFill>
                        </a:rPr>
                        <a:t>}</a:t>
                      </a:r>
                    </a:p>
                  </a:txBody>
                  <a:tcPr marT="45726" marB="4572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7A627-C9C3-1D44-A143-531E56A5A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ping-pong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77075AF-488F-1B4A-ABEA-B516E25892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0820" y="1935163"/>
            <a:ext cx="7330359" cy="4389437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BD6B6-62D5-5440-852E-2DFF3D30A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6F96C-6A5D-A345-B876-8D6BF3C6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82689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99AA-9D4F-094A-B2ED-68D17A23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Ciclo de juego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E04E2-3CAA-CD44-B5E4-A9692EB95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ball.isMovingUp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La raqueta 2 sigue a la pelota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racket2.moveUp();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racket2.moveDown(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Mueve la pelota y revisa si rebota con las raquetas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ball.move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racket1, racket2);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DDD48-658C-F84C-AF2E-A9495088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1B3836-192B-F74A-BCEB-A7F1E2A1C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2652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38034-63E9-BC4E-B85C-3D54C80A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Ciclo de juego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EE39F-16A6-E845-A192-5F2E01F36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ball.getX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&lt; 0) {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Punto para la computadora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goals2++;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ball.moveToCenter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ball.getX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Punto para el jugador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goals1++;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ball.moveToCenter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repaint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E37C2-AEDB-1742-B5E0-0E4196F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FAB64-62F2-E142-96E8-33B889AC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59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A50E2-5B47-2540-B38E-C477A4DC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Concurrencia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22D8E-AB18-2642-A21B-650FA2DEE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Una aplicación que realiza una tarea larga en un segundo plano para no bloquear el programa principal.</a:t>
            </a:r>
          </a:p>
          <a:p>
            <a:r>
              <a:rPr lang="es-ES_tradnl" dirty="0"/>
              <a:t>Un medio ambiente de programación (IDEA, </a:t>
            </a:r>
            <a:r>
              <a:rPr lang="es-ES_tradnl" dirty="0" err="1"/>
              <a:t>Netbeans</a:t>
            </a:r>
            <a:r>
              <a:rPr lang="es-ES_tradnl" dirty="0"/>
              <a:t>, etc.) que compila el programa mientras se modifica.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AB4AA0-7D34-B14C-A4CE-DF0AC3C51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C5CBF-552B-6843-A78B-28706E53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026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D0356-985F-364F-90D4-E98984C6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Procesos e hilos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BE451-F8CE-684D-AF40-63EC646DC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Hay dos tipos de módulos concurrentes: procesos e hilos.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3B91F-CCDE-5341-99BF-32F1778A3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E40AB-0386-9F45-96F7-939718506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8575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9B9BA-A90D-0A44-A49F-1B8BDA27B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Procesos e hilos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0883-D5C4-D342-A6DE-1E1B01177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Proceso</a:t>
            </a:r>
            <a:r>
              <a:rPr lang="es-ES_tradnl" dirty="0"/>
              <a:t>. Programa en ejecución independiente y aislado de otros procesos.</a:t>
            </a:r>
          </a:p>
          <a:p>
            <a:r>
              <a:rPr lang="es-ES_tradnl" b="1" dirty="0"/>
              <a:t>Hilo</a:t>
            </a:r>
            <a:r>
              <a:rPr lang="es-ES_tradnl" dirty="0"/>
              <a:t>. Segmento de código que se ejecuta de manera concurrente a otros hilos y que es parte de un proceso.</a:t>
            </a:r>
          </a:p>
          <a:p>
            <a:r>
              <a:rPr lang="es-ES_tradnl" dirty="0"/>
              <a:t>Un proceso puede tener varios hilos ejecutándose al mismo tiempo.</a:t>
            </a:r>
          </a:p>
          <a:p>
            <a:r>
              <a:rPr lang="es-ES_tradnl" dirty="0"/>
              <a:t>Los hilos y los procesos tiene su propia pila, su propio contador de programa y sus propias variables locales.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0738B-0F92-7F42-B39C-D28745771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14062-6586-4B45-84D1-F395FE87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922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F604-D5D5-CB41-B2A2-01B2AB32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Diferencias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B4A7697-66B1-124F-814A-3BE294B0D2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472382"/>
              </p:ext>
            </p:extLst>
          </p:nvPr>
        </p:nvGraphicFramePr>
        <p:xfrm>
          <a:off x="609600" y="2106613"/>
          <a:ext cx="10972797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2935044659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988331517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170271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Parámetro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Procesos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Hilos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61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Tiempo de terminación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Necesitan más tiempo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Necesitan menos tiempo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630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Tiempo de creación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Toman más tiempo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Toman menos tiempo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330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Comunicación entre pares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Necesitan más tiempo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Necesitan menos tiempo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324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/>
                        <a:t>Context</a:t>
                      </a:r>
                      <a:r>
                        <a:rPr lang="es-ES_tradnl" dirty="0"/>
                        <a:t> </a:t>
                      </a:r>
                      <a:r>
                        <a:rPr lang="es-ES_tradnl" dirty="0" err="1"/>
                        <a:t>switching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Necesitan más tiempo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Necesitan menos tiempo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8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Tratamiento por el sistema operativo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Procesos diferentes son tratados por separado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Todos los hilos al mismo nivel son tratados como una sola tarea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5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Memoria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 comparten memoria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Comparten memoria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429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Datos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 comparten datos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Comparten datos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0819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F44BE-3E85-2549-B7A8-A5D15D7F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0D4EF-F686-7744-A0F2-09282DC61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367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C70C-E99E-064B-8A09-09A6108D3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Procesos en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78D94-8D66-CC4C-ABC1-A2839DD3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mayoría de las implementaciones de la máquina virtual de Java se ejecutan como un solo proceso.</a:t>
            </a:r>
          </a:p>
          <a:p>
            <a:r>
              <a:rPr lang="es-ES_tradnl" dirty="0"/>
              <a:t>Una aplicación Java puede crear procesos adicionales utilizando un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ProcessBuilder</a:t>
            </a:r>
            <a:r>
              <a:rPr lang="es-ES_tradnl" dirty="0"/>
              <a:t>.</a:t>
            </a:r>
          </a:p>
          <a:p>
            <a:r>
              <a:rPr lang="es-ES_tradnl" dirty="0"/>
              <a:t>Las aplicaciones multiproceso están más allá del alcance de este curso.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8D2C5-14A8-5945-BEE4-71C039762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6E0CE-3A14-FA42-8998-8437B2BE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957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EB20F-14FA-C34D-91DA-0D2CBE45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Hilos en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1EFE8-353B-7045-9559-4ADE464E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Cada hilo está asociado con una instancia de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ES_tradnl" dirty="0"/>
              <a:t>.</a:t>
            </a:r>
          </a:p>
          <a:p>
            <a:r>
              <a:rPr lang="es-ES_tradnl" dirty="0"/>
              <a:t>Hay dos estrategias básicas para usar objetos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ES_tradnl" dirty="0"/>
              <a:t> para crear una aplicación concurrente.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Crear un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ES_tradnl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Crear un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</a:t>
            </a:r>
            <a:r>
              <a:rPr lang="es-ES_tradnl" dirty="0"/>
              <a:t>.</a:t>
            </a:r>
          </a:p>
          <a:p>
            <a:r>
              <a:rPr lang="es-ES_tradnl" dirty="0"/>
              <a:t>La opción 1 permite tener control sobre la creación y administración de los hilos.</a:t>
            </a:r>
          </a:p>
          <a:p>
            <a:r>
              <a:rPr lang="es-ES_tradnl" dirty="0"/>
              <a:t>La opción 2 permite separar la administración de hilos del resto de la aplicación y es la preferida.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F50F03-9521-B54D-B00F-76C66097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9E649B-F7A5-A947-89D5-9027171B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694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167B4-D9F4-0A47-B1B1-BD028146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1BB33-8F9E-5A41-9102-948FED440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paquete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java.util.concurrent</a:t>
            </a:r>
            <a:r>
              <a:rPr lang="es-ES_tradnl" dirty="0"/>
              <a:t> define tres interfaces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</a:t>
            </a:r>
            <a:r>
              <a:rPr lang="es-ES_tradnl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</a:t>
            </a:r>
            <a:r>
              <a:rPr lang="es-ES_tradnl" dirty="0"/>
              <a:t>. Una interface simple que permite el lanzamiento de nuevas tareas.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ExecutorService</a:t>
            </a:r>
            <a:r>
              <a:rPr lang="es-ES_tradnl" dirty="0"/>
              <a:t>. Agrega características que ayudan a administrar el ciclo de vida, tanto de las tareas individuales como del propio ejecutor.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ScheduledExecutorService</a:t>
            </a:r>
            <a:r>
              <a:rPr lang="es-ES_tradnl" dirty="0"/>
              <a:t>. Permite la ejecución futura y / o periódica de tareas.</a:t>
            </a:r>
          </a:p>
          <a:p>
            <a:r>
              <a:rPr lang="es-ES_tradnl" dirty="0"/>
              <a:t>El tutorial de Java recomienda utilizar las interfaces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ExecutorService</a:t>
            </a:r>
            <a:r>
              <a:rPr lang="es-ES_tradnl" dirty="0"/>
              <a:t> 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ScheduledExecutorService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3D706-1CD7-824F-B5A4-7B6D27CBB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26C51-EA46-8D4C-BA37-3F44F4BA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94F3-9DFC-1048-B3FB-EF4676CBFF2D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461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17-Searching-and-Sorting</Template>
  <TotalTime>1448</TotalTime>
  <Words>1349</Words>
  <Application>Microsoft Office PowerPoint</Application>
  <PresentationFormat>Panorámica</PresentationFormat>
  <Paragraphs>213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 2</vt:lpstr>
      <vt:lpstr>Flujo</vt:lpstr>
      <vt:lpstr>Concurrencia</vt:lpstr>
      <vt:lpstr>Concurrencia</vt:lpstr>
      <vt:lpstr>Concurrencia</vt:lpstr>
      <vt:lpstr>Procesos e hilos</vt:lpstr>
      <vt:lpstr>Procesos e hilos</vt:lpstr>
      <vt:lpstr>Diferencias</vt:lpstr>
      <vt:lpstr>Procesos en Java</vt:lpstr>
      <vt:lpstr>Hilos en Java</vt:lpstr>
      <vt:lpstr>Interfaces Executor</vt:lpstr>
      <vt:lpstr>Interface ScheduledExecutorService</vt:lpstr>
      <vt:lpstr>Ejemplo</vt:lpstr>
      <vt:lpstr>Clase Ball</vt:lpstr>
      <vt:lpstr>Clase Ball</vt:lpstr>
      <vt:lpstr>Clase MainPanel</vt:lpstr>
      <vt:lpstr>Clase MainPanel</vt:lpstr>
      <vt:lpstr>Modificación</vt:lpstr>
      <vt:lpstr>Ejemplo modificado</vt:lpstr>
      <vt:lpstr>Juegos en 2D</vt:lpstr>
      <vt:lpstr>Proceso de diseño</vt:lpstr>
      <vt:lpstr>Game loop (ciclo del juego)</vt:lpstr>
      <vt:lpstr>Ejemplo: ping-pong</vt:lpstr>
      <vt:lpstr>Ciclo de juego</vt:lpstr>
      <vt:lpstr>Ciclo de juego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Hilos</dc:title>
  <dc:creator>HECTOR ANTONIO VILLA MARTINEZ</dc:creator>
  <cp:lastModifiedBy>HECTOR ANTONIO VILLA MARTINEZ</cp:lastModifiedBy>
  <cp:revision>49</cp:revision>
  <dcterms:created xsi:type="dcterms:W3CDTF">2021-10-21T00:48:35Z</dcterms:created>
  <dcterms:modified xsi:type="dcterms:W3CDTF">2025-05-07T15:00:26Z</dcterms:modified>
</cp:coreProperties>
</file>