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313" r:id="rId12"/>
    <p:sldId id="314" r:id="rId13"/>
    <p:sldId id="301" r:id="rId14"/>
    <p:sldId id="302" r:id="rId15"/>
    <p:sldId id="303" r:id="rId16"/>
    <p:sldId id="304" r:id="rId17"/>
    <p:sldId id="305" r:id="rId18"/>
    <p:sldId id="306" r:id="rId19"/>
    <p:sldId id="316" r:id="rId20"/>
    <p:sldId id="33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6D1D9-8C26-FF44-9985-7568FEC101FC}" type="datetimeFigureOut">
              <a:rPr lang="es-ES_tradnl" smtClean="0"/>
              <a:t>09/04/2025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216F-8371-6E4C-9D67-C5E97175C7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787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683D-C731-4144-BAD9-7AEA5507DB8D}" type="datetime1">
              <a:rPr lang="en-US" smtClean="0"/>
              <a:t>4/9/2025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0569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4FD0-473D-5D4C-8901-884F7BDA0594}" type="datetime1">
              <a:rPr lang="en-US" smtClean="0"/>
              <a:t>4/9/2025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347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53E4F-0D4A-AC4A-A39E-084F31B955F5}" type="datetime1">
              <a:rPr lang="en-US" smtClean="0"/>
              <a:t>4/9/2025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304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F707-FEB0-0D41-AA2A-31472E0DACF2}" type="datetime1">
              <a:rPr lang="en-US" smtClean="0"/>
              <a:t>4/9/2025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532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1C48-A776-1141-9EE5-CE6359A78EFA}" type="datetime1">
              <a:rPr lang="en-US" smtClean="0"/>
              <a:t>4/9/2025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8558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B1EE-40A9-9A4A-925C-9ED74BC62241}" type="datetime1">
              <a:rPr lang="en-US" smtClean="0"/>
              <a:t>4/9/2025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35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2D10-DC8A-BD42-9056-DB8E7B6427A2}" type="datetime1">
              <a:rPr lang="en-US" smtClean="0"/>
              <a:t>4/9/2025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6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71B5-9DA4-0746-A4AF-228BBE2D7B0A}" type="datetime1">
              <a:rPr lang="en-US" smtClean="0"/>
              <a:t>4/9/2025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9966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82B6-7B84-A945-AE46-A89E52B759B5}" type="datetime1">
              <a:rPr lang="en-US" smtClean="0"/>
              <a:t>4/9/2025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756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92D8-162C-AB4B-9A82-E4D0F20F2B10}" type="datetime1">
              <a:rPr lang="en-US" smtClean="0"/>
              <a:t>4/9/2025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876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926D-D340-DF45-876D-BBB0D6917E9F}" type="datetime1">
              <a:rPr lang="en-US" smtClean="0"/>
              <a:t>4/9/2025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22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E4B889-5782-2248-906A-E26E9FFAF44A}" type="datetime1">
              <a:rPr lang="en-US" smtClean="0"/>
              <a:t>4/9/2025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237122-E6EA-8E4D-8A31-A1711F5024E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4022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.uson.mx/~havillam/pa/Common/VGSC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uiswing/layout/visual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DE1A-2AAF-3F46-9C0C-C598CB685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Interfaces gráficas de usuario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3CA38-DF12-0745-8BA9-FF3AA924D8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6013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E04C-C789-A344-AD37-68DA43244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Visual Guide to Swing Components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66A59-39D2-CE46-A40C-F03BDB680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>
                <a:hlinkClick r:id="rId2"/>
              </a:rPr>
              <a:t>http://www.mat.uson.mx/~havillam/pa/Common/VGSC/index.html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FF8989-6948-BE4B-AB5D-4D6E47F8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B0F9D-77E5-514C-BBCD-DD4EDB5C3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501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3A3AF-5661-DC1B-3DF5-106BBC56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Listeners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3CDE6-35F3-177B-ACB2-C78756D79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 err="1">
                <a:cs typeface="Times New Roman" panose="02020603050405020304" pitchFamily="18" charset="0"/>
              </a:rPr>
              <a:t>Listener</a:t>
            </a:r>
            <a:r>
              <a:rPr lang="es-ES_tradnl" dirty="0">
                <a:cs typeface="Times New Roman" panose="02020603050405020304" pitchFamily="18" charset="0"/>
              </a:rPr>
              <a:t>. Objeto que responde a un evento.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ActionListener</a:t>
            </a:r>
            <a:r>
              <a:rPr lang="es-ES_tradnl" dirty="0"/>
              <a:t>: responde al clic en un botón o en un ítem de menú, el </a:t>
            </a:r>
            <a:r>
              <a:rPr lang="es-ES_tradnl" dirty="0" err="1"/>
              <a:t>enter</a:t>
            </a:r>
            <a:r>
              <a:rPr lang="es-ES_tradnl" dirty="0"/>
              <a:t> en un campo de texto.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AdjustmentListener</a:t>
            </a:r>
            <a:r>
              <a:rPr lang="es-ES_tradnl" dirty="0"/>
              <a:t>: responde al deslizamiento de un </a:t>
            </a:r>
            <a:r>
              <a:rPr lang="es-ES_tradnl" dirty="0" err="1"/>
              <a:t>scrollbar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ComponentListener</a:t>
            </a:r>
            <a:r>
              <a:rPr lang="es-ES_tradnl" dirty="0"/>
              <a:t>: responde al movimiento, cambio de tamaño y aparición/ocultamiento de un componente.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FocusListener</a:t>
            </a:r>
            <a:r>
              <a:rPr lang="es-ES_tradnl" dirty="0"/>
              <a:t>: responde cuando un componente obtiene o pierde el foco del teclado.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ItemListener</a:t>
            </a:r>
            <a:r>
              <a:rPr lang="es-ES_tradnl" dirty="0"/>
              <a:t>: responde a selecciones en una lista, </a:t>
            </a:r>
            <a:r>
              <a:rPr lang="es-ES_tradnl" dirty="0" err="1"/>
              <a:t>checkbox</a:t>
            </a:r>
            <a:r>
              <a:rPr lang="es-ES_tradnl" dirty="0"/>
              <a:t>, etc.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2BC38-0CB9-2B91-074F-03FD2FBE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D9FFD-AF5F-DAEE-623F-A814F9F3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485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1BE3E-686C-31D9-6B92-94692CE0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Listeners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F1CC8-076F-86AD-E8CD-ED5A86398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KeyListener</a:t>
            </a:r>
            <a:r>
              <a:rPr lang="es-ES_tradnl" dirty="0"/>
              <a:t>: responde a eventos del teclado (p. e. tecla presionada/soltada/escrita).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MouseListener</a:t>
            </a:r>
            <a:r>
              <a:rPr lang="es-ES_tradnl" dirty="0"/>
              <a:t>: responde a los eventos del ratón (p. e. entrar/salir/hacer clic).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MouseMotionListener</a:t>
            </a:r>
            <a:r>
              <a:rPr lang="es-ES_tradnl" dirty="0"/>
              <a:t>: responde al movimiento del ratón (p.e. arrastre).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TextListener</a:t>
            </a:r>
            <a:r>
              <a:rPr lang="es-ES_tradnl" dirty="0"/>
              <a:t>: responde a cambios de texto en campos/áreas de texto.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WindowListener</a:t>
            </a:r>
            <a:r>
              <a:rPr lang="es-ES_tradnl" dirty="0"/>
              <a:t>: responde a eventos de ventana (p. e. abrir/cerrar).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3DAC3-6C89-1C13-C15B-BB969392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57BA7-E46B-46A6-FACF-F3C7081F8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85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94195-443D-9F43-B31A-E8734C522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Layouts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DBFBF-93A2-794C-B413-14F5BC9D8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err="1"/>
              <a:t>Layout</a:t>
            </a:r>
            <a:r>
              <a:rPr lang="es-ES_tradnl" dirty="0"/>
              <a:t>. Objeto que determina la forma en que los componentes se distribuyen en un contenedor.</a:t>
            </a:r>
          </a:p>
          <a:p>
            <a:r>
              <a:rPr lang="es-ES_tradnl" dirty="0"/>
              <a:t>Cada contenedor (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JFrame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JDialog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JPanel</a:t>
            </a:r>
            <a:r>
              <a:rPr lang="es-ES_tradnl" dirty="0"/>
              <a:t>, etc.) puede tener su propio </a:t>
            </a:r>
            <a:r>
              <a:rPr lang="es-ES_tradnl" dirty="0" err="1"/>
              <a:t>layout</a:t>
            </a:r>
            <a:r>
              <a:rPr lang="es-ES_tradnl" dirty="0"/>
              <a:t>.</a:t>
            </a:r>
          </a:p>
          <a:p>
            <a:r>
              <a:rPr lang="es-ES_tradnl" dirty="0"/>
              <a:t>Solo puede haber un </a:t>
            </a:r>
            <a:r>
              <a:rPr lang="es-ES_tradnl" dirty="0" err="1"/>
              <a:t>layout</a:t>
            </a:r>
            <a:r>
              <a:rPr lang="es-ES_tradnl" dirty="0"/>
              <a:t> activo a la vez por contenedor.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B340C-0FD4-3647-AC48-BEA7EFA0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20B8E-12E7-FA45-8E7C-71E8D246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051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093B7-E0E3-5849-B23D-9D5DE0664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Layouts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F5E09-6C30-8D44-839B-9AD0354FA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BorderLayout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BoxLayout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AF7D7-E359-0A49-B105-4AC86BD8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D578E-7FAC-1146-B556-D4458C4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14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802816-098E-3549-813C-C4C17C5A3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2" y="2689225"/>
            <a:ext cx="4584700" cy="1765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E0EC3C-CF33-C344-AF77-CE7C4F763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913" y="2689225"/>
            <a:ext cx="2284412" cy="184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51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CE44-F1B7-7F48-8BF8-2606C6C45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Layouts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8CB8-B7EE-0D4B-AECF-41D9F2A02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CardLayout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FlowLayout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4AAC5-AB3E-0A42-815F-DFEF7109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962E7-71A2-AE49-99CA-786C8794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15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5D98D3-23EB-A249-8A11-F65054172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5" y="2705100"/>
            <a:ext cx="2514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1E67DC-D368-004C-8127-E565A0C86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987" y="2690812"/>
            <a:ext cx="2514600" cy="990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8F0575-3F98-5A43-94C4-E1AFD50D5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943" y="2705100"/>
            <a:ext cx="44831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31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8114-696F-4541-854E-36B77454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Layouts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DB8C0-2D77-BE43-9D38-7F8FA9748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GridBagLayout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GridLayout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F1EFCE-3BD8-174A-A5CC-261787C3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B54CD-0836-0340-B16A-5DF10E3A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16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CA8E3B-EC15-034E-89A7-846BF683F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61" y="2567939"/>
            <a:ext cx="3149601" cy="20716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9FE876-4E8C-D148-9F7A-8BBE851ED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9562" y="2567939"/>
            <a:ext cx="30988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13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0D3CE-4E13-8C43-9F23-C25ED447C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Layouts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EDEE-BA23-7A43-AC4C-047D7DABD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GroupLayout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SpringLayout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B5C68-D7A0-2D4C-9077-E3E39B7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6BF2A-F1D7-0242-B557-FAC476BA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17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06A5A7-4459-664D-B019-61D4F7554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50" y="2555875"/>
            <a:ext cx="4314858" cy="1358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B520C1-C4C5-6E4A-BEF1-E7B84893A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275" y="2606674"/>
            <a:ext cx="5436482" cy="8223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9BA1E6-6EC0-3348-8B7A-4B9F2DC439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794" y="3534343"/>
            <a:ext cx="2736092" cy="20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70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05212-74E8-1548-9D96-39A983DC8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 Visual </a:t>
            </a:r>
            <a:r>
              <a:rPr lang="es-ES_tradnl" dirty="0" err="1"/>
              <a:t>Guide</a:t>
            </a:r>
            <a:r>
              <a:rPr lang="es-ES_tradnl" dirty="0"/>
              <a:t> to </a:t>
            </a:r>
            <a:r>
              <a:rPr lang="es-ES_tradnl" dirty="0" err="1"/>
              <a:t>Layout</a:t>
            </a:r>
            <a:r>
              <a:rPr lang="es-ES_tradnl" dirty="0"/>
              <a:t>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5352E-F170-DD44-9639-597B97EDD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>
                <a:hlinkClick r:id="rId2"/>
              </a:rPr>
              <a:t>https://docs.oracle.com/javase/tutorial/uiswing/layout/visual.html</a:t>
            </a:r>
            <a:endParaRPr lang="es-ES_tradnl"/>
          </a:p>
          <a:p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07AA9-63F3-E844-BBBB-248ACCC1C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D2794-BD6A-3942-98DA-B90995DB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6913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FE23C-BB1F-4929-B037-A173001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2C8BF-BB8F-4BA7-84AD-DC6303021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Hacer un programa que convierta entre grados Celsius y grados Fahrenheit.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584395-DF36-4CBE-9A11-CA58CB1B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D9FCA5-E565-41B5-8F17-50C31DE0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19</a:t>
            </a:fld>
            <a:endParaRPr lang="es-ES_tradnl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1860E963-98A1-42DE-9FEC-4AB6EC4B3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2692002"/>
            <a:ext cx="4777117" cy="363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5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D0EF9-C42F-D445-8803-1EFF9D5A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33E42-3171-2F43-B6B6-C3807A7F5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Para crear interfaces gráficas de usuario se utiliza la librería Swing localizada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javax.swing</a:t>
            </a:r>
            <a:r>
              <a:rPr lang="es-ES_tradnl" dirty="0"/>
              <a:t>.</a:t>
            </a:r>
          </a:p>
          <a:p>
            <a:r>
              <a:rPr lang="es-ES_tradnl" dirty="0"/>
              <a:t>Una aplicación Swing consta de un contenedor de alto nivel y componentes que responden a eventos generados por el usuario.</a:t>
            </a:r>
          </a:p>
          <a:p>
            <a:r>
              <a:rPr lang="es-ES_tradnl" dirty="0"/>
              <a:t>Contenedores de alto nivel: ventanas (</a:t>
            </a:r>
            <a:r>
              <a:rPr lang="es-ES_tradnl" dirty="0" err="1"/>
              <a:t>frames</a:t>
            </a:r>
            <a:r>
              <a:rPr lang="es-ES_tradnl" dirty="0"/>
              <a:t>) y diálogos.</a:t>
            </a:r>
          </a:p>
          <a:p>
            <a:r>
              <a:rPr lang="es-ES_tradnl" dirty="0"/>
              <a:t>Componentes: botones, campos de texto, menús, botones de radio, etc.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C8106-4147-604A-8EA2-FAD4667AD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534A0-76CE-E44B-800D-6ECF5F71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301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FE23C-BB1F-4929-B037-A173001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2C8BF-BB8F-4BA7-84AD-DC6303021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Clases que se utilizan: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JFrame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MX" dirty="0"/>
              <a:t>.</a:t>
            </a:r>
          </a:p>
          <a:p>
            <a:r>
              <a:rPr lang="es-MX" dirty="0" err="1"/>
              <a:t>Layout</a:t>
            </a:r>
            <a:r>
              <a:rPr lang="es-MX" dirty="0"/>
              <a:t>: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GridBagLayout</a:t>
            </a:r>
            <a:r>
              <a:rPr lang="es-MX" dirty="0"/>
              <a:t>.</a:t>
            </a:r>
          </a:p>
          <a:p>
            <a:r>
              <a:rPr lang="es-MX" dirty="0" err="1"/>
              <a:t>Listeners</a:t>
            </a:r>
            <a:r>
              <a:rPr lang="es-MX" dirty="0"/>
              <a:t>: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ActionEvent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584395-DF36-4CBE-9A11-CA58CB1B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D9FCA5-E565-41B5-8F17-50C31DE0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8162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2DEE-EFF5-4FE5-BB88-499F4B50D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Ventana principal inicial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6A2863-1A8C-4BAB-9860-7808AEE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MainWindow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JFrame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MainWindow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super(“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Celsius – Fahrenheit”);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this.setLayout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GridBagLayout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this.setDefaultCloseOperation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WindowConstants.EXIT_ON_CLOSE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this.setSize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(400, 300);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this.setLocation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(200, 20);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3CDF67-A898-41AB-9B27-DF62227B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311876-40A4-467C-A450-2E3D7EFF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212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368D9-0BB8-48C8-B302-C1ECE6F0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 principal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17D724-2AAC-4159-B05E-2C94BC3EF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JFrame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MainWindow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window.setVisible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0ED09B-82CC-4732-AAEE-59E6B06E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65222B3-310C-4745-9BCC-111D5DE69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1058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43070-70F0-4E5F-AEB0-A6E73DF0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3B56F3-6A45-469F-A073-D224DB3E6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67D4EF-8C97-4D48-A211-233C04B4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23</a:t>
            </a:fld>
            <a:endParaRPr lang="es-ES_tradnl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AB57F39F-35CF-4A27-8CE8-7D97C5327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7319" y="2002516"/>
            <a:ext cx="5449599" cy="41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58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697E7-DA36-4A2B-A009-E2DB930C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Agregar componentes a la ventana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87E386-6F29-48A6-8A57-BEAE89C82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la clase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MainWindow</a:t>
            </a:r>
            <a:r>
              <a:rPr lang="es-MX" dirty="0"/>
              <a:t>, declarar los siguientes campos: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DecimalFormat decimalFormat = new DecimalFormat(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###,###.00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/>
              <a:t>En el constructor agregar la siguiente llamada: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9F0D27-D125-499B-B5E8-C6E82402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99CF3B-7D17-49D8-AF1F-42AA166D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379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7FE3E-0437-4A06-A0DE-7B05AFE5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2EDCDB-6EBE-49F7-98F6-CF4B87E5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(“Celsius: ”),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(“Fahrenheit: ”),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AF528B-8AE3-4B8B-85B3-8EE39C6A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FAA3AD-C529-4ACA-B274-AEC9117F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125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7FE3E-0437-4A06-A0DE-7B05AFE5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2EDCDB-6EBE-49F7-98F6-CF4B87E5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btnConvert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btnConvert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AF528B-8AE3-4B8B-85B3-8EE39C6A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FAA3AD-C529-4ACA-B274-AEC9117F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3041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791CF-5514-441B-AB82-E5C41791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AB461A4-880F-41E7-952B-43014EFAB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6000" y="1847088"/>
            <a:ext cx="5663770" cy="4306824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5C7C8F-A89E-4D59-924A-A670EC45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CAE4F7-D6C3-46D9-B704-5DC324F0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2736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F9CC6-DF01-441B-8F4F-DB470A1A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Mejorando la interface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DB6AEB-AA07-4380-AF60-2652FB9D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interface se puede mejorar usando las variables del objeto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</a:t>
            </a:r>
            <a:r>
              <a:rPr lang="es-MX" dirty="0"/>
              <a:t>.</a:t>
            </a:r>
          </a:p>
          <a:p>
            <a:r>
              <a:rPr lang="es-MX" dirty="0"/>
              <a:t>El botón se puede centrar indicando que ocupe dos columnas.</a:t>
            </a:r>
          </a:p>
          <a:p>
            <a:pPr marL="0" indent="0">
              <a:buNone/>
            </a:pPr>
            <a:r>
              <a:rPr lang="es-MX" dirty="0"/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gbc.gridwidth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s-MX" dirty="0"/>
              <a:t>;</a:t>
            </a:r>
          </a:p>
          <a:p>
            <a:r>
              <a:rPr lang="es-MX" dirty="0"/>
              <a:t>A los componentes se les puede dar pesos para ajustarlos en la ventana usando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weightx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weighty</a:t>
            </a:r>
            <a:r>
              <a:rPr lang="es-MX" dirty="0">
                <a:cs typeface="Times New Roman" panose="02020603050405020304" pitchFamily="18" charset="0"/>
              </a:rPr>
              <a:t> 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anchor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737195-F34E-4A0D-9A51-28D7E2FB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10650E-A096-43BA-BC9E-B4BF5346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41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2569A-4F38-43DE-BE58-E8A9140C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A6A64-3190-480A-8B59-2254D9E4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gbc.anchor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GridBagConstraints.EAST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(“Celsius: ”),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gbc.anchor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GridBagConstraints.WEST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FC875C-D804-425C-ACF4-55B7ECEB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8DBB03-4FF6-4CBA-8EAC-9AD7D8B8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29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54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4ADEF-A275-EC4D-B69D-DD1071BD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Contenedores de alto nivel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107D1-28E0-9740-9240-8C12B452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JFrame              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JDialog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En una aplicación tiene que haber al menos un contenedor de alto nivel.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B9CBD-A324-6C40-A761-6525E915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E6B1F-87AD-2D49-A443-B35970DD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70B9B2-C654-2E44-B676-BB7BDFC35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06" y="2521292"/>
            <a:ext cx="3183058" cy="15687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9E3DDD-6A14-AD4E-92A4-C43E4CE6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745" y="2521291"/>
            <a:ext cx="3568573" cy="156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93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2569A-4F38-43DE-BE58-E8A9140C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A6A64-3190-480A-8B59-2254D9E4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gbc.anchor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GridBagConstraints.NORTHEAST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(“Fahrenheit: ”),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gbc.anchor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GridBagConstraints.NORTHWEST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FC875C-D804-425C-ACF4-55B7ECEB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8DBB03-4FF6-4CBA-8EAC-9AD7D8B8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7317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2569A-4F38-43DE-BE58-E8A9140C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addComponents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A6A64-3190-480A-8B59-2254D9E4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gbc.gridwidth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gbc.weighty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70;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gbc.anchor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GridBagConstraints.NORTH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btnConvert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btnConvert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gbc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FC875C-D804-425C-ACF4-55B7ECEB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8DBB03-4FF6-4CBA-8EAC-9AD7D8B8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7128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3D2C3-10A3-4DBA-934B-D474DD6CF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B43398C3-4E4C-42DB-90AA-C71717545E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6000" y="1730326"/>
            <a:ext cx="5714412" cy="4319555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088C3D-0E0A-4224-B9E7-76505CAD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7BE982-A70A-4F26-8EBA-CF4A1C2A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92997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9B67D-87F4-40D5-94B8-F3225F54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Agregar eventos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D436E9-11B8-4800-91F9-6C5CC562D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programa tiene el siguiente comportamiento.</a:t>
            </a:r>
          </a:p>
          <a:p>
            <a:r>
              <a:rPr lang="es-MX" dirty="0"/>
              <a:t>Al oprimir el botón, se revisa el campo de texto Celsius.</a:t>
            </a:r>
          </a:p>
          <a:p>
            <a:r>
              <a:rPr lang="es-MX" dirty="0"/>
              <a:t>Si tiene un número, se convierte a grados Fahrenheit y se escribe en el campo correspondiente.</a:t>
            </a:r>
          </a:p>
          <a:p>
            <a:r>
              <a:rPr lang="es-MX" dirty="0"/>
              <a:t>Si está vacío, se lee el campo de grados Fahrenheit, se convierte a grados Celsius y se escribe en el campo correspondiente.</a:t>
            </a:r>
          </a:p>
          <a:p>
            <a:r>
              <a:rPr lang="es-MX" dirty="0"/>
              <a:t>El primer paso es agregar un </a:t>
            </a:r>
            <a:r>
              <a:rPr lang="es-MX" dirty="0" err="1"/>
              <a:t>listener</a:t>
            </a:r>
            <a:r>
              <a:rPr lang="es-MX" dirty="0"/>
              <a:t> al botón de convertir.</a:t>
            </a:r>
          </a:p>
          <a:p>
            <a:pPr marL="0" indent="0">
              <a:buNone/>
            </a:pPr>
            <a:r>
              <a:rPr lang="es-MX" dirty="0"/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btnConvert.addActionListener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 -&gt;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FB2D42-85FB-4F47-BA69-C2D58AF1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4732A1-86DA-4B4F-BEDF-F16EBE04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697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DEBDE-72B6-4FFC-88BE-74CA64F0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06EAA7-64F4-463C-8F95-90AF87390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(!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tfCelsius.getText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celsius2Fahrenheit(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tfCelsius.getText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fahrenheit2Celsius(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tfFahrenheit.getText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7C1011-817C-44C0-8E5D-4559A6E1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F7FBFA-09D1-41F3-996C-6121ABF5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1570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96D0C-41EA-4902-9EBC-A459F8E4B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celsius2Fahrenheit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3BCA8A-4E33-4A05-87C1-A5F388E3A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celsius2Fahrenheit(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try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Double.parseDouble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catch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NumberFormatException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tfCelsius.setText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(“0”);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JOptionPane.showMessageDialog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Celsius”, “Error”,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JOptionPane.ERROR_MESSAGE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(9.0 / 5) + 32;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tfFahrenheit.setText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decimalFormat.format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5AF004-9A29-4656-A1F3-13C6E72F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E3C5F3-CAB5-4594-B4C5-D4C543C0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373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2CBED-B547-4563-841C-063D04FA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fahrenheit2Celsius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602570-5113-4A34-BF95-235614CBE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fahrenheit2Celsius(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try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Double.parseDouble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catch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NumberFormatException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tfFahrenheit.setText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(“0”);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JOptionPane.showMessageDialog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Fahrenheit”, “Error”,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JOptionPane.ERROR_MESSAGE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double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32) * (5.0 / 9);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tfCelsius.setText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decimalFormat.format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5091A5-9FB2-4F58-8F14-02C58ACF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CF8BBB-5905-42DE-8E21-B22168E2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71002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0DAE-64C7-4EA5-B5C9-F72B131E7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124F57A-F9DF-41FA-B562-F47EBAC07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6834" y="1603717"/>
            <a:ext cx="6184934" cy="4752634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DB9FA0-AA19-4E2C-BEDD-5C1F0F01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18DB85-643C-464A-BD81-F0623AF44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30479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6F2B3-28B8-4EA1-9C7E-1C7517AE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Agregar eventos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DFE0F0-63FF-40B2-862F-7EB0E5B6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desea que al escribir un número y dar </a:t>
            </a:r>
            <a:r>
              <a:rPr lang="es-MX" dirty="0" err="1"/>
              <a:t>enter</a:t>
            </a:r>
            <a:r>
              <a:rPr lang="es-MX" dirty="0"/>
              <a:t> en el campo de grados Celsius, se llame al convertidor de Celsius a Fahrenheit.</a:t>
            </a:r>
          </a:p>
          <a:p>
            <a:r>
              <a:rPr lang="es-MX" dirty="0"/>
              <a:t>La solución es agregar un </a:t>
            </a:r>
            <a:r>
              <a:rPr lang="es-MX" dirty="0" err="1"/>
              <a:t>listener</a:t>
            </a:r>
            <a:r>
              <a:rPr lang="es-MX" dirty="0"/>
              <a:t> de acción 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</a:t>
            </a:r>
            <a:r>
              <a:rPr lang="es-MX" dirty="0"/>
              <a:t>.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tfCelsius.addActionListener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 -&gt; celsius2Fahrenheit(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tfCelsius.getText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()));</a:t>
            </a:r>
          </a:p>
          <a:p>
            <a:r>
              <a:rPr lang="es-MX" dirty="0"/>
              <a:t>Se puede hacer lo mismo con </a:t>
            </a:r>
            <a:r>
              <a:rPr lang="es-MX" dirty="0" err="1"/>
              <a:t>tfFahrenheit</a:t>
            </a:r>
            <a:r>
              <a:rPr lang="es-MX" dirty="0"/>
              <a:t>.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tfFahrenheit.addActionListener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 -&gt; fahrenheit2Celsius(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tfFahrenheit.getText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()));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4F7AF3-F5F4-436E-B163-77AF5CFFC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B71E3E0-3FDC-45AC-BD3E-BD0A68BF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38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195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9700-E6FE-3549-ACFA-9C67C7BF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Contenedores de propósito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F2BB-AF05-9B47-9B94-9F6EEA164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JPanel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JScrollPane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0CD54-8FCE-9940-9D77-20E85C2F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FA6BA-23CC-9D45-91ED-EF53B0A1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FCEABF-6093-9848-B916-D31D13E32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31" y="2598522"/>
            <a:ext cx="3273056" cy="8304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9A3829-CB31-F14D-8416-199CC19CB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547" y="2419349"/>
            <a:ext cx="25019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4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34276-A9F3-CC44-85F5-D6B98BDA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Controles básicos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05E3-FF9D-7D4F-AEE5-14072D756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JCheckBox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JComboBox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JList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JMenu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JRadioButton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JSlider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EE89F-0451-C646-AEC7-F40F1C2B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297626-7797-4B44-89F2-8951250C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5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ABC981-0146-8940-BF83-CFB9B2A6A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26" y="2575868"/>
            <a:ext cx="1331785" cy="6492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BE8688-DBCA-4240-8012-774F23D32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3036" y="2509450"/>
            <a:ext cx="1745721" cy="10122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1B790A-9590-1342-8A03-1F7A423F6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999" y="2509451"/>
            <a:ext cx="1966997" cy="129643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B62FB9-ADE6-F34C-9E41-F06022B301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7664" y="2509449"/>
            <a:ext cx="1904630" cy="12964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B2C001-50EB-A44E-8BED-DBB9922F9C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325" y="4342548"/>
            <a:ext cx="2120900" cy="2082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4278ECE-2402-7140-BBC3-E90A9B13A0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1607" y="4493740"/>
            <a:ext cx="2275955" cy="12964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2F283FA-6FF9-6445-98A7-640356A208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1280" y="4493740"/>
            <a:ext cx="3015987" cy="73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01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F7BB-2733-BD47-BD5F-1D9EB16A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Controles básicos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3E31C-DFA4-3745-9994-3757A71D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JSpinner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JPasswordField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F752F-8AF4-D44E-8078-C3F4C99F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99E7-938B-C24B-BD66-D03B5642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6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3A2598-577C-4C4C-8B04-1EB2FBFF0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80" y="2659017"/>
            <a:ext cx="2487932" cy="3362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2BBBADF-F0DF-A347-8D50-E4068AD90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526" y="2663906"/>
            <a:ext cx="2833745" cy="3362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5F8718-ADEA-D24F-963E-4FDE429194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8966" y="2615767"/>
            <a:ext cx="4202588" cy="33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987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EB96-F5C1-974F-86F4-D46DA737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Desplegar información no editable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9817-CBCB-D847-B81E-9B37FFCDB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JLabel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JProgressBar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JSeparator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JToolTip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0A203-EBF0-D545-AA28-65ECA4B2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EA381-468C-B14D-8FB9-F84F0B8C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7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C82AAB-D638-A047-8E63-50FCFC3A1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491" y="2528158"/>
            <a:ext cx="1511300" cy="1282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4C8D72-CE39-CD4E-9BF2-4DBC2E189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122" y="2528157"/>
            <a:ext cx="2139954" cy="2891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EB1AE1-13AB-2545-BEED-19D5C968C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250" y="2528156"/>
            <a:ext cx="2806776" cy="2891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ED7408-6A1A-C642-A901-1E78D926CB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9525" y="2527706"/>
            <a:ext cx="1707447" cy="146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6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27BA-1DA4-FF46-B912-C2C32542A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Desplegar información interactiva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9873B-DF5E-C245-9110-D9304A6F8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JColorChooser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JFileChooser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9FFA0-A071-1F4D-A44B-2011B5E3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9247F-556E-BE4F-A4BB-AB6B6051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8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C2D460-9E58-3844-B461-AAB127A1B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66" y="2472690"/>
            <a:ext cx="4076700" cy="3314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38F0E0-52FE-3549-8154-E41CECB2F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139" y="2472690"/>
            <a:ext cx="4192542" cy="277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60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DE77D-4E59-B543-8D88-71CA96B6F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Desplegar información interactiva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983BB-0241-AE4A-B0D1-36F9E7962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JTextArea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AD17A-9916-0E4C-9A32-020361EE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A930E-8547-844D-9634-70C761C2C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7122-E6EA-8E4D-8A31-A1711F5024E1}" type="slidenum">
              <a:rPr lang="es-ES_tradnl" smtClean="0"/>
              <a:t>9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B975C3-0F02-2648-8938-06D09B78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10" y="2583935"/>
            <a:ext cx="3568247" cy="207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3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12-Sorting-Objects</Template>
  <TotalTime>1178</TotalTime>
  <Words>1640</Words>
  <Application>Microsoft Office PowerPoint</Application>
  <PresentationFormat>Panorámica</PresentationFormat>
  <Paragraphs>277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 2</vt:lpstr>
      <vt:lpstr>Flujo</vt:lpstr>
      <vt:lpstr>Interfaces gráficas de usuario</vt:lpstr>
      <vt:lpstr>Swing</vt:lpstr>
      <vt:lpstr>Contenedores de alto nivel</vt:lpstr>
      <vt:lpstr>Contenedores de propósito general</vt:lpstr>
      <vt:lpstr>Controles básicos</vt:lpstr>
      <vt:lpstr>Controles básicos</vt:lpstr>
      <vt:lpstr>Desplegar información no editable</vt:lpstr>
      <vt:lpstr>Desplegar información interactiva</vt:lpstr>
      <vt:lpstr>Desplegar información interactiva</vt:lpstr>
      <vt:lpstr>A Visual Guide to Swing Components</vt:lpstr>
      <vt:lpstr>Listeners</vt:lpstr>
      <vt:lpstr>Listeners</vt:lpstr>
      <vt:lpstr>Layouts</vt:lpstr>
      <vt:lpstr>Layouts</vt:lpstr>
      <vt:lpstr>Layouts</vt:lpstr>
      <vt:lpstr>Layouts</vt:lpstr>
      <vt:lpstr>Layouts</vt:lpstr>
      <vt:lpstr>A Visual Guide to Layout Managers</vt:lpstr>
      <vt:lpstr>Ejemplo</vt:lpstr>
      <vt:lpstr>Ejemplo</vt:lpstr>
      <vt:lpstr>Ventana principal inicial</vt:lpstr>
      <vt:lpstr>Clase principal</vt:lpstr>
      <vt:lpstr>Resultado</vt:lpstr>
      <vt:lpstr>Agregar componentes a la ventana</vt:lpstr>
      <vt:lpstr>Método addComponents</vt:lpstr>
      <vt:lpstr>Método addComponents</vt:lpstr>
      <vt:lpstr>Resultado</vt:lpstr>
      <vt:lpstr>Mejorando la interface</vt:lpstr>
      <vt:lpstr>Método addComponents</vt:lpstr>
      <vt:lpstr>Método addComponents</vt:lpstr>
      <vt:lpstr>Método addComponents</vt:lpstr>
      <vt:lpstr>Resultado</vt:lpstr>
      <vt:lpstr>Agregar eventos</vt:lpstr>
      <vt:lpstr>Método convert</vt:lpstr>
      <vt:lpstr>Método celsius2Fahrenheit</vt:lpstr>
      <vt:lpstr>Método fahrenheit2Celsius</vt:lpstr>
      <vt:lpstr>Resultado</vt:lpstr>
      <vt:lpstr>Agregar eventos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 gráficas de usuario</dc:title>
  <dc:creator>HECTOR ANTONIO VILLA MARTINEZ</dc:creator>
  <cp:lastModifiedBy>HECTOR ANTONIO VILLA MARTINEZ</cp:lastModifiedBy>
  <cp:revision>44</cp:revision>
  <cp:lastPrinted>2021-09-04T00:00:47Z</cp:lastPrinted>
  <dcterms:created xsi:type="dcterms:W3CDTF">2021-09-03T23:52:49Z</dcterms:created>
  <dcterms:modified xsi:type="dcterms:W3CDTF">2025-04-09T19:45:52Z</dcterms:modified>
</cp:coreProperties>
</file>