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2"/>
  </p:notesMasterIdLst>
  <p:sldIdLst>
    <p:sldId id="256" r:id="rId2"/>
    <p:sldId id="318" r:id="rId3"/>
    <p:sldId id="319" r:id="rId4"/>
    <p:sldId id="257" r:id="rId5"/>
    <p:sldId id="320" r:id="rId6"/>
    <p:sldId id="258" r:id="rId7"/>
    <p:sldId id="340" r:id="rId8"/>
    <p:sldId id="259" r:id="rId9"/>
    <p:sldId id="262" r:id="rId10"/>
    <p:sldId id="263" r:id="rId11"/>
    <p:sldId id="266" r:id="rId12"/>
    <p:sldId id="264" r:id="rId13"/>
    <p:sldId id="265" r:id="rId14"/>
    <p:sldId id="339" r:id="rId15"/>
    <p:sldId id="267" r:id="rId16"/>
    <p:sldId id="268" r:id="rId17"/>
    <p:sldId id="269" r:id="rId18"/>
    <p:sldId id="270" r:id="rId19"/>
    <p:sldId id="336" r:id="rId20"/>
    <p:sldId id="341" r:id="rId21"/>
    <p:sldId id="343" r:id="rId22"/>
    <p:sldId id="321" r:id="rId23"/>
    <p:sldId id="322" r:id="rId24"/>
    <p:sldId id="328" r:id="rId25"/>
    <p:sldId id="342" r:id="rId26"/>
    <p:sldId id="337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81" r:id="rId35"/>
    <p:sldId id="282" r:id="rId36"/>
    <p:sldId id="283" r:id="rId37"/>
    <p:sldId id="284" r:id="rId38"/>
    <p:sldId id="331" r:id="rId39"/>
    <p:sldId id="285" r:id="rId40"/>
    <p:sldId id="329" r:id="rId41"/>
    <p:sldId id="286" r:id="rId42"/>
    <p:sldId id="287" r:id="rId43"/>
    <p:sldId id="288" r:id="rId44"/>
    <p:sldId id="289" r:id="rId45"/>
    <p:sldId id="290" r:id="rId46"/>
    <p:sldId id="291" r:id="rId47"/>
    <p:sldId id="297" r:id="rId48"/>
    <p:sldId id="298" r:id="rId49"/>
    <p:sldId id="300" r:id="rId50"/>
    <p:sldId id="299" r:id="rId51"/>
    <p:sldId id="301" r:id="rId52"/>
    <p:sldId id="302" r:id="rId53"/>
    <p:sldId id="333" r:id="rId54"/>
    <p:sldId id="334" r:id="rId55"/>
    <p:sldId id="303" r:id="rId56"/>
    <p:sldId id="304" r:id="rId57"/>
    <p:sldId id="335" r:id="rId58"/>
    <p:sldId id="305" r:id="rId59"/>
    <p:sldId id="306" r:id="rId60"/>
    <p:sldId id="308" r:id="rId61"/>
    <p:sldId id="307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7" r:id="rId70"/>
    <p:sldId id="316" r:id="rId71"/>
  </p:sldIdLst>
  <p:sldSz cx="12192000" cy="6858000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63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79"/>
  </p:normalViewPr>
  <p:slideViewPr>
    <p:cSldViewPr snapToGrid="0" snapToObjects="1">
      <p:cViewPr varScale="1">
        <p:scale>
          <a:sx n="56" d="100"/>
          <a:sy n="56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D2A09CB-7CB8-2A42-AF8C-D1504C6D0DBF}" type="datetimeFigureOut">
              <a:rPr lang="es-ES_tradnl" smtClean="0"/>
              <a:t>19/04/2025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7AF6F8D-A2A4-454D-82EC-B6CDF0CBDDC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341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E8BF-60FB-3741-AB5C-F4C727E52F84}" type="datetime1">
              <a:rPr lang="en-US" smtClean="0"/>
              <a:t>4/19/2025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167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E79A-E2A8-D24E-B59F-DBBF8F2697D6}" type="datetime1">
              <a:rPr lang="en-US" smtClean="0"/>
              <a:t>4/19/2025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433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5233-2C9A-FC42-8C14-A89BB8801127}" type="datetime1">
              <a:rPr lang="en-US" smtClean="0"/>
              <a:t>4/19/2025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472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F3A0-266D-4F4A-A7C1-E2184EEF7E00}" type="datetime1">
              <a:rPr lang="en-US" smtClean="0"/>
              <a:t>4/19/2025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848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53AF-2FE6-3346-ADF0-A180A3DF3F5A}" type="datetime1">
              <a:rPr lang="en-US" smtClean="0"/>
              <a:t>4/19/2025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8559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993A-8B2D-2843-8903-2B624E7FA516}" type="datetime1">
              <a:rPr lang="en-US" smtClean="0"/>
              <a:t>4/19/2025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624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63F-D0C4-0A44-8CBA-84F579D834E1}" type="datetime1">
              <a:rPr lang="en-US" smtClean="0"/>
              <a:t>4/19/2025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40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A27C-4B88-CF4C-B51D-C31B7BFC6B23}" type="datetime1">
              <a:rPr lang="en-US" smtClean="0"/>
              <a:t>4/19/2025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26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3C3E-D91F-C643-81F4-3270FE7A4BF4}" type="datetime1">
              <a:rPr lang="en-US" smtClean="0"/>
              <a:t>4/19/2025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216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27E5-4989-9D45-BB73-5D88B0F36003}" type="datetime1">
              <a:rPr lang="en-US" smtClean="0"/>
              <a:t>4/19/2025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706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0561-910A-2440-A919-E8FD2D123252}" type="datetime1">
              <a:rPr lang="en-US" smtClean="0"/>
              <a:t>4/19/2025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F76F0AB-011A-9741-A186-C5F5B7708472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61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05755A-53D7-E642-8547-C9D6E4108881}" type="datetime1">
              <a:rPr lang="en-US" smtClean="0"/>
              <a:t>4/19/2025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_tradnl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76F0AB-011A-9741-A186-C5F5B7708472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55406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D6F5-E463-6B42-A36C-844443BFA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/>
              <a:t>Búsqueda </a:t>
            </a:r>
            <a:r>
              <a:rPr lang="es-ES_tradnl" dirty="0"/>
              <a:t>y ordenamiento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7451F-2DB5-164B-B5C0-8DF91A1E25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7540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5D95-602F-5A4E-94A1-B2C9014E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Usando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2119D-0385-2E48-BB9A-51F2FDE5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índice    0  1  2  3    4    5    6    7    8    9  10  11  12   13 14  15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a = {-4, 2, 7, 9, 15, 19, 25, 28, 30, 36, 42, 50, 56, 68, 85, 92};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index1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42);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10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index2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21);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/>
              <a:t> devuelve el índice donde se encuentra el valor.</a:t>
            </a:r>
          </a:p>
          <a:p>
            <a:r>
              <a:rPr lang="es-ES_tradnl" dirty="0"/>
              <a:t>Si no se encuentra el valor,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/>
              <a:t> regresa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insertionPoint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+ 1)</a:t>
            </a:r>
            <a:r>
              <a:rPr lang="es-ES_tradnl" dirty="0"/>
              <a:t>.</a:t>
            </a:r>
          </a:p>
          <a:p>
            <a:r>
              <a:rPr lang="es-ES_tradnl" dirty="0"/>
              <a:t>Donde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insertionPoint</a:t>
            </a:r>
            <a:r>
              <a:rPr lang="es-ES_tradnl" dirty="0"/>
              <a:t> es el índice donde </a:t>
            </a:r>
            <a:r>
              <a:rPr lang="es-ES_tradnl" i="1" dirty="0"/>
              <a:t>habría</a:t>
            </a:r>
            <a:r>
              <a:rPr lang="es-ES_tradnl" dirty="0"/>
              <a:t> estado el elemento, si estuviera en el arreglo ordenado.</a:t>
            </a:r>
          </a:p>
          <a:p>
            <a:r>
              <a:rPr lang="es-ES_tradnl" dirty="0"/>
              <a:t>Para obtener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insertionPoint</a:t>
            </a:r>
            <a:r>
              <a:rPr lang="es-ES_tradnl" dirty="0"/>
              <a:t>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insertionPoint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–(index2 + 1);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1C72D-C0B3-C242-B9D5-076DE57F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2DA39-E24F-E940-B4DF-DA27F986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66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C88E-8362-1549-9D65-C32B6C1F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búsqueda binaria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B962C-EB42-2E4B-8ECB-A53C9A171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Escribir un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/>
              <a:t>.</a:t>
            </a:r>
          </a:p>
          <a:p>
            <a:r>
              <a:rPr lang="es-ES_tradnl" dirty="0"/>
              <a:t>Si no encuentra el valor, devuelve su punto de inserción negativo.</a:t>
            </a:r>
          </a:p>
          <a:p>
            <a:r>
              <a:rPr lang="es-ES_tradnl" dirty="0"/>
              <a:t>Ejemplos: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índice         0  1  2   3    4    5    6    7    8    9   10  11  12  13  14  15  16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data = {-4, 2, 7, 10, 15, 20, 22, 25, 30, 36, 42, 50, 56, 68, 85, 92, 103};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index1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(data, 42);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10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index2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(data, 66);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AB25F-E852-E847-A31D-D256D383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D0A34-2D2E-4444-8AFD-7668AF2A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88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6BD8-C323-054B-A6BB-73D9DD6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de búsqueda binaria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8F06-8ACD-DA42-A173-DFA952829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Devuelve el índice de una ocurrencia de target en a,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o un número negativo si target no se encuentra.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Precondición: los elementos de a están ordenados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a,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 = 0;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1;</a:t>
            </a:r>
          </a:p>
          <a:p>
            <a:pPr marL="0" indent="0">
              <a:buNone/>
            </a:pP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393B3-FA90-0D45-84BF-56C283C2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476E0-FBF0-3047-82B5-AAE83C3B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098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422E-21E8-7040-9A38-3A0DD0BF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de búsqueda binaria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BE891-D0C2-FF4D-A3E7-F8B484DAB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(min &lt;= max)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(min + max) / 2;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(target &gt; a[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min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+ 1;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mitad derecha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}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(target &lt; a[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max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1;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mitad izquierda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}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	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se encontró target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–(min + 1);		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no se encontró target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7D71C-013A-A34B-AC4B-E56D70F0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2540D-B449-6243-A928-8ECFF316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663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C88E-8362-1549-9D65-C32B6C1F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Búsqueda binaria recursiva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B962C-EB42-2E4B-8ECB-A53C9A171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Escribir un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/>
              <a:t> recursivo.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AB25F-E852-E847-A31D-D256D383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D0A34-2D2E-4444-8AFD-7668AF2A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926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8E61-F8F0-5748-8581-25B474F0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Búsqueda binaria recursiva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B7D51-0494-984A-8D94-22277014E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Devuelve el índice de una ocurrencia del valor dado en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el arreglo dado, o un número negativo si no se encuentra.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Precondición: los elementos del arreglo están ordenados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a,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target, 0,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D6AD5-61C3-6340-8487-F970424D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47E5A-DE63-B141-96D5-F003C4B4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436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8DC6-5B2F-D045-90C0-65CDABEA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Búsqueda binaria recursiva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35B75-2E83-FE4A-B6E0-4ECAAC752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Ayudante recursivo para implementar el comportamiento de búsqueda.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a,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(min &gt; max)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–(min + 1);	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no se encontró target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(min + max) / 2;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DB013-4364-4A49-AEA0-F935B14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11E5C-2BB6-1F42-89A3-2C4403E3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509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3C08-79B0-DA44-9208-CD35B504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Búsqueda binaria recursiva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33ED-EA34-2643-82B5-B1CBDBAD7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(target &gt; a[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 {	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mitad derecha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target,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+ 1, max);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(target &lt; a[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 {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mitad izquierda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target, min,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		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se encontró target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 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692F6-D839-0D44-B24D-2A1D6D5E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AEA91-CE98-854C-BB24-7BE63ADE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90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6504-ADA6-754F-87AE-C6576631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Búsqueda binaria en arreglos de objetos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0EEC3-F7DD-7C4E-BBB9-1646DC8AB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¿Se puede usar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Arrays.binarySearch</a:t>
            </a:r>
            <a:r>
              <a:rPr lang="es-ES_tradnl" dirty="0"/>
              <a:t> con un arreglo de strings?</a:t>
            </a:r>
          </a:p>
          <a:p>
            <a:r>
              <a:rPr lang="es-ES_tradnl" dirty="0"/>
              <a:t>Si. Java sabe comparar objetos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s-ES_tradnl" dirty="0"/>
              <a:t>.</a:t>
            </a:r>
          </a:p>
          <a:p>
            <a:r>
              <a:rPr lang="es-ES_tradnl" dirty="0"/>
              <a:t>El arreglo debe estar en orden alfabético.</a:t>
            </a:r>
          </a:p>
          <a:p>
            <a:r>
              <a:rPr lang="es-ES_tradnl" dirty="0"/>
              <a:t>¿Se puede usar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/>
              <a:t>con un arreglo de objetos arbitrarios?</a:t>
            </a:r>
          </a:p>
          <a:p>
            <a:r>
              <a:rPr lang="es-ES_tradnl" dirty="0"/>
              <a:t>Si, siempre y cuando los objetos se puedan comparar.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2698E-8513-6C48-8C57-B8DADD96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1F01A-E07F-124E-8701-785209A9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06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6504-ADA6-754F-87AE-C6576631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Búsqueda binaria en arreglos de objetos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0EEC3-F7DD-7C4E-BBB9-1646DC8AB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Para usar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/>
              <a:t>con un arreglo de objetos arbitrarios, hay dos opciones: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Hacer que la clase implemente la interface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</a:t>
            </a:r>
            <a:r>
              <a:rPr lang="es-ES_tradn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Utilizar el método definido en la 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</a:t>
            </a:r>
            <a:r>
              <a:rPr lang="es-ES_tradnl" dirty="0"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ES_tradnl" dirty="0"/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&lt;T&gt;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​(T[] a, T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&lt;?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T&gt; c)</a:t>
            </a:r>
          </a:p>
          <a:p>
            <a:r>
              <a:rPr lang="es-ES_tradnl" dirty="0"/>
              <a:t>Pasando un objeto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Comparator</a:t>
            </a:r>
            <a:r>
              <a:rPr lang="es-ES_tradnl" dirty="0"/>
              <a:t> en el tercer argumento.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2698E-8513-6C48-8C57-B8DADD96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1F01A-E07F-124E-8701-785209A9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90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DF86-8CC2-3E4E-9BF9-83E548CC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Temario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31B2-9B2B-6544-BBC5-70505F70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Búsqueda (</a:t>
            </a:r>
            <a:r>
              <a:rPr lang="es-ES_tradnl" dirty="0" err="1"/>
              <a:t>searching</a:t>
            </a:r>
            <a:r>
              <a:rPr lang="es-ES_tradnl" dirty="0"/>
              <a:t>).</a:t>
            </a:r>
          </a:p>
          <a:p>
            <a:r>
              <a:rPr lang="es-ES_tradnl" dirty="0"/>
              <a:t>Complejidad.</a:t>
            </a:r>
          </a:p>
          <a:p>
            <a:r>
              <a:rPr lang="es-ES_tradnl" dirty="0"/>
              <a:t>Ordenamiento (</a:t>
            </a:r>
            <a:r>
              <a:rPr lang="es-ES_tradnl" dirty="0" err="1"/>
              <a:t>sorting</a:t>
            </a:r>
            <a:r>
              <a:rPr lang="es-ES_tradnl" dirty="0"/>
              <a:t>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B4307-CB8C-4E44-8F05-617E4E6B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2A86B-711E-9146-B775-8313B6BC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6134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B9D9-BEA5-2B46-B4BA-E36B657F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2C1D-1A60-B64F-B743-C14A784D2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[0]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(555, “Ana”);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(888, “Blanca”);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(111, “Carlos”);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(222, “Daniel”);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Persona a buscar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(888, “Blanca”);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AC748-C356-C940-A827-C4696307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F2659-2BFB-FB4C-912B-FD596E2E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2408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B9D9-BEA5-2B46-B4BA-E36B657F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2C1D-1A60-B64F-B743-C14A784D2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Búsqueda binaria por nombre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Arrays.sort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Comparator.comparing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p, 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Comparator.comparing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” +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1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Búsqueda binaria por id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Arrays.sort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Comparator.comparing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::id));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Comparator.comparing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::id));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” +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AC748-C356-C940-A827-C4696307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F2659-2BFB-FB4C-912B-FD596E2E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2088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2089-1FD8-0D43-BD42-F9D30B34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Búsqueda secuencial en listas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B020-B14C-664D-8F17-BE120E557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ArrayList</a:t>
            </a:r>
            <a:r>
              <a:rPr lang="es-ES_tradnl" dirty="0"/>
              <a:t> define el método: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indexOf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o)</a:t>
            </a:r>
          </a:p>
          <a:p>
            <a:r>
              <a:rPr lang="es-ES_tradnl" dirty="0"/>
              <a:t>Regresa el índice de la primera ocurrencia del objeto en la lista 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s-ES_tradnl" dirty="0"/>
              <a:t>1 si no está.</a:t>
            </a:r>
          </a:p>
          <a:p>
            <a:r>
              <a:rPr lang="es-ES_tradnl" dirty="0"/>
              <a:t>La clase de la lista debe implementar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equals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4D330-6ED8-6840-9092-093293A7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0916E-AE49-3D4F-8461-3EF8905C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7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B5341-578F-1641-80E3-5D0D375F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Búsqueda binaria en listas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08AE3-129D-964C-8C30-ACAF119B8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Collections</a:t>
            </a:r>
            <a:r>
              <a:rPr lang="es-ES_tradnl" dirty="0"/>
              <a:t> define los métodos: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&lt;T&gt;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&lt;?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Comparable&lt;?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T&gt;&gt;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&lt;T&gt;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&lt;?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&lt;?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T&gt; c)</a:t>
            </a:r>
          </a:p>
          <a:p>
            <a:r>
              <a:rPr lang="es-ES_tradnl" dirty="0"/>
              <a:t>Para usar el primer método, la clase de la lista debe extender 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</a:t>
            </a:r>
            <a:r>
              <a:rPr lang="es-ES_tradnl" dirty="0"/>
              <a:t>.</a:t>
            </a:r>
          </a:p>
          <a:p>
            <a:r>
              <a:rPr lang="es-ES_tradnl" dirty="0"/>
              <a:t>Para usar el segundo método, basta con definir un objeto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Comparator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8DCD5-CDCA-8E4B-9CB2-B85B15CC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E56F2-FC99-F847-98F8-E4861137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8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B9D9-BEA5-2B46-B4BA-E36B657F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2C1D-1A60-B64F-B743-C14A784D2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(555, “Ana”));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(888, “Blanca”));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(111, “Carlos”));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(222, “Daniel”));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Persona a buscar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(888, “Blanca”);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Búsqueda secuencial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list.indexOf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linear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” +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1</a:t>
            </a:r>
          </a:p>
          <a:p>
            <a:pPr marL="0" indent="0">
              <a:buNone/>
            </a:pP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AC748-C356-C940-A827-C4696307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F2659-2BFB-FB4C-912B-FD596E2E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47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B9D9-BEA5-2B46-B4BA-E36B657F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2C1D-1A60-B64F-B743-C14A784D2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Búsqueda binaria por id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list.sort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Comparator.comparing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::id));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Collections.binarySearch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Comparator.comparing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::id));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” +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3</a:t>
            </a:r>
          </a:p>
          <a:p>
            <a:endParaRPr lang="es-ES_tradnl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AC748-C356-C940-A827-C4696307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F2659-2BFB-FB4C-912B-FD596E2E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82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utilizar el método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indexOf</a:t>
            </a:r>
            <a:r>
              <a:rPr lang="es-MX" dirty="0"/>
              <a:t> con listas de objetos arbitrarios, la clase debe sobreponer el método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equals</a:t>
            </a:r>
            <a:r>
              <a:rPr lang="es-MX" dirty="0"/>
              <a:t>.</a:t>
            </a:r>
          </a:p>
          <a:p>
            <a:r>
              <a:rPr lang="es-MX" dirty="0"/>
              <a:t>Para utilizar los métodos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s-MX" dirty="0"/>
              <a:t> con arreglos o listas de objetos arbitrarios hay dos opciones: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/>
              <a:t>Que la clase implemente la interface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</a:t>
            </a:r>
            <a:r>
              <a:rPr lang="es-MX" dirty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/>
              <a:t>Pasar una expresión lambda o una referencia a método a los métodos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1367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1A17-7BE2-0949-8673-9EFB1CD1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Complejidad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7BB9-B521-9544-AC21-2AC9559B6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b="1" dirty="0"/>
              <a:t>Complejidad</a:t>
            </a:r>
            <a:r>
              <a:rPr lang="es-ES_tradnl" dirty="0"/>
              <a:t>. Mide el uso de recursos computacionales utilizado por un algoritmo.</a:t>
            </a:r>
          </a:p>
          <a:p>
            <a:pPr lvl="1"/>
            <a:r>
              <a:rPr lang="es-ES_tradnl" dirty="0"/>
              <a:t>Puede ser relativo a la velocidad (tiempo) o la memoria (espacio).</a:t>
            </a:r>
          </a:p>
          <a:p>
            <a:pPr lvl="1"/>
            <a:r>
              <a:rPr lang="es-ES_tradnl" dirty="0"/>
              <a:t>Comúnmente se refiere al tiempo de ejecución.</a:t>
            </a:r>
          </a:p>
          <a:p>
            <a:r>
              <a:rPr lang="es-ES_tradnl" dirty="0"/>
              <a:t>Suponer lo siguiente:</a:t>
            </a:r>
          </a:p>
          <a:p>
            <a:pPr lvl="1"/>
            <a:r>
              <a:rPr lang="es-ES_tradnl" dirty="0"/>
              <a:t>Todas las instrucciones de Java tardan la misma cantidad de tiempo en ejecutarse.</a:t>
            </a:r>
          </a:p>
          <a:p>
            <a:pPr lvl="1"/>
            <a:r>
              <a:rPr lang="es-ES_tradnl" dirty="0"/>
              <a:t>El tiempo de ejecución de una llamada a un método es el total de instrucciones que ejecuta el método.</a:t>
            </a:r>
          </a:p>
          <a:p>
            <a:pPr lvl="1"/>
            <a:r>
              <a:rPr lang="es-ES_tradnl" dirty="0"/>
              <a:t>Si un ciclo se repite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 veces su tiempo de ejecución es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 veces el tiempo de ejecución de las instrucciones en su cuerpo.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F55E3-9C19-CD4D-8BD4-0BE8C99E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E5878-B10A-5C44-BFAA-1D849101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98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2AAE-9DE6-984C-8518-F61CA0EB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09D32-D4C8-2145-92E6-B1F3A7E1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19537-D889-D541-A782-BEADAECC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28</a:t>
            </a:fld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2895D2-FB56-4489-9AEA-D7DB75CB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BJP, p. 853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D427757-9DAD-42ED-9F52-53AE5604B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09" y="1935164"/>
            <a:ext cx="6895508" cy="387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15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4AD7-99A0-1144-A660-6CB55C3D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AC28-A7F3-CD49-B815-7E09C62EF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400" b="1" dirty="0"/>
              <a:t>Fuente: BJP, p. 854</a:t>
            </a:r>
          </a:p>
          <a:p>
            <a:endParaRPr lang="es-ES_tradnl" dirty="0"/>
          </a:p>
          <a:p>
            <a:r>
              <a:rPr lang="es-ES_tradnl" dirty="0"/>
              <a:t>¿Cuántas instrucciones se ejecutan si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 = 10? ¿Si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 = 1000?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D3548-EE4B-E04A-ADFC-F3A16275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12F7D-666D-1041-92D0-E4940C40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29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FD3FA-E998-7442-987B-180D6E69C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658" y="1691812"/>
            <a:ext cx="7177904" cy="39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0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7A50-7883-D949-BC69-42F640E4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Búsqueda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8D26C-2537-C346-9A4A-6F1AE82C3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Búsqueda</a:t>
            </a:r>
            <a:r>
              <a:rPr lang="es-ES_tradnl" dirty="0"/>
              <a:t>. Dada una colección de datos y un dato, buscar el dato en la colección.</a:t>
            </a:r>
          </a:p>
          <a:p>
            <a:r>
              <a:rPr lang="es-ES_tradnl" dirty="0"/>
              <a:t>El resultado de la búsqueda puede ser:</a:t>
            </a:r>
          </a:p>
          <a:p>
            <a:pPr lvl="1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s-ES_tradnl" dirty="0"/>
              <a:t> /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s-ES_tradnl" dirty="0"/>
              <a:t>.</a:t>
            </a:r>
          </a:p>
          <a:p>
            <a:pPr lvl="1"/>
            <a:r>
              <a:rPr lang="es-ES_tradnl" dirty="0"/>
              <a:t>El índice dentro de la colección (o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s-ES_tradnl" dirty="0"/>
              <a:t>1 si el dato no está).</a:t>
            </a:r>
          </a:p>
          <a:p>
            <a:r>
              <a:rPr lang="es-ES_tradnl" dirty="0"/>
              <a:t>Se verán dos algoritmos de búsqueda: búsqueda secuencial y búsqueda binaria.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2C939-558F-6D4D-BCB0-AF100C57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00C40-3AE4-A34E-BAF6-4FE7AC1D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535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876B-A7EC-AA4C-8C6F-D2D67E59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Tasas de crecimiento de un algoritmo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AA155-3932-E645-BCCE-C3B62F30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Tasa de crecimiento</a:t>
            </a:r>
            <a:r>
              <a:rPr lang="es-ES_tradnl" dirty="0"/>
              <a:t>. Es el cambio en el tiempo de ejecución a medida que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 cambia.</a:t>
            </a:r>
          </a:p>
          <a:p>
            <a:r>
              <a:rPr lang="es-ES_tradnl" dirty="0"/>
              <a:t>El tiempo de ejecución se mide en proporción al número de datos de entrada,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07806-81D9-5747-98C0-CF2B23DD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6AEEE-7AE2-2445-B65A-C6C46AA2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180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0758-0EA5-6E40-966D-9A362EDE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Tasas de crecimiento del algoritmo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83D74-BBD6-2A4C-AD69-3F612568B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Ejemplo: suponer que un algoritmo ejecuta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 x 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+ 8 x N + 17</a:t>
            </a:r>
            <a:r>
              <a:rPr lang="es-ES_tradnl" dirty="0"/>
              <a:t> instrucciones.</a:t>
            </a:r>
          </a:p>
          <a:p>
            <a:r>
              <a:rPr lang="es-ES_tradnl" dirty="0"/>
              <a:t>Considerar el tiempo de ejecución cuando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 es extremadamente grande (por ejemplo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 = 1,000,000 = 10</a:t>
            </a:r>
            <a:r>
              <a:rPr lang="es-ES_tradnl" baseline="30000" dirty="0"/>
              <a:t>6</a:t>
            </a:r>
            <a:r>
              <a:rPr lang="es-ES_tradnl" dirty="0"/>
              <a:t>).</a:t>
            </a:r>
          </a:p>
          <a:p>
            <a:r>
              <a:rPr lang="es-ES_tradnl" dirty="0"/>
              <a:t>Resultado: 0.5 x 10</a:t>
            </a:r>
            <a:r>
              <a:rPr lang="es-ES_tradnl" baseline="30000" dirty="0"/>
              <a:t>18</a:t>
            </a:r>
            <a:r>
              <a:rPr lang="es-ES_tradnl" dirty="0"/>
              <a:t> + 8 x 10</a:t>
            </a:r>
            <a:r>
              <a:rPr lang="es-ES_tradnl" baseline="30000" dirty="0"/>
              <a:t>6</a:t>
            </a:r>
            <a:r>
              <a:rPr lang="es-ES_tradnl" dirty="0"/>
              <a:t> + 17 ≈ 10</a:t>
            </a:r>
            <a:r>
              <a:rPr lang="es-ES_tradnl" baseline="30000" dirty="0"/>
              <a:t>18</a:t>
            </a:r>
            <a:r>
              <a:rPr lang="es-ES_tradnl" dirty="0"/>
              <a:t>.</a:t>
            </a:r>
          </a:p>
          <a:p>
            <a:r>
              <a:rPr lang="es-ES_tradnl" dirty="0"/>
              <a:t>El término de orden mayor (0.5 x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_tradnl" dirty="0"/>
              <a:t>) domina el tiempo de ejecución.</a:t>
            </a:r>
          </a:p>
          <a:p>
            <a:r>
              <a:rPr lang="es-ES_tradnl" dirty="0"/>
              <a:t>Se dice que este algoritmo se ejecuta “en el orden de”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_tradnl" dirty="0"/>
              <a:t>.</a:t>
            </a:r>
          </a:p>
          <a:p>
            <a:r>
              <a:rPr lang="es-ES_tradnl" dirty="0"/>
              <a:t>Para abreviar se escribe 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_tradnl" dirty="0"/>
              <a:t>) (“Gran O de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 al cubo”)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36926-1DF8-1C43-8C33-16700A8C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8C806-88CF-DD4A-A406-B8849A0F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86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DC3D-E2A2-A542-9E15-15AD2A29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Clases de complejidad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C1F6-AF73-8543-85FF-6A4218CFF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Clase de complejidad.</a:t>
            </a:r>
            <a:r>
              <a:rPr lang="es-ES_tradnl" dirty="0"/>
              <a:t> Una categoría de eficiencia del algoritmo basada en la relación del algoritmo con el tamaño de la entrada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1F4F3-ED52-0048-80AB-2EB55CBA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A112B-DA95-4B46-AD6A-DBAF6C42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32</a:t>
            </a:fld>
            <a:endParaRPr lang="es-ES_tradnl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E099D9-02CB-424A-85EE-FD2C966E6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15634"/>
              </p:ext>
            </p:extLst>
          </p:nvPr>
        </p:nvGraphicFramePr>
        <p:xfrm>
          <a:off x="2016761" y="2987040"/>
          <a:ext cx="6822440" cy="3337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25599">
                  <a:extLst>
                    <a:ext uri="{9D8B030D-6E8A-4147-A177-3AD203B41FA5}">
                      <a16:colId xmlns:a16="http://schemas.microsoft.com/office/drawing/2014/main" val="14764055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31130677"/>
                    </a:ext>
                  </a:extLst>
                </a:gridCol>
                <a:gridCol w="3368041">
                  <a:extLst>
                    <a:ext uri="{9D8B030D-6E8A-4147-A177-3AD203B41FA5}">
                      <a16:colId xmlns:a16="http://schemas.microsoft.com/office/drawing/2014/main" val="4128723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Gran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Si se duplica 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537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Constante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No cambia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36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Logarítmica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</a:t>
                      </a:r>
                      <a:r>
                        <a:rPr lang="es-ES_tradnl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Incrementa un poco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74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Lineal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Duplica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97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Log-lineal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log</a:t>
                      </a:r>
                      <a:r>
                        <a:rPr lang="es-ES_tradnl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Poco más que el doble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56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Cuadrática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Cuadruplica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962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Cúbica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Octuplica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24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9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Exponencial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Crece drásticamente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0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893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E663-09B4-F24B-B58C-B172861B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375A-3E5E-C643-987A-1AFB9379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Suponer que una instrucción corre en 1 ms = 10</a:t>
            </a:r>
            <a:r>
              <a:rPr lang="es-ES_tradnl" baseline="30000" dirty="0"/>
              <a:t>-3</a:t>
            </a:r>
            <a:r>
              <a:rPr lang="es-ES_tradnl" dirty="0"/>
              <a:t> s.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400" b="1" dirty="0"/>
              <a:t>Fuente: BJP, p. 860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DEB29-2721-6142-B1C2-1236C898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53115-4846-4D47-A0FD-1C5A6927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33</a:t>
            </a:fld>
            <a:endParaRPr lang="es-ES_tradnl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AF09809-45FB-5D44-B06B-B72A72555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51735"/>
              </p:ext>
            </p:extLst>
          </p:nvPr>
        </p:nvGraphicFramePr>
        <p:xfrm>
          <a:off x="853440" y="2685626"/>
          <a:ext cx="10180320" cy="2865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2540">
                  <a:extLst>
                    <a:ext uri="{9D8B030D-6E8A-4147-A177-3AD203B41FA5}">
                      <a16:colId xmlns:a16="http://schemas.microsoft.com/office/drawing/2014/main" val="72863665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3349066589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1924168370"/>
                    </a:ext>
                  </a:extLst>
                </a:gridCol>
                <a:gridCol w="1101833">
                  <a:extLst>
                    <a:ext uri="{9D8B030D-6E8A-4147-A177-3AD203B41FA5}">
                      <a16:colId xmlns:a16="http://schemas.microsoft.com/office/drawing/2014/main" val="3448362066"/>
                    </a:ext>
                  </a:extLst>
                </a:gridCol>
                <a:gridCol w="1443247">
                  <a:extLst>
                    <a:ext uri="{9D8B030D-6E8A-4147-A177-3AD203B41FA5}">
                      <a16:colId xmlns:a16="http://schemas.microsoft.com/office/drawing/2014/main" val="3939170267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882596725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3787875335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3418690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O(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</a:t>
                      </a:r>
                      <a:r>
                        <a:rPr lang="es-ES_tradnl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log</a:t>
                      </a:r>
                      <a:r>
                        <a:rPr lang="es-ES_tradnl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O(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/>
                        <a:t>)</a:t>
                      </a:r>
                    </a:p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87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3.3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10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33.2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100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1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4.3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20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86.4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400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8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17.5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92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5.3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40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212.9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1.6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64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34.8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981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6.6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100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664.4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16.7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4x10</a:t>
                      </a:r>
                      <a:r>
                        <a:rPr lang="es-ES_tradnl" baseline="30000" dirty="0"/>
                        <a:t>9</a:t>
                      </a:r>
                      <a:r>
                        <a:rPr lang="es-ES_tradnl" dirty="0"/>
                        <a:t>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7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10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16.7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11.6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1.2x10</a:t>
                      </a:r>
                      <a:r>
                        <a:rPr lang="es-ES_tradnl" baseline="30000" dirty="0"/>
                        <a:t>293</a:t>
                      </a:r>
                      <a:r>
                        <a:rPr lang="es-ES_tradnl" dirty="0"/>
                        <a:t>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5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/>
                        <a:t>1 ms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16.6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27.7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115.7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3.2x10</a:t>
                      </a:r>
                      <a:r>
                        <a:rPr lang="es-ES_tradnl" baseline="30000" dirty="0"/>
                        <a:t>4</a:t>
                      </a:r>
                      <a:r>
                        <a:rPr lang="es-ES_tradnl" dirty="0"/>
                        <a:t>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/>
                        <a:t>NaN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99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179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8751-3D24-4B4C-A189-DDAF2F90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Complejidad de la búsqueda binaria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7CFA4-63B1-B744-AF1A-4DFD74A28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Para un arreglo de tamaño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, en cada paso se elimina la mitad hasta que quede un elemento: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N / 2, N / 4, N / 8, ..., 4, 2, 1</a:t>
            </a:r>
          </a:p>
          <a:p>
            <a:r>
              <a:rPr lang="es-ES_tradnl" dirty="0"/>
              <a:t>¿Cuántas divisiones se necesitan?</a:t>
            </a:r>
          </a:p>
          <a:p>
            <a:r>
              <a:rPr lang="es-ES_tradnl" dirty="0"/>
              <a:t>Pensando en la otra dirección: comenzando en uno ¿cuántas veces hay que multiplicar por 2 para llegar 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?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2, 4, 8, ..., N / 4, N / 2, N</a:t>
            </a:r>
          </a:p>
          <a:p>
            <a:r>
              <a:rPr lang="es-ES_tradnl" dirty="0"/>
              <a:t>A este número de multiplicaciones se le llama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_tradnl" dirty="0"/>
              <a:t>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log</a:t>
            </a:r>
            <a:r>
              <a:rPr lang="es-ES_tradn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  <a:p>
            <a:r>
              <a:rPr lang="es-ES_tradnl" dirty="0"/>
              <a:t>La búsqueda binaria está en la clase de complejidad </a:t>
            </a:r>
            <a:r>
              <a:rPr lang="es-ES_tradnl" b="1" dirty="0"/>
              <a:t>logarítmica</a:t>
            </a:r>
            <a:r>
              <a:rPr lang="es-ES_tradnl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03936-23DA-134B-ADA7-75AF4D08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93D59-4DAF-CA4E-AB91-C1A8CCA3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9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4CD1-8113-E74A-87F8-487C73DBF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Ejemplo: obtener el rango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6DDB-842C-CD4F-AA56-1FF318CE9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Dado un arreglo de números, el rango es la diferencia entre los elementos máximo y mínimo del arreglo.</a:t>
            </a:r>
          </a:p>
          <a:p>
            <a:r>
              <a:rPr lang="es-ES_tradnl" dirty="0"/>
              <a:t>Ejemplo: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a = {17, 29, 11, 4, 20, 8};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= rango(a);	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devuelve 25</a:t>
            </a:r>
          </a:p>
          <a:p>
            <a:r>
              <a:rPr lang="es-ES_tradnl" dirty="0"/>
              <a:t>¿Cuál es la complejidad del siguiente algoritmo?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C943E-D863-E141-9254-2F95B70A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9F8FB-8854-8B40-9F0C-C0FAB858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81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EF0D-53CA-A243-9F76-F02B8824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Algoritmo rango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D5871-C51F-FA4F-8EE1-F2337F761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maxDiff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0; i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i++)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= 0; j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revisa cada pareja de valores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Math.abs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[j] –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maxDiff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maxDiff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67E31-DCED-1941-977D-BC918E50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25BE3-EEE1-354A-BA6B-17DE0500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0996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3866-13D5-F441-94C1-C0507460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Algoritmo rango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B3F14-06B2-FE41-A690-921BB0E1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algoritmo es de clase 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/>
              <a:t>).</a:t>
            </a:r>
          </a:p>
          <a:p>
            <a:r>
              <a:rPr lang="es-ES_tradnl" dirty="0"/>
              <a:t>¿Se puede mejorar?</a:t>
            </a:r>
          </a:p>
          <a:p>
            <a:r>
              <a:rPr lang="es-ES_tradnl" dirty="0"/>
              <a:t>Si.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E3EBF-036A-6648-B0D9-4F6A1A42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C65DF-3A23-D141-B233-80391672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52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3866-13D5-F441-94C1-C0507460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Algoritmo rango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B3F14-06B2-FE41-A690-921BB0E1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Arrays.sort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O(N log</a:t>
            </a:r>
            <a:r>
              <a:rPr lang="es-ES_tradnl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1] –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[0];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O(1)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Ahora es de clase 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</a:t>
            </a:r>
            <a:r>
              <a:rPr lang="es-ES_tradn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s-ES_tradnl" dirty="0">
                <a:cs typeface="Times New Roman" panose="02020603050405020304" pitchFamily="18" charset="0"/>
              </a:rPr>
              <a:t>).</a:t>
            </a:r>
          </a:p>
          <a:p>
            <a:r>
              <a:rPr lang="es-ES_tradnl" dirty="0"/>
              <a:t>¿Se puede mejorar?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Si.</a:t>
            </a:r>
          </a:p>
          <a:p>
            <a:endParaRPr lang="es-ES_tradnl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E3EBF-036A-6648-B0D9-4F6A1A42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C65DF-3A23-D141-B233-80391672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21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95F2-4CEC-C343-B993-C5BAAD20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Algoritmo rango v3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0FD2-6CB5-EB49-95E0-5DC7D69B2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[0];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 / min </a:t>
            </a:r>
            <a:r>
              <a:rPr lang="es-ES_tradnl" b="1" dirty="0" err="1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es-ES_tradnl" b="1" dirty="0">
              <a:solidFill>
                <a:srgbClr val="38A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 = max;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1; i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i++)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 &lt; min)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min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 &gt; max)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max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 - min;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7EC26-DB1F-1C4B-B75B-9094E81C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979C9-4A0F-6A45-92B1-D5B806D6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692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36A4-6BA6-2240-8A30-21CF8F13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Búsqueda secuencial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1B113-11C6-4041-87A2-FF3B0537C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Búsqueda secuencial</a:t>
            </a:r>
            <a:r>
              <a:rPr lang="es-ES_tradnl" dirty="0"/>
              <a:t>. Localiza un valor en una colección examinando cada elemento de principio a fin.</a:t>
            </a:r>
          </a:p>
          <a:p>
            <a:r>
              <a:rPr lang="es-ES_tradnl" dirty="0"/>
              <a:t>¿Cuántos elementos se necesitan examinar?</a:t>
            </a:r>
          </a:p>
          <a:p>
            <a:r>
              <a:rPr lang="es-ES_tradnl" dirty="0"/>
              <a:t>Ejemplo: buscar el valor 42 en el siguiente arreglo: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0CC24-175C-9048-B4CD-41F3D328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A77EF-16DB-644E-85A0-5BEF3E3E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4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AB547-9D8A-604B-82AF-03AE453B4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12" y="3838013"/>
            <a:ext cx="8056606" cy="15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7F07-7D25-6B7F-822A-4CF99C26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Algoritmo rango v3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0C8F-EE19-0942-EAAE-22359C50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Ahora es 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).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C7E88-4D23-16D2-4124-10F797FB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B3355-5763-8CF5-1EFB-C3D291A6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4664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38C-5677-2A48-8D3B-651481BF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Versión 1 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4A43A-EDDD-1E42-8805-9C1447C9D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400" b="1" dirty="0"/>
              <a:t>Fuente: BJP, p. 857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62549-55A9-F940-A168-5EFEDCC6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D48A3-49D8-EE4B-8A42-9AF9E494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41</a:t>
            </a:fld>
            <a:endParaRPr lang="es-ES_tradnl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EE68F06-63E9-4697-BC96-1657A8B7A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8561"/>
            <a:ext cx="10043160" cy="28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52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C9C4-3F37-3748-B3DE-B4B597F9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Versión 3 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511AA-3735-9A47-967E-FC8B3260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10BBC-A107-7540-9301-496183E3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42</a:t>
            </a:fld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D23546-44DB-416A-A571-945737006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BJP, p. 858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678006D-B640-4A72-9ABC-A2E7D212C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47088"/>
            <a:ext cx="6476965" cy="38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26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67A8-9DF1-7D41-A86A-F2B5F931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Ordenamiento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0BA1-E4DE-4B45-9E5B-76B252C92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Ordenamiento</a:t>
            </a:r>
            <a:r>
              <a:rPr lang="es-ES_tradnl" dirty="0"/>
              <a:t>. Organizar los valores en un arreglo o colección en un orden específico (generalmente en su orden natural).</a:t>
            </a:r>
          </a:p>
          <a:p>
            <a:r>
              <a:rPr lang="es-ES_tradnl" dirty="0"/>
              <a:t>Hay muchos algoritmos de ordenamiento.</a:t>
            </a:r>
          </a:p>
          <a:p>
            <a:r>
              <a:rPr lang="es-ES_tradnl" dirty="0"/>
              <a:t>Algunos son más rápidos o más lentos que otros.</a:t>
            </a:r>
          </a:p>
          <a:p>
            <a:r>
              <a:rPr lang="es-ES_tradnl" dirty="0"/>
              <a:t>Algunos usan más o menos memoria que otros.</a:t>
            </a:r>
          </a:p>
          <a:p>
            <a:r>
              <a:rPr lang="es-ES_tradnl" dirty="0"/>
              <a:t>Algunos funcionan mejor con tipos específicos de datos.</a:t>
            </a:r>
          </a:p>
          <a:p>
            <a:r>
              <a:rPr lang="es-ES_tradnl" dirty="0"/>
              <a:t>Algunos pueden utilizar múltiples procesadores.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C2607-1163-9C4B-AD84-56FA2B1D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993CB-F61C-3E40-BBD2-EF0E2F9A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8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045A-6EFB-9141-BB0F-FF1845CE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Ordenamiento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8097-D2FB-0440-B0C3-560321B19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ordenamiento está basado en la comparación.</a:t>
            </a:r>
          </a:p>
          <a:p>
            <a:r>
              <a:rPr lang="es-ES_tradnl" dirty="0"/>
              <a:t>La determinación del orden es mediante la comparación de pares de elementos: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compareTo</a:t>
            </a:r>
            <a:r>
              <a:rPr lang="es-ES_tradnl" dirty="0"/>
              <a:t>, ...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76A93-0BB2-1441-BD85-76DD14CB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01788-9838-8844-8CC7-A2B15562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69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C05E-C154-8E46-8E0C-40DF843D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Algunos algoritmos de ordenamiento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95D2-C287-054D-8BFC-76B69F955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b="1" dirty="0" err="1"/>
              <a:t>Selection</a:t>
            </a:r>
            <a:r>
              <a:rPr lang="es-ES_tradnl" b="1" dirty="0"/>
              <a:t> </a:t>
            </a:r>
            <a:r>
              <a:rPr lang="es-ES_tradnl" b="1" dirty="0" err="1"/>
              <a:t>sort</a:t>
            </a:r>
            <a:r>
              <a:rPr lang="es-ES_tradnl" dirty="0"/>
              <a:t>. Selecciona los elementos menores de la parte no ordenada y los pone en su lugar en la parte ordenada.</a:t>
            </a:r>
          </a:p>
          <a:p>
            <a:r>
              <a:rPr lang="es-ES_tradnl" b="1" dirty="0" err="1"/>
              <a:t>Bubble</a:t>
            </a:r>
            <a:r>
              <a:rPr lang="es-ES_tradnl" b="1" dirty="0"/>
              <a:t> </a:t>
            </a:r>
            <a:r>
              <a:rPr lang="es-ES_tradnl" b="1" dirty="0" err="1"/>
              <a:t>sort</a:t>
            </a:r>
            <a:r>
              <a:rPr lang="es-ES_tradnl" dirty="0"/>
              <a:t>. Intercambia pares adyacentes que están fuera de orden.</a:t>
            </a:r>
          </a:p>
          <a:p>
            <a:r>
              <a:rPr lang="es-ES_tradnl" b="1" dirty="0" err="1"/>
              <a:t>Insertion</a:t>
            </a:r>
            <a:r>
              <a:rPr lang="es-ES_tradnl" b="1" dirty="0"/>
              <a:t> </a:t>
            </a:r>
            <a:r>
              <a:rPr lang="es-ES_tradnl" b="1" dirty="0" err="1"/>
              <a:t>sort</a:t>
            </a:r>
            <a:r>
              <a:rPr lang="es-ES_tradnl" dirty="0"/>
              <a:t>. Inserta en su lugar los elementos de la parte no ordenada en la parte ordenada.</a:t>
            </a:r>
          </a:p>
          <a:p>
            <a:r>
              <a:rPr lang="es-ES_tradnl" b="1" dirty="0" err="1"/>
              <a:t>Merge</a:t>
            </a:r>
            <a:r>
              <a:rPr lang="es-ES_tradnl" b="1" dirty="0"/>
              <a:t> </a:t>
            </a:r>
            <a:r>
              <a:rPr lang="es-ES_tradnl" b="1" dirty="0" err="1"/>
              <a:t>sort</a:t>
            </a:r>
            <a:r>
              <a:rPr lang="es-ES_tradnl" dirty="0"/>
              <a:t>. Divide recursivamente el arreglo por la mitad y lo ordena.</a:t>
            </a:r>
          </a:p>
          <a:p>
            <a:r>
              <a:rPr lang="es-ES_tradnl" b="1" dirty="0" err="1"/>
              <a:t>Heap</a:t>
            </a:r>
            <a:r>
              <a:rPr lang="es-ES_tradnl" b="1" dirty="0"/>
              <a:t> </a:t>
            </a:r>
            <a:r>
              <a:rPr lang="es-ES_tradnl" b="1" dirty="0" err="1"/>
              <a:t>sort</a:t>
            </a:r>
            <a:r>
              <a:rPr lang="es-ES_tradnl" dirty="0"/>
              <a:t>. Ordena los elementos utilizando un </a:t>
            </a:r>
            <a:r>
              <a:rPr lang="es-ES_tradnl" dirty="0" err="1"/>
              <a:t>heap</a:t>
            </a:r>
            <a:r>
              <a:rPr lang="es-ES_tradnl" dirty="0"/>
              <a:t>.</a:t>
            </a:r>
          </a:p>
          <a:p>
            <a:r>
              <a:rPr lang="es-ES_tradnl" b="1" dirty="0"/>
              <a:t>Quick </a:t>
            </a:r>
            <a:r>
              <a:rPr lang="es-ES_tradnl" b="1" dirty="0" err="1"/>
              <a:t>sort</a:t>
            </a:r>
            <a:r>
              <a:rPr lang="es-ES_tradnl" dirty="0"/>
              <a:t>. Parte el arreglo recursivamente en base a un pivote, moviendo los menores a la izquierda y los mayores a la derecha.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AC2F2-5125-2248-9E3A-082E4926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98E68-2408-DF4A-A567-9C790031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7918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99457-AAB7-9D4F-B22C-22431FD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Algunos algoritmos de ordenamiento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CD701-BDDB-C94B-BB5C-5A575102D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Algoritmos de ordenamiento especializados:</a:t>
            </a:r>
          </a:p>
          <a:p>
            <a:r>
              <a:rPr lang="es-ES_tradnl" b="1" dirty="0" err="1"/>
              <a:t>Bucket</a:t>
            </a:r>
            <a:r>
              <a:rPr lang="es-ES_tradnl" b="1" dirty="0"/>
              <a:t> </a:t>
            </a:r>
            <a:r>
              <a:rPr lang="es-ES_tradnl" b="1" dirty="0" err="1"/>
              <a:t>sort</a:t>
            </a:r>
            <a:r>
              <a:rPr lang="es-ES_tradnl" dirty="0"/>
              <a:t>. Agrupa los elementos en cubetas, luego ordena cada cubeta.</a:t>
            </a:r>
          </a:p>
          <a:p>
            <a:r>
              <a:rPr lang="es-ES_tradnl" b="1" dirty="0" err="1"/>
              <a:t>Radix</a:t>
            </a:r>
            <a:r>
              <a:rPr lang="es-ES_tradnl" b="1" dirty="0"/>
              <a:t> </a:t>
            </a:r>
            <a:r>
              <a:rPr lang="es-ES_tradnl" b="1" dirty="0" err="1"/>
              <a:t>sort</a:t>
            </a:r>
            <a:r>
              <a:rPr lang="es-ES_tradnl" dirty="0"/>
              <a:t>. Ordena enteros por el último dígito, luego el penúltimo, y así hasta ordenarlos por el primer dígito.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BA97D-22F7-E94F-A03A-40B2BE31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479C1-39ED-7E40-BCF5-4E991B29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7470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5438-27B4-0241-8B19-BD9D2FBC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Selection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6683-B00F-F34C-B386-789201535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b="1" dirty="0" err="1"/>
              <a:t>Selection</a:t>
            </a:r>
            <a:r>
              <a:rPr lang="es-ES_tradnl" b="1" dirty="0"/>
              <a:t> </a:t>
            </a:r>
            <a:r>
              <a:rPr lang="es-ES_tradnl" b="1" dirty="0" err="1"/>
              <a:t>sort</a:t>
            </a:r>
            <a:r>
              <a:rPr lang="es-ES_tradnl" dirty="0"/>
              <a:t>. Ordena una lista de valores colocando repetidamente el valor más pequeño o más grande que no esté ya en su posición final.</a:t>
            </a:r>
          </a:p>
          <a:p>
            <a:r>
              <a:rPr lang="es-ES_tradnl" dirty="0"/>
              <a:t>Algoritmo:</a:t>
            </a:r>
          </a:p>
          <a:p>
            <a:pPr lvl="1"/>
            <a:r>
              <a:rPr lang="es-ES_tradnl" dirty="0"/>
              <a:t>Examinar la lista para encontrar el valor más pequeño.</a:t>
            </a:r>
          </a:p>
          <a:p>
            <a:pPr lvl="1"/>
            <a:r>
              <a:rPr lang="es-ES_tradnl" dirty="0"/>
              <a:t>Intercambiarlo para que esté en el índice 0.</a:t>
            </a:r>
          </a:p>
          <a:p>
            <a:pPr lvl="1"/>
            <a:r>
              <a:rPr lang="es-ES_tradnl" dirty="0"/>
              <a:t>Examinar el resto de la lista para encontrar el segundo valor más pequeño.</a:t>
            </a:r>
          </a:p>
          <a:p>
            <a:pPr lvl="1"/>
            <a:r>
              <a:rPr lang="es-ES_tradnl" dirty="0"/>
              <a:t>Intercambiarlo para que esté en el índice 1.</a:t>
            </a:r>
          </a:p>
          <a:p>
            <a:pPr lvl="1"/>
            <a:r>
              <a:rPr lang="es-ES_tradnl" dirty="0"/>
              <a:t>...</a:t>
            </a:r>
          </a:p>
          <a:p>
            <a:pPr lvl="1"/>
            <a:r>
              <a:rPr lang="es-ES_tradnl" dirty="0"/>
              <a:t>Repetir hasta que todos los valores estén en sus lugares correctos.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5FE4F-5A30-3249-832A-79FA9C2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2D8A1-96ED-F043-9D67-D4DE3694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62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8507-BB9B-AC4D-8D20-7124A26B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 de </a:t>
            </a:r>
            <a:r>
              <a:rPr lang="es-ES_tradnl" dirty="0" err="1"/>
              <a:t>Selection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158362-E7D6-1841-A665-E6F8B9B74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845" y="1907001"/>
            <a:ext cx="7813589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B664-1496-EF43-8833-9D39C340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93720-717E-6A46-B51C-4E03E64A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48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0316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FCF4-5593-CB41-8824-87707357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Código de </a:t>
            </a:r>
            <a:r>
              <a:rPr lang="es-ES_tradnl" dirty="0" err="1"/>
              <a:t>Selection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F39FC-EFF0-0442-B421-F7D71C42A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selectionSort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a)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0; i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1; i++)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 = i;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encuentra el índice del valor no colocado más pequeño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= i + 1; j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(a[j] &lt; a[min])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min = j;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swap(a, i, min);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intercambia el valor más pequeño en su lugar, a[i]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7CFB8-4248-CE48-BD84-47F52FD0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C1E41-33F3-3541-85BC-D073EBD6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49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717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E890-7EBD-DA43-98DE-2AAE5794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búsqueda secuencial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5A48B-2E79-5F4B-9880-17CB022A2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Devuelve el índice de la primera ocurrencia de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a o -1 si no está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indexOf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a,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0; i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i++)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(a[i] ==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–1;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A20B2-2B3C-634A-B1A8-4293D303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EC0F9-BC5B-8F46-A740-A31D3FF40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0784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9BFB-7132-6045-8A29-0AE253FD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Complejidad de </a:t>
            </a:r>
            <a:r>
              <a:rPr lang="es-ES_tradnl" dirty="0" err="1"/>
              <a:t>Selection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5E5E4-EB84-BB45-B0B0-14A2EA5CE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Mejor caso (arreglo ordenado):		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/>
              <a:t>).</a:t>
            </a:r>
          </a:p>
          <a:p>
            <a:r>
              <a:rPr lang="es-ES_tradnl" dirty="0"/>
              <a:t>Peor caso (arreglo ordenado al revés):	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/>
              <a:t>).</a:t>
            </a:r>
          </a:p>
          <a:p>
            <a:r>
              <a:rPr lang="es-ES_tradnl" dirty="0"/>
              <a:t>Caso medio (arreglo aleatorio):		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/>
              <a:t>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7C254-49A3-9A4D-99FF-484826D9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B5D08-7420-8143-BBE1-B16F5230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50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9364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69C9-BB37-DA49-803F-AA214C6A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Complejidad de </a:t>
            </a:r>
            <a:r>
              <a:rPr lang="es-ES_tradnl" dirty="0" err="1"/>
              <a:t>Selection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155DB-FBB4-E24D-BB70-D5893C3D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920E5-1434-1C41-AD38-A823A2E7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51</a:t>
            </a:fld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52C42D-B4ED-4270-AC9F-C5EAAAFFC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BJP, p. 872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1564859-AA95-4A25-996E-90D150A9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5" y="1935163"/>
            <a:ext cx="7925559" cy="39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2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A311-9B40-8F4E-B585-978A29F9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Bubble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BCB5-D8B3-1F41-95B5-CB0CDF2AB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err="1"/>
              <a:t>Bubble</a:t>
            </a:r>
            <a:r>
              <a:rPr lang="es-ES_tradnl" b="1" dirty="0"/>
              <a:t> </a:t>
            </a:r>
            <a:r>
              <a:rPr lang="es-ES_tradnl" b="1" dirty="0" err="1"/>
              <a:t>sort</a:t>
            </a:r>
            <a:r>
              <a:rPr lang="es-ES_tradnl" dirty="0"/>
              <a:t>. Recorre el arreglo repetidas veces, intercambiando valores adyacentes que están fuera de orden.</a:t>
            </a:r>
          </a:p>
          <a:p>
            <a:r>
              <a:rPr lang="es-ES_tradnl" dirty="0"/>
              <a:t>Más lento que el </a:t>
            </a:r>
            <a:r>
              <a:rPr lang="es-ES_tradnl" dirty="0" err="1"/>
              <a:t>Selection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r>
              <a:rPr lang="es-ES_tradnl" dirty="0"/>
              <a:t> (tiene que hacer más intercambios).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387D8-1A0A-9148-B646-F1BE67DE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933B9-A211-044C-934F-E17F15C1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52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422250-F526-A14D-A879-20D6233F3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" y="3557977"/>
            <a:ext cx="9144000" cy="893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0F6100-B2B6-6E41-9963-079591E1F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" y="4870312"/>
            <a:ext cx="9144000" cy="12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Bubble</a:t>
            </a:r>
            <a:r>
              <a:rPr lang="es-MX" dirty="0"/>
              <a:t> </a:t>
            </a:r>
            <a:r>
              <a:rPr lang="es-MX" dirty="0" err="1"/>
              <a:t>sort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bubbleSort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arr.length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0; i &lt; n; i++){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= 1; j &lt; (n – i);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){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 – 1] &gt;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[j]){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swap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 – 1];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 – 1] =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[j];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[j] =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}      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}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} 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53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1264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Bubble</a:t>
            </a:r>
            <a:r>
              <a:rPr lang="es-MX" dirty="0"/>
              <a:t> </a:t>
            </a:r>
            <a:r>
              <a:rPr lang="es-MX" dirty="0" err="1"/>
              <a:t>sort</a:t>
            </a:r>
            <a:r>
              <a:rPr lang="es-MX" dirty="0"/>
              <a:t> mejorado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bubbleSort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a)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1; i &lt;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a.length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i++)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is_sorted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true;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sorted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= 0; j &lt;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a.length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i;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j++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(a[j] &gt; a[j + 1])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a[j];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a[j] = a[j + 1];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a[j + 1] =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is_sorted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false;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is_sorted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54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5363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31D9-D175-CE45-B0CA-FECAA30F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Complejidad de </a:t>
            </a:r>
            <a:r>
              <a:rPr lang="es-ES_tradnl" dirty="0" err="1"/>
              <a:t>Bubble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EE0-1459-A141-B830-A54F60E89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Mejor caso (arreglo ordenado):		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).</a:t>
            </a:r>
          </a:p>
          <a:p>
            <a:r>
              <a:rPr lang="es-ES_tradnl" dirty="0"/>
              <a:t>Peor caso (arreglo ordenado al revés):	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/>
              <a:t>).</a:t>
            </a:r>
          </a:p>
          <a:p>
            <a:r>
              <a:rPr lang="es-ES_tradnl" dirty="0"/>
              <a:t>Caso medio (arreglo aleatorio):		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/>
              <a:t>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81DE6-C68F-3348-95F9-C0948534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49BBC-B5A9-BE44-B7D5-C4A0A102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3138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3505-4FE6-F840-81BE-0D7ADEDA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Insertion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44E7-1DB7-F34B-B783-0073C6653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err="1"/>
              <a:t>Insertion</a:t>
            </a:r>
            <a:r>
              <a:rPr lang="es-ES_tradnl" b="1" dirty="0"/>
              <a:t> </a:t>
            </a:r>
            <a:r>
              <a:rPr lang="es-ES_tradnl" b="1" dirty="0" err="1"/>
              <a:t>sort</a:t>
            </a:r>
            <a:r>
              <a:rPr lang="es-ES_tradnl" dirty="0"/>
              <a:t>. Inserta cada elemento de la parte no ordenada de un arreglo en la parte ordenada.</a:t>
            </a:r>
          </a:p>
          <a:p>
            <a:r>
              <a:rPr lang="es-ES_tradnl" dirty="0"/>
              <a:t>Más rápido que el </a:t>
            </a:r>
            <a:r>
              <a:rPr lang="es-ES_tradnl" dirty="0" err="1"/>
              <a:t>Selection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r>
              <a:rPr lang="es-ES_tradnl" dirty="0"/>
              <a:t> (examina menos valores).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A5155-FAAA-224D-B8F0-B38F9B30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4DE1B-C4E4-8945-BFAD-F22518FA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56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CA718E-CFCD-B44F-8897-80C76B8A2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3611899"/>
            <a:ext cx="9936480" cy="18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Insertion</a:t>
            </a:r>
            <a:r>
              <a:rPr lang="es-MX" dirty="0"/>
              <a:t> </a:t>
            </a:r>
            <a:r>
              <a:rPr lang="es-MX"/>
              <a:t>sort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insertSort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A)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1; i &lt;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A.length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i++)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A[i];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= i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 &gt;= 0 &amp;&amp; A[j] &gt;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A[j + 1] = A[j];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j = j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A[j + 1] =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57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30348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2461-4540-4047-957A-C3B56D51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Complejidad de </a:t>
            </a:r>
            <a:r>
              <a:rPr lang="es-ES_tradnl" dirty="0" err="1"/>
              <a:t>Insertion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160A9-FEEB-0040-9175-7BA0E07E3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Mejor caso (arreglo ordenado):		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).</a:t>
            </a:r>
          </a:p>
          <a:p>
            <a:r>
              <a:rPr lang="es-ES_tradnl" dirty="0"/>
              <a:t>Peor caso (arreglo ordenado al revés):	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/>
              <a:t>).</a:t>
            </a:r>
          </a:p>
          <a:p>
            <a:r>
              <a:rPr lang="es-ES_tradnl" dirty="0"/>
              <a:t>Caso medio (arreglo aleatorio):		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/>
              <a:t>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F3A87-9FFC-3C4C-BCD3-3AB72C56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DE951-C3FF-DE4B-98EC-039E10F8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58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31836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6358-F34B-6A4C-83F7-251D4582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Merge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8C69-BA7C-814E-A2B4-D86C542B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b="1" dirty="0" err="1"/>
              <a:t>Merge</a:t>
            </a:r>
            <a:r>
              <a:rPr lang="es-ES_tradnl" b="1" dirty="0"/>
              <a:t> </a:t>
            </a:r>
            <a:r>
              <a:rPr lang="es-ES_tradnl" b="1" dirty="0" err="1"/>
              <a:t>sort</a:t>
            </a:r>
            <a:r>
              <a:rPr lang="es-ES_tradnl" dirty="0"/>
              <a:t>. Divide repetidamente los datos por la mitad, ordena cada mitad y combina (</a:t>
            </a:r>
            <a:r>
              <a:rPr lang="es-ES_tradnl" dirty="0" err="1"/>
              <a:t>merge</a:t>
            </a:r>
            <a:r>
              <a:rPr lang="es-ES_tradnl" dirty="0"/>
              <a:t>) las mitades ordenadas en un todo ordenado.</a:t>
            </a:r>
          </a:p>
          <a:p>
            <a:r>
              <a:rPr lang="es-ES_tradnl" dirty="0"/>
              <a:t>Algoritmo:</a:t>
            </a:r>
          </a:p>
          <a:p>
            <a:pPr lvl="1"/>
            <a:r>
              <a:rPr lang="es-ES_tradnl" dirty="0"/>
              <a:t>Divide la lista en dos mitades aproximadamente iguales.</a:t>
            </a:r>
          </a:p>
          <a:p>
            <a:pPr lvl="1"/>
            <a:r>
              <a:rPr lang="es-ES_tradnl" dirty="0"/>
              <a:t>Ordena la mitad izquierda.</a:t>
            </a:r>
          </a:p>
          <a:p>
            <a:pPr lvl="1"/>
            <a:r>
              <a:rPr lang="es-ES_tradnl" dirty="0"/>
              <a:t>Ordena la mitad derecha.</a:t>
            </a:r>
          </a:p>
          <a:p>
            <a:pPr lvl="1"/>
            <a:r>
              <a:rPr lang="es-ES_tradnl" dirty="0"/>
              <a:t>Combina (</a:t>
            </a:r>
            <a:r>
              <a:rPr lang="es-ES_tradnl" dirty="0" err="1"/>
              <a:t>merge</a:t>
            </a:r>
            <a:r>
              <a:rPr lang="es-ES_tradnl" dirty="0"/>
              <a:t>) las dos mitades ordenadas en una lista ordenada.</a:t>
            </a:r>
          </a:p>
          <a:p>
            <a:r>
              <a:rPr lang="es-ES_tradnl" dirty="0"/>
              <a:t>A menudo se implementa de forma recursiva.</a:t>
            </a:r>
          </a:p>
          <a:p>
            <a:r>
              <a:rPr lang="es-ES_tradnl" dirty="0"/>
              <a:t>Ejemplo de un algoritmo “divide y vencerás”.</a:t>
            </a:r>
          </a:p>
          <a:p>
            <a:r>
              <a:rPr lang="es-ES_tradnl" dirty="0"/>
              <a:t>Inventado por John von Neumann en 1945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73E06-FA99-6E4F-B5FE-4680D9D7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3296B-4309-7E41-83FD-3BB9350B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59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85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2EF7-5CAE-4A49-B4C9-794139D2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Búsqueda binaria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0BF6C-90AB-8544-AB88-AE6F8DD3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Búsqueda binaria</a:t>
            </a:r>
            <a:r>
              <a:rPr lang="es-ES_tradnl" dirty="0"/>
              <a:t>. Localiza un valor en una colección </a:t>
            </a:r>
            <a:r>
              <a:rPr lang="es-ES_tradnl" b="1" dirty="0"/>
              <a:t>ordenada</a:t>
            </a:r>
            <a:r>
              <a:rPr lang="es-ES_tradnl" dirty="0"/>
              <a:t> eliminando la mitad del arreglo en cada comparación.</a:t>
            </a:r>
          </a:p>
          <a:p>
            <a:r>
              <a:rPr lang="es-ES_tradnl" dirty="0"/>
              <a:t>Algoritmo para buscar un valor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_tradnl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Obtener el elemento de en medio,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_tradn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Comparar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_tradn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Si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_tradnl" dirty="0"/>
              <a:t> es igual 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_tradnl" dirty="0"/>
              <a:t> regresa éxito.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Si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_tradnl" dirty="0"/>
              <a:t> &gt;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_tradnl" dirty="0"/>
              <a:t> buscar en la mitad derecha.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Si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_tradnl" dirty="0"/>
              <a:t> &lt;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_tradnl" dirty="0"/>
              <a:t> buscar en la mitad izquierda.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Ir al paso 1 si todavía hay elementos, en otro caso regresa falla.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4E85A-6AB4-2E40-97E9-60EC839D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93F80-149C-5149-B1A7-01B2B32B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6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901F-BA1F-5942-BDB9-92AF5B3D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Operación </a:t>
            </a:r>
            <a:r>
              <a:rPr lang="es-ES_tradnl" dirty="0" err="1"/>
              <a:t>merge</a:t>
            </a: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FFCDE-AE18-8340-829A-E8C12D71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E057-3961-A646-8116-5AF8DE80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60</a:t>
            </a:fld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817D2-6B8F-49CD-A8D7-2D68E4A53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BJP, p. 874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8C25752-E8D1-4833-8349-C645B6CBA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61" y="1935163"/>
            <a:ext cx="5609077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622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BBB2-4C35-9D4B-91BE-972F1AEC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 de </a:t>
            </a:r>
            <a:r>
              <a:rPr lang="es-ES_tradnl" dirty="0" err="1"/>
              <a:t>Merge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4302A9-9A8A-C34B-84D6-67BD2FB9E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037" y="1935163"/>
            <a:ext cx="6689925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C1364-9B02-474E-8F86-B0160D76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8394A-56E8-0345-982D-60D2EFB7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61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11455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5C16-FAD3-2441-A24E-8A73402C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Código de la operación </a:t>
            </a:r>
            <a:r>
              <a:rPr lang="es-ES_tradnl" dirty="0" err="1"/>
              <a:t>merge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DA488-5D93-6A47-A49F-4445C969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</a:t>
            </a:r>
            <a:r>
              <a:rPr lang="es-ES_tradnl" b="1" dirty="0" err="1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los elementos izquierdo / derecho en un resultado ordenado.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Precondición: izquierda / derecha están ordenadas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i1 = 0;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índice del arreglo </a:t>
            </a:r>
            <a:r>
              <a:rPr lang="es-ES_tradnl" b="1" dirty="0" err="1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endParaRPr lang="es-ES_tradnl" b="1" dirty="0">
              <a:solidFill>
                <a:srgbClr val="38A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i2 = 0;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índice del arreglo </a:t>
            </a:r>
            <a:r>
              <a:rPr lang="es-ES_tradnl" b="1" dirty="0" err="1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endParaRPr lang="es-ES_tradnl" b="1" dirty="0">
              <a:solidFill>
                <a:srgbClr val="38A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0; i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i++)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(i2 &gt;=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|| (i1 &lt;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&amp;&amp;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[i1] &lt;=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[i2]))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[i1];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toma de </a:t>
            </a:r>
            <a:r>
              <a:rPr lang="es-ES_tradnl" b="1" dirty="0" err="1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endParaRPr lang="es-ES_tradnl" b="1" dirty="0">
              <a:solidFill>
                <a:srgbClr val="38A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i1++;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F4245-2085-B14C-B1CB-6FAEFFEA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6F5FF-5A6C-2241-9458-54A485CE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62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70776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0A5BE-E084-3C42-B50C-9AEEEACE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Código de la operación </a:t>
            </a:r>
            <a:r>
              <a:rPr lang="es-ES_tradnl" dirty="0" err="1"/>
              <a:t>merge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0383-66B9-B548-BA28-2BBA2923B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[i2];	</a:t>
            </a: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toma de </a:t>
            </a:r>
            <a:r>
              <a:rPr lang="es-ES_tradnl" b="1" dirty="0" err="1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endParaRPr lang="es-ES_tradnl" b="1" dirty="0">
              <a:solidFill>
                <a:srgbClr val="38A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i2++;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33F3C-3DB9-7142-AF1C-DE70BCE3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BFD4E-EC74-9C44-B974-0AE5CC53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63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81601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5F416-E6A9-DC47-974A-959F322B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Código de </a:t>
            </a:r>
            <a:r>
              <a:rPr lang="es-ES_tradnl" dirty="0" err="1"/>
              <a:t>Merge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C4EE-3889-FD49-903F-7660EAD16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mergeSort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a)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&gt;= 2) {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// parte el arreglo en dos mitades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Arrays.copyOfRange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0,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Arrays.copyOfRange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2,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a.length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// ordena las dos mitades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mergeSort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mergeSort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38A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// combina las dos mitades en un todo ordenado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merge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C9CBC-4CDF-9C4D-A0AA-6D2D4542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C4391-9953-8943-8F48-11D5FA1D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64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34818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C73D-D3E0-8646-A2C2-0DDF2714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Complejidad de </a:t>
            </a:r>
            <a:r>
              <a:rPr lang="es-ES_tradnl" dirty="0" err="1"/>
              <a:t>Merge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9FF2-FDB6-4E43-8A24-675FF39E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Mejor caso (arreglo ordenado):		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</a:t>
            </a:r>
            <a:r>
              <a:rPr lang="es-ES_tradn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s-ES_tradnl" dirty="0"/>
              <a:t>).</a:t>
            </a:r>
          </a:p>
          <a:p>
            <a:r>
              <a:rPr lang="es-ES_tradnl" dirty="0"/>
              <a:t>Peor caso (arreglo ordenado al revés):	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</a:t>
            </a:r>
            <a:r>
              <a:rPr lang="es-ES_tradn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s-ES_tradnl" i="1" dirty="0"/>
              <a:t>)</a:t>
            </a:r>
            <a:r>
              <a:rPr lang="es-ES_tradnl" dirty="0"/>
              <a:t>.</a:t>
            </a:r>
          </a:p>
          <a:p>
            <a:r>
              <a:rPr lang="es-ES_tradnl" dirty="0"/>
              <a:t>Caso medio (arreglo aleatorio):		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</a:t>
            </a:r>
            <a:r>
              <a:rPr lang="es-ES_tradn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s-ES_tradnl" i="1" dirty="0"/>
              <a:t>)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B2B17-6155-1F49-8F38-0D1CFB42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39160-D51C-7B49-97AA-0884F5B9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65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32564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9D40-E63E-5C40-A92D-50DDAF98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Comparación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EAA3968-799A-704D-9E77-D8F0CE2EF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838709"/>
              </p:ext>
            </p:extLst>
          </p:nvPr>
        </p:nvGraphicFramePr>
        <p:xfrm>
          <a:off x="1158240" y="2057083"/>
          <a:ext cx="8961121" cy="407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337776121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60761218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95928149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264006218"/>
                    </a:ext>
                  </a:extLst>
                </a:gridCol>
                <a:gridCol w="2545081">
                  <a:extLst>
                    <a:ext uri="{9D8B030D-6E8A-4147-A177-3AD203B41FA5}">
                      <a16:colId xmlns:a16="http://schemas.microsoft.com/office/drawing/2014/main" val="66086708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/>
                        <a:t>Método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b="1" dirty="0"/>
                        <a:t>Complejidad temporal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/>
                        <a:t>Complejidad espacial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70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/>
                        <a:t>Mejor caso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/>
                        <a:t>Caso 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/>
                        <a:t>Peor caso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/>
                        <a:t>Peor caso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937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Bubble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sort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15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Selection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sort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33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Insertion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sort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372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Merge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sort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log</a:t>
                      </a:r>
                      <a:r>
                        <a:rPr lang="es-ES_tradnl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log</a:t>
                      </a:r>
                      <a:r>
                        <a:rPr lang="es-ES_tradnl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log</a:t>
                      </a:r>
                      <a:r>
                        <a:rPr lang="es-ES_tradnl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27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Heap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sort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log</a:t>
                      </a:r>
                      <a:r>
                        <a:rPr lang="es-ES_tradnl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log</a:t>
                      </a:r>
                      <a:r>
                        <a:rPr lang="es-ES_tradnl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log</a:t>
                      </a:r>
                      <a:r>
                        <a:rPr lang="es-ES_tradnl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302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Quick </a:t>
                      </a:r>
                      <a:r>
                        <a:rPr lang="es-ES_tradnl" dirty="0" err="1"/>
                        <a:t>sort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log</a:t>
                      </a:r>
                      <a:r>
                        <a:rPr lang="es-ES_tradnl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log</a:t>
                      </a:r>
                      <a:r>
                        <a:rPr lang="es-ES_tradnl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</a:t>
                      </a:r>
                      <a:r>
                        <a:rPr lang="es-ES_tradnl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13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Radix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sort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k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k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k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+ k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7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Count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sort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+ k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+ k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+ k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95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Bucket</a:t>
                      </a:r>
                      <a:r>
                        <a:rPr lang="es-ES_tradnl" dirty="0"/>
                        <a:t> </a:t>
                      </a:r>
                      <a:r>
                        <a:rPr lang="es-ES_tradnl" dirty="0" err="1"/>
                        <a:t>sort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+ k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+ k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O(</a:t>
                      </a:r>
                      <a:r>
                        <a:rPr lang="es-ES_tradnl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79404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5A79F-28DA-914F-BB23-D8D8B073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B0179-744B-9A4D-8F35-38EEE142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66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27167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45DA-FB94-0D4C-B895-78448A43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Comparación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06A72-BD19-FF4D-A780-EC4F211C7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/>
              <a:t> es el número de elementos.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ES_tradnl" dirty="0"/>
              <a:t> es el número de dígitos (</a:t>
            </a:r>
            <a:r>
              <a:rPr lang="es-ES_tradnl" dirty="0" err="1"/>
              <a:t>Radix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r>
              <a:rPr lang="es-ES_tradnl" dirty="0"/>
              <a:t>).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ES_tradnl" dirty="0"/>
              <a:t> es el rango de los números no negativos (</a:t>
            </a:r>
            <a:r>
              <a:rPr lang="es-ES_tradnl" dirty="0" err="1"/>
              <a:t>Count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r>
              <a:rPr lang="es-ES_tradnl" dirty="0"/>
              <a:t>).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ES_tradnl" dirty="0"/>
              <a:t> es el número de cubetas (</a:t>
            </a:r>
            <a:r>
              <a:rPr lang="es-ES_tradnl" dirty="0" err="1"/>
              <a:t>Bucket</a:t>
            </a:r>
            <a:r>
              <a:rPr lang="es-ES_tradnl" dirty="0"/>
              <a:t> </a:t>
            </a:r>
            <a:r>
              <a:rPr lang="es-ES_tradnl" dirty="0" err="1"/>
              <a:t>sort</a:t>
            </a:r>
            <a:r>
              <a:rPr lang="es-ES_tradnl" dirty="0"/>
              <a:t>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9620B-12FE-EA48-B2A4-B30EC628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4B1F8-D99E-C843-8EAB-6ACF0D5A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67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45857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7D957-5945-2149-B566-61AA88E5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87FA8-7B97-EC48-AF2A-76744F37B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Búsqueda es la tarea de intentar encontrar un valor particular en una colección o en un arreglo.</a:t>
            </a:r>
          </a:p>
          <a:p>
            <a:r>
              <a:rPr lang="es-ES_tradnl" dirty="0"/>
              <a:t>Ordenamiento es la tarea de organizar los elementos de una lista o arreglo en un orden natural.</a:t>
            </a:r>
          </a:p>
          <a:p>
            <a:r>
              <a:rPr lang="es-ES_tradnl" dirty="0"/>
              <a:t>La biblioteca de clases de Java contiene varios métodos para buscar y ordenar arreglos y listas, como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Arrays.binarySearch</a:t>
            </a:r>
            <a:r>
              <a:rPr lang="es-ES_tradnl" dirty="0"/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Collections.sort</a:t>
            </a:r>
            <a:r>
              <a:rPr lang="es-ES_tradnl" dirty="0"/>
              <a:t>.</a:t>
            </a:r>
          </a:p>
          <a:p>
            <a:r>
              <a:rPr lang="es-ES_tradnl" dirty="0"/>
              <a:t>Un objeto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Comparator</a:t>
            </a:r>
            <a:r>
              <a:rPr lang="es-ES_tradnl" dirty="0"/>
              <a:t> describe una forma personalizada de comparar objetos, lo que permite buscar y ordenar arreglos o listas de estos objetos de varias formas.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FA7E3-696A-F647-81A8-9BE418CC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6C798-D3BF-C946-BD03-CE9E222F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68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76672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0454-0C04-134A-825E-2B45702F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564B3-F877-5942-82B6-9139AFD44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Búsqueda secuencial es un algoritmo de búsqueda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O(N)</a:t>
            </a:r>
            <a:r>
              <a:rPr lang="es-ES_tradnl" dirty="0"/>
              <a:t> que examina cada elemento de una colección hasta que encuentra el valor objetivo o se termina la colección.</a:t>
            </a:r>
          </a:p>
          <a:p>
            <a:r>
              <a:rPr lang="es-ES_tradnl" dirty="0"/>
              <a:t>Búsqueda binaria es un algoritmo de búsqueda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O(log</a:t>
            </a:r>
            <a:r>
              <a:rPr lang="es-ES_tradn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N)</a:t>
            </a:r>
            <a:r>
              <a:rPr lang="es-ES_tradnl" dirty="0"/>
              <a:t> que opera en una colección ordenada y elimina sucesivamente la mitad de los datos hasta que encuentra el elemento o se termina la colección.</a:t>
            </a:r>
          </a:p>
          <a:p>
            <a:r>
              <a:rPr lang="es-ES_tradnl" dirty="0"/>
              <a:t>Hay varios algoritmos de ordenamiento.</a:t>
            </a:r>
          </a:p>
          <a:p>
            <a:r>
              <a:rPr lang="es-ES_tradnl" dirty="0"/>
              <a:t>Los algoritmos más sencillos de implementar son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O(N</a:t>
            </a:r>
            <a:r>
              <a:rPr lang="es-ES_trad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_tradnl" dirty="0"/>
              <a:t>.</a:t>
            </a:r>
          </a:p>
          <a:p>
            <a:r>
              <a:rPr lang="es-ES_tradnl" dirty="0"/>
              <a:t>Los algoritmos generales más eficientes son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O(N log</a:t>
            </a:r>
            <a:r>
              <a:rPr lang="es-ES_tradn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N)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C18D9-9E74-D345-A7BB-0785BF57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C18D0-1BD3-654A-A592-3225AAAF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69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551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2EF7-5CAE-4A49-B4C9-794139D2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Búsqueda binaria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0BF6C-90AB-8544-AB88-AE6F8DD3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Ejemplo: buscar el valor 42 en el arreglo siguiente: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4E85A-6AB4-2E40-97E9-60EC839D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93F80-149C-5149-B1A7-01B2B32B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7</a:t>
            </a:fld>
            <a:endParaRPr lang="es-ES_trad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77217D-48D4-684B-B49E-0D875224C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07426"/>
            <a:ext cx="8723870" cy="8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400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A3469-8484-324E-B221-20F9DA36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AE3D3-BBB4-2A42-AB39-EBFCCE821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Análisis empírico es la técnica de ejecutar un programa o algoritmo para determinar su tiempo de ejecución.</a:t>
            </a:r>
          </a:p>
          <a:p>
            <a:r>
              <a:rPr lang="es-ES_tradnl" dirty="0"/>
              <a:t>Análisis de algoritmos es la técnica de examinar el código o pseudocódigo de un algoritmo para hacer inferencias sobre su complejidad.</a:t>
            </a:r>
          </a:p>
          <a:p>
            <a:r>
              <a:rPr lang="es-ES_tradnl" dirty="0"/>
              <a:t>Los algoritmos se agrupan en clases de complejidad, que se describen utilizando la notación gran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_tradnl" dirty="0"/>
              <a:t>.</a:t>
            </a:r>
          </a:p>
          <a:p>
            <a:r>
              <a:rPr lang="es-ES_tradnl" dirty="0"/>
              <a:t>La complejidad puede ser temporal (tiempo de ejecución) o espacial (memoria utilizada).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AD18C-6147-5340-AA58-D6821AD4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58915-3A3E-3B4E-8676-E308DDD6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70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732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FEFE-0E90-E843-834A-8F45DEC4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AB578-8622-6044-97F2-D378F2E5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</a:t>
            </a:r>
            <a:r>
              <a:rPr lang="es-ES_tradnl" dirty="0"/>
              <a:t> en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java.util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/>
              <a:t>tiene métodos para realizar búsquedas binarias.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1EE46-BB43-9042-A442-8908E089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47A92-0C5A-2548-95E1-0367C92E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8</a:t>
            </a:fld>
            <a:endParaRPr lang="es-ES_tradnl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2CF19AB-D4BF-9045-92FF-D7D545056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92506"/>
              </p:ext>
            </p:extLst>
          </p:nvPr>
        </p:nvGraphicFramePr>
        <p:xfrm>
          <a:off x="801687" y="2897164"/>
          <a:ext cx="10272713" cy="14947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84538">
                  <a:extLst>
                    <a:ext uri="{9D8B030D-6E8A-4147-A177-3AD203B41FA5}">
                      <a16:colId xmlns:a16="http://schemas.microsoft.com/office/drawing/2014/main" val="1014162736"/>
                    </a:ext>
                  </a:extLst>
                </a:gridCol>
                <a:gridCol w="6988175">
                  <a:extLst>
                    <a:ext uri="{9D8B030D-6E8A-4147-A177-3AD203B41FA5}">
                      <a16:colId xmlns:a16="http://schemas.microsoft.com/office/drawing/2014/main" val="4019321633"/>
                    </a:ext>
                  </a:extLst>
                </a:gridCol>
              </a:tblGrid>
              <a:tr h="550512"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binarySearch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array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/>
                        <a:t>Devuelve el índice del valor dado en un arreglo </a:t>
                      </a:r>
                      <a:r>
                        <a:rPr lang="es-ES_tradnl" b="0" i="1" dirty="0"/>
                        <a:t>ordenado</a:t>
                      </a:r>
                      <a:r>
                        <a:rPr lang="es-ES_tradnl" b="0" dirty="0"/>
                        <a:t> (o &lt; 0 si no se encuentra)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89084"/>
                  </a:ext>
                </a:extLst>
              </a:tr>
              <a:tr h="854693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binarySearch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array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minIndex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maxIndex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0" dirty="0"/>
                        <a:t>Devuelve el índice del valor dado en un arreglo </a:t>
                      </a:r>
                      <a:r>
                        <a:rPr lang="es-ES_tradnl" b="0" i="1" dirty="0"/>
                        <a:t>ordenado</a:t>
                      </a:r>
                      <a:r>
                        <a:rPr lang="es-ES_tradnl" b="0" dirty="0"/>
                        <a:t> entre los índices </a:t>
                      </a:r>
                      <a:r>
                        <a:rPr lang="es-ES_tradnl" b="0" i="1" dirty="0"/>
                        <a:t>min</a:t>
                      </a:r>
                      <a:r>
                        <a:rPr lang="es-ES_tradnl" b="0" dirty="0"/>
                        <a:t> / </a:t>
                      </a:r>
                      <a:r>
                        <a:rPr lang="es-ES_tradnl" b="0" i="1" dirty="0" err="1"/>
                        <a:t>max</a:t>
                      </a:r>
                      <a:r>
                        <a:rPr lang="es-ES_tradnl" b="0" dirty="0"/>
                        <a:t> –</a:t>
                      </a:r>
                      <a:r>
                        <a:rPr lang="es-ES_tradnl" b="0" baseline="0" dirty="0"/>
                        <a:t> </a:t>
                      </a:r>
                      <a:r>
                        <a:rPr lang="es-ES_tradnl" b="0" dirty="0"/>
                        <a:t>1 (o &lt; 0 si no se encuentra)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232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4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DEDD-7CA0-7848-8E54-E4F0DC9F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Arrays.binarySearch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D7A3D-E7FE-7E4C-9D07-D4D7A1E69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Arrays.binarySearch</a:t>
            </a:r>
            <a:r>
              <a:rPr lang="es-ES_tradnl" dirty="0"/>
              <a:t> busca en un arreglo de manera eficiente si el arreglo está ordenado.</a:t>
            </a:r>
          </a:p>
          <a:p>
            <a:r>
              <a:rPr lang="es-ES_tradnl" dirty="0"/>
              <a:t>Si el arreglo no está ordenado, se debe ordenar primero.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5BE62-4FBF-2F42-9177-8043744B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95DE5-7201-FE45-A847-B26FB7F0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F0AB-011A-9741-A186-C5F5B7708472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538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09-Recursion</Template>
  <TotalTime>1683</TotalTime>
  <Words>5004</Words>
  <Application>Microsoft Office PowerPoint</Application>
  <PresentationFormat>Panorámica</PresentationFormat>
  <Paragraphs>775</Paragraphs>
  <Slides>70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5" baseType="lpstr">
      <vt:lpstr>Arial</vt:lpstr>
      <vt:lpstr>Calibri</vt:lpstr>
      <vt:lpstr>Times New Roman</vt:lpstr>
      <vt:lpstr>Wingdings 2</vt:lpstr>
      <vt:lpstr>Flujo</vt:lpstr>
      <vt:lpstr>Búsqueda y ordenamiento</vt:lpstr>
      <vt:lpstr>Temario</vt:lpstr>
      <vt:lpstr>Búsqueda</vt:lpstr>
      <vt:lpstr>Búsqueda secuencial</vt:lpstr>
      <vt:lpstr>Implementación búsqueda secuencial</vt:lpstr>
      <vt:lpstr>Búsqueda binaria</vt:lpstr>
      <vt:lpstr>Búsqueda binaria</vt:lpstr>
      <vt:lpstr>Clase Arrays</vt:lpstr>
      <vt:lpstr>Arrays.binarySearch</vt:lpstr>
      <vt:lpstr>Usando binarySearch</vt:lpstr>
      <vt:lpstr>Implementación búsqueda binaria</vt:lpstr>
      <vt:lpstr>Implementación de búsqueda binaria</vt:lpstr>
      <vt:lpstr>Implementación de búsqueda binaria</vt:lpstr>
      <vt:lpstr>Búsqueda binaria recursiva</vt:lpstr>
      <vt:lpstr>Búsqueda binaria recursiva</vt:lpstr>
      <vt:lpstr>Búsqueda binaria recursiva</vt:lpstr>
      <vt:lpstr>Búsqueda binaria recursiva</vt:lpstr>
      <vt:lpstr>Búsqueda binaria en arreglos de objetos</vt:lpstr>
      <vt:lpstr>Búsqueda binaria en arreglos de objetos</vt:lpstr>
      <vt:lpstr>Ejemplo</vt:lpstr>
      <vt:lpstr>Ejemplo</vt:lpstr>
      <vt:lpstr>Búsqueda secuencial en listas</vt:lpstr>
      <vt:lpstr>Búsqueda binaria en listas</vt:lpstr>
      <vt:lpstr>Ejemplo</vt:lpstr>
      <vt:lpstr>Ejemplo</vt:lpstr>
      <vt:lpstr>Conclusión</vt:lpstr>
      <vt:lpstr>Complejidad</vt:lpstr>
      <vt:lpstr>Ejemplo 1</vt:lpstr>
      <vt:lpstr>Ejemplo 2</vt:lpstr>
      <vt:lpstr>Tasas de crecimiento de un algoritmo</vt:lpstr>
      <vt:lpstr>Tasas de crecimiento del algoritmo</vt:lpstr>
      <vt:lpstr>Clases de complejidad</vt:lpstr>
      <vt:lpstr>Ejemplo</vt:lpstr>
      <vt:lpstr>Complejidad de la búsqueda binaria</vt:lpstr>
      <vt:lpstr>Ejemplo: obtener el rango</vt:lpstr>
      <vt:lpstr>Algoritmo rango v1</vt:lpstr>
      <vt:lpstr>Algoritmo rango v1</vt:lpstr>
      <vt:lpstr>Algoritmo rango v2</vt:lpstr>
      <vt:lpstr>Algoritmo rango v3</vt:lpstr>
      <vt:lpstr>Algoritmo rango v3</vt:lpstr>
      <vt:lpstr>Versión 1 O(N2) </vt:lpstr>
      <vt:lpstr>Versión 3 O(N)</vt:lpstr>
      <vt:lpstr>Ordenamiento</vt:lpstr>
      <vt:lpstr>Ordenamiento</vt:lpstr>
      <vt:lpstr>Algunos algoritmos de ordenamiento</vt:lpstr>
      <vt:lpstr>Algunos algoritmos de ordenamiento</vt:lpstr>
      <vt:lpstr>Selection sort</vt:lpstr>
      <vt:lpstr>Ejemplo de Selection sort</vt:lpstr>
      <vt:lpstr>Código de Selection sort</vt:lpstr>
      <vt:lpstr>Complejidad de Selection sort</vt:lpstr>
      <vt:lpstr>Complejidad de Selection sort</vt:lpstr>
      <vt:lpstr>Bubble sort</vt:lpstr>
      <vt:lpstr>Bubble sort</vt:lpstr>
      <vt:lpstr>Bubble sort mejorado</vt:lpstr>
      <vt:lpstr>Complejidad de Bubble sort</vt:lpstr>
      <vt:lpstr>Insertion sort</vt:lpstr>
      <vt:lpstr>Insertion sort</vt:lpstr>
      <vt:lpstr>Complejidad de Insertion sort</vt:lpstr>
      <vt:lpstr>Merge sort</vt:lpstr>
      <vt:lpstr>Operación merge</vt:lpstr>
      <vt:lpstr>Ejemplo de Merge sort</vt:lpstr>
      <vt:lpstr>Código de la operación merge</vt:lpstr>
      <vt:lpstr>Código de la operación merge</vt:lpstr>
      <vt:lpstr>Código de Merge sort</vt:lpstr>
      <vt:lpstr>Complejidad de Merge sort</vt:lpstr>
      <vt:lpstr>Comparación</vt:lpstr>
      <vt:lpstr>Comparación</vt:lpstr>
      <vt:lpstr>Resumen</vt:lpstr>
      <vt:lpstr>Resumen</vt:lpstr>
      <vt:lpstr>Resumen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Búsqueda y ordenamiento</dc:title>
  <dc:creator>HECTOR ANTONIO VILLA MARTINEZ</dc:creator>
  <cp:lastModifiedBy>HECTOR ANTONIO VILLA MARTINEZ</cp:lastModifiedBy>
  <cp:revision>117</cp:revision>
  <cp:lastPrinted>2024-02-28T16:57:43Z</cp:lastPrinted>
  <dcterms:created xsi:type="dcterms:W3CDTF">2021-08-05T07:07:48Z</dcterms:created>
  <dcterms:modified xsi:type="dcterms:W3CDTF">2025-04-20T02:24:05Z</dcterms:modified>
</cp:coreProperties>
</file>