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1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325" r:id="rId11"/>
    <p:sldId id="318" r:id="rId12"/>
    <p:sldId id="319" r:id="rId13"/>
    <p:sldId id="267" r:id="rId14"/>
    <p:sldId id="268" r:id="rId15"/>
    <p:sldId id="269" r:id="rId16"/>
    <p:sldId id="270" r:id="rId17"/>
    <p:sldId id="271" r:id="rId18"/>
    <p:sldId id="320" r:id="rId19"/>
    <p:sldId id="272" r:id="rId20"/>
    <p:sldId id="273" r:id="rId21"/>
    <p:sldId id="274" r:id="rId22"/>
    <p:sldId id="275" r:id="rId23"/>
    <p:sldId id="278" r:id="rId24"/>
    <p:sldId id="279" r:id="rId25"/>
    <p:sldId id="280" r:id="rId26"/>
    <p:sldId id="281" r:id="rId27"/>
    <p:sldId id="326" r:id="rId28"/>
    <p:sldId id="282" r:id="rId29"/>
    <p:sldId id="283" r:id="rId30"/>
    <p:sldId id="284" r:id="rId31"/>
    <p:sldId id="321" r:id="rId32"/>
    <p:sldId id="322" r:id="rId33"/>
    <p:sldId id="323" r:id="rId34"/>
    <p:sldId id="286" r:id="rId35"/>
    <p:sldId id="287" r:id="rId36"/>
    <p:sldId id="288" r:id="rId37"/>
    <p:sldId id="285" r:id="rId38"/>
    <p:sldId id="289" r:id="rId39"/>
    <p:sldId id="290" r:id="rId40"/>
    <p:sldId id="332" r:id="rId41"/>
    <p:sldId id="292" r:id="rId42"/>
    <p:sldId id="333" r:id="rId43"/>
    <p:sldId id="334" r:id="rId44"/>
    <p:sldId id="336" r:id="rId45"/>
    <p:sldId id="335" r:id="rId46"/>
    <p:sldId id="293" r:id="rId47"/>
    <p:sldId id="294" r:id="rId48"/>
    <p:sldId id="295" r:id="rId49"/>
    <p:sldId id="296" r:id="rId50"/>
    <p:sldId id="297" r:id="rId51"/>
    <p:sldId id="298" r:id="rId52"/>
    <p:sldId id="337" r:id="rId53"/>
    <p:sldId id="299" r:id="rId54"/>
    <p:sldId id="300" r:id="rId55"/>
    <p:sldId id="303" r:id="rId56"/>
    <p:sldId id="305" r:id="rId57"/>
    <p:sldId id="304" r:id="rId58"/>
    <p:sldId id="331" r:id="rId59"/>
    <p:sldId id="310" r:id="rId60"/>
    <p:sldId id="311" r:id="rId61"/>
    <p:sldId id="312" r:id="rId62"/>
    <p:sldId id="313" r:id="rId63"/>
    <p:sldId id="314" r:id="rId64"/>
    <p:sldId id="315" r:id="rId65"/>
    <p:sldId id="317" r:id="rId66"/>
    <p:sldId id="316" r:id="rId67"/>
    <p:sldId id="327" r:id="rId68"/>
    <p:sldId id="329" r:id="rId69"/>
    <p:sldId id="330" r:id="rId70"/>
  </p:sldIdLst>
  <p:sldSz cx="12192000" cy="6858000"/>
  <p:notesSz cx="7315200" cy="96012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CTOR ANTONIO VILLA MARTINEZ" initials="HAVM" lastIdx="1" clrIdx="0">
    <p:extLst>
      <p:ext uri="{19B8F6BF-5375-455C-9EA6-DF929625EA0E}">
        <p15:presenceInfo xmlns:p15="http://schemas.microsoft.com/office/powerpoint/2012/main" userId="S-1-5-21-3111974465-2669761640-1564004120-10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/>
    <p:restoredTop sz="94679"/>
  </p:normalViewPr>
  <p:slideViewPr>
    <p:cSldViewPr snapToGrid="0" snapToObjects="1">
      <p:cViewPr varScale="1">
        <p:scale>
          <a:sx n="56" d="100"/>
          <a:sy n="56" d="100"/>
        </p:scale>
        <p:origin x="10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91BEFA4-6A89-5E41-8F50-5A2C97AE9590}" type="datetimeFigureOut">
              <a:rPr lang="es-ES_tradnl" smtClean="0"/>
              <a:t>03/03/2025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D9EF6F1-80E7-2843-BCAD-E6E25E183F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0363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C452-36AE-B746-BD11-D71C04F521A1}" type="datetime1">
              <a:rPr lang="en-US" smtClean="0"/>
              <a:t>3/3/2025</a:t>
            </a:fld>
            <a:endParaRPr lang="es-ES_trad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65469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CF5CB-E52A-294F-A4D1-9614221C0E9D}" type="datetime1">
              <a:rPr lang="en-US" smtClean="0"/>
              <a:t>3/3/2025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5487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E4B8-F5DD-774E-A3E8-978C189843FE}" type="datetime1">
              <a:rPr lang="en-US" smtClean="0"/>
              <a:t>3/3/2025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602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E4CF-81E7-724E-97D9-3E112B172955}" type="datetime1">
              <a:rPr lang="en-US" smtClean="0"/>
              <a:t>3/3/2025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49115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9841-A2EB-7A40-9635-095E1A674944}" type="datetime1">
              <a:rPr lang="en-US" smtClean="0"/>
              <a:t>3/3/2025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93801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914A-7AEA-C04B-9A90-2B678B92A3B6}" type="datetime1">
              <a:rPr lang="en-US" smtClean="0"/>
              <a:t>3/3/2025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3559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C2CF-69AA-B64F-AA25-EA0AB96847DA}" type="datetime1">
              <a:rPr lang="en-US" smtClean="0"/>
              <a:t>3/3/2025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02053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5C6F-D691-9744-BD59-5ABD9933352F}" type="datetime1">
              <a:rPr lang="en-US" smtClean="0"/>
              <a:t>3/3/2025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4878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D95A9-2036-8746-A651-12369B608D7C}" type="datetime1">
              <a:rPr lang="en-US" smtClean="0"/>
              <a:t>3/3/2025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1342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A67E-7E1B-E74F-B498-27670B739982}" type="datetime1">
              <a:rPr lang="en-US" smtClean="0"/>
              <a:t>3/3/2025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233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0820-D978-FD4B-BA27-C12BFB51F440}" type="datetime1">
              <a:rPr lang="en-US" smtClean="0"/>
              <a:t>3/3/2025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65D5DF86-3A75-4D42-8550-75318ED08AB9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262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218344-0295-A74E-834C-B6972BCD5E1B}" type="datetime1">
              <a:rPr lang="en-US" smtClean="0"/>
              <a:t>3/3/2025</a:t>
            </a:fld>
            <a:endParaRPr lang="es-ES_trad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s-ES_tradnl"/>
              <a:t>Universidad de Sonora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D5DF86-3A75-4D42-8550-75318ED08AB9}" type="slidenum">
              <a:rPr lang="es-ES_tradnl" smtClean="0"/>
              <a:t>‹Nº›</a:t>
            </a:fld>
            <a:endParaRPr lang="es-ES_tradnl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89990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ommons.wikimedia.org/w/index.php?curid=4445875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ommons.wikimedia.org/w/index.php?curid=758627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oracle.com/en/java/javase/16/docs/api/java.base/java/util/doc-files/coll-overview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ommons.wikimedia.org/w/index.php?curid=6471238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ommons.wikimedia.org/w/index.php?curid=488330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ommons.wikimedia.org/w/index.php?curid=2245162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ocs.oracle.com/en/java/javase/16/docs/api/java.base/java/util/doc-files/coll-overview.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codejava.net/java-core/collections/java-collections-framework-summary-table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3333C-8C48-164A-928E-EE458A3080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_tradnl" dirty="0"/>
              <a:t>Java </a:t>
            </a:r>
            <a:r>
              <a:rPr lang="es-ES_tradnl"/>
              <a:t>Collections</a:t>
            </a:r>
            <a:r>
              <a:rPr lang="es-ES_tradnl" dirty="0"/>
              <a:t> Framework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290-68E0-1C49-B022-B7B77CA8E4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9115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Parámetros de tipo (genéricos)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>
                <a:cs typeface="Times New Roman" panose="02020603050405020304" pitchFamily="18" charset="0"/>
              </a:rPr>
              <a:t>Ejemplo: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&lt;Tipo&gt; nombre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ArrayList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&lt;&gt;();</a:t>
            </a:r>
          </a:p>
          <a:p>
            <a:r>
              <a:rPr lang="es-ES_tradnl" dirty="0"/>
              <a:t>Al construir una lista se debe especificar el tipo de los elementos.</a:t>
            </a:r>
          </a:p>
          <a:p>
            <a:r>
              <a:rPr lang="es-ES_tradnl" dirty="0"/>
              <a:t>Esto se denomina </a:t>
            </a:r>
            <a:r>
              <a:rPr lang="es-ES_tradnl" i="1" dirty="0"/>
              <a:t>parámetro de tipo</a:t>
            </a:r>
            <a:r>
              <a:rPr lang="es-ES_tradnl" dirty="0"/>
              <a:t> o clase </a:t>
            </a:r>
            <a:r>
              <a:rPr lang="es-ES_tradnl" i="1" dirty="0"/>
              <a:t>genérica</a:t>
            </a:r>
            <a:r>
              <a:rPr lang="es-ES_tradnl" dirty="0"/>
              <a:t>.</a:t>
            </a:r>
          </a:p>
          <a:p>
            <a:r>
              <a:rPr lang="es-MX" dirty="0"/>
              <a:t>Permite tener listas de tipos distintos, por ejemplo: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&lt;String&gt; nombres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ArrayList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&lt;&gt;();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nombres.add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(“Ana”);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nombres.add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(“Blanca”);</a:t>
            </a:r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2183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4FF41-655A-6742-9FE8-BA2E532D5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Ordenamiento de una lista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A3FAE-0264-E94E-BBF5-30E9E49A4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/>
              <a:t>Una lista de strings se puede ordenar usando el 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Collections.sort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s-ES_tradnl" dirty="0"/>
              <a:t>.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&lt;String&gt; p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Arrays.asList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(“Mercurio”, “Venus”, “Tierra”, “Marte”, “Júpiter”, “Saturno”, “Urano”, “Neptuno”);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Collections.sort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System.out.println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(p);  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[Júpiter, Marte, Mercurio, Neptuno, Saturno, Tierra, Urano, Venus]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Collections.sort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Collections.reverseOrder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System.out.println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(p);  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[Venus, Urano, Tierra, Saturno, Neptuno, Mercurio, Marte, Júpiter]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9A76F9-3806-9A46-AF8F-076FDFDA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ABC166-F2E5-C046-A68F-0572538CD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2890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3EE85-49CB-0C46-8474-1E5071005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Ordenamiento de una lista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B34E-1EB4-8E48-B99A-003D98161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Una lista de objetos de cierta clase se puede ordenar siempre y cuando la clase implemente la interface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Comparable</a:t>
            </a:r>
            <a:r>
              <a:rPr lang="es-ES_tradnl" dirty="0"/>
              <a:t>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8720B4-5429-444F-9B98-7C081F54A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950B9-A394-2443-8479-F16EEFC85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9672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41EE6-E00F-BD4C-9B04-5B4B9CD51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Pilas y colas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857F8-02B5-CC49-B180-4C27A03CD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A veces es bueno tener una colección que sea menos poderosa, pero que esté optimizada para realizar ciertas operaciones rápidamente.</a:t>
            </a:r>
          </a:p>
          <a:p>
            <a:r>
              <a:rPr lang="es-ES_tradnl" dirty="0"/>
              <a:t>Dos colecciones especializadas:</a:t>
            </a:r>
          </a:p>
          <a:p>
            <a:r>
              <a:rPr lang="es-ES_tradnl" b="1" dirty="0"/>
              <a:t>Pila</a:t>
            </a:r>
            <a:r>
              <a:rPr lang="es-ES_tradnl" dirty="0"/>
              <a:t>. Elimina elementos en el orden inverso al que se agregaron.</a:t>
            </a:r>
          </a:p>
          <a:p>
            <a:r>
              <a:rPr lang="es-ES_tradnl" b="1" dirty="0"/>
              <a:t>Cola</a:t>
            </a:r>
            <a:r>
              <a:rPr lang="es-ES_tradnl" dirty="0"/>
              <a:t>. Elimina elementos en el mismo orden en que se agregaron.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756AEE-417A-D041-BF7F-E7D3B77F8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469F34-8818-914F-93A9-EDD287C6D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2782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474F6-8C03-F343-9197-0D2F38DE2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Pila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7DA5-7FD7-974B-B7D6-C50BF4164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pPr marL="0" indent="0">
              <a:buNone/>
            </a:pPr>
            <a:r>
              <a:rPr lang="es-ES_tradnl" sz="1800" b="1" dirty="0" err="1"/>
              <a:t>By</a:t>
            </a:r>
            <a:r>
              <a:rPr lang="es-ES_tradnl" sz="1800" b="1" dirty="0"/>
              <a:t> </a:t>
            </a:r>
            <a:r>
              <a:rPr lang="es-ES_tradnl" sz="1800" b="1" dirty="0" err="1"/>
              <a:t>Maxtremus</a:t>
            </a:r>
            <a:r>
              <a:rPr lang="es-ES_tradnl" sz="1800" b="1" dirty="0"/>
              <a:t> - </a:t>
            </a:r>
            <a:r>
              <a:rPr lang="es-ES_tradnl" sz="1800" b="1" dirty="0" err="1"/>
              <a:t>Own</a:t>
            </a:r>
            <a:r>
              <a:rPr lang="es-ES_tradnl" sz="1800" b="1" dirty="0"/>
              <a:t> </a:t>
            </a:r>
            <a:r>
              <a:rPr lang="es-ES_tradnl" sz="1800" b="1" dirty="0" err="1"/>
              <a:t>work</a:t>
            </a:r>
            <a:r>
              <a:rPr lang="es-ES_tradnl" sz="1800" b="1" dirty="0"/>
              <a:t>, CC0, </a:t>
            </a:r>
            <a:r>
              <a:rPr lang="es-ES_tradnl" sz="1800" b="1" dirty="0">
                <a:hlinkClick r:id="rId2"/>
              </a:rPr>
              <a:t>https://commons.wikimedia.org/w/index.php?curid=44458752</a:t>
            </a:r>
            <a:endParaRPr lang="es-ES_tradnl" sz="18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18F2E5-4346-074E-BD34-8A2178A04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4BDCD-8B84-7C4E-B5C4-6D962B11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14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82B31D-DBBE-244A-9336-1ED0FF214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293" y="1075448"/>
            <a:ext cx="6729413" cy="470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71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4EC79-55BE-A04C-B46F-E75D52C02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Explicación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FA01E-8186-8B40-A5A2-FFFDF74F5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Último en entrar, primero en salir (LIFO – </a:t>
            </a:r>
            <a:r>
              <a:rPr lang="es-ES_tradnl" dirty="0" err="1"/>
              <a:t>last</a:t>
            </a:r>
            <a:r>
              <a:rPr lang="es-ES_tradnl" dirty="0"/>
              <a:t> in, </a:t>
            </a:r>
            <a:r>
              <a:rPr lang="es-ES_tradnl" dirty="0" err="1"/>
              <a:t>first</a:t>
            </a:r>
            <a:r>
              <a:rPr lang="es-ES_tradnl" dirty="0"/>
              <a:t> </a:t>
            </a:r>
            <a:r>
              <a:rPr lang="es-ES_tradnl" dirty="0" err="1"/>
              <a:t>out</a:t>
            </a:r>
            <a:r>
              <a:rPr lang="es-ES_tradnl" dirty="0"/>
              <a:t>).</a:t>
            </a:r>
          </a:p>
          <a:p>
            <a:r>
              <a:rPr lang="es-ES_tradnl" dirty="0"/>
              <a:t>Los elementos se almacenan en orden de inserción.</a:t>
            </a:r>
          </a:p>
          <a:p>
            <a:r>
              <a:rPr lang="es-ES_tradnl" dirty="0"/>
              <a:t>El cliente solo puede agregar / quitar / examinar el último elemento agregado (el tope de la pila).</a:t>
            </a:r>
          </a:p>
          <a:p>
            <a:r>
              <a:rPr lang="es-ES_tradnl" dirty="0"/>
              <a:t>Operaciones básicas de pila:</a:t>
            </a:r>
          </a:p>
          <a:p>
            <a:pPr lvl="1"/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push</a:t>
            </a:r>
            <a:r>
              <a:rPr lang="es-ES_tradnl" dirty="0"/>
              <a:t>: agrega un elemento en la parte superior.</a:t>
            </a:r>
          </a:p>
          <a:p>
            <a:pPr lvl="1"/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</a:t>
            </a:r>
            <a:r>
              <a:rPr lang="es-ES_tradnl" dirty="0"/>
              <a:t>: elimina el elemento superior.</a:t>
            </a:r>
          </a:p>
          <a:p>
            <a:pPr lvl="1"/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peek</a:t>
            </a:r>
            <a:r>
              <a:rPr lang="es-ES_tradnl" dirty="0"/>
              <a:t>: examina el elemento superior.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7CFBD-323E-7548-91CD-7F07C4C88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BA148-5038-3946-90B6-C5B069E3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8290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B3477-2054-264B-8D45-6FAB087BD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Clase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Stack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0D7D9-8471-6744-A99F-1B005CC3E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EFCA51-1C27-1149-A976-9114C3514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C1C63-6A59-924B-B4E8-BA8BE0B4A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16</a:t>
            </a:fld>
            <a:endParaRPr lang="es-ES_tradnl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0FF43F4-5DFB-9140-8FAC-8BF47E20C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513033"/>
              </p:ext>
            </p:extLst>
          </p:nvPr>
        </p:nvGraphicFramePr>
        <p:xfrm>
          <a:off x="1303337" y="2195196"/>
          <a:ext cx="8128000" cy="27635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797051">
                  <a:extLst>
                    <a:ext uri="{9D8B030D-6E8A-4147-A177-3AD203B41FA5}">
                      <a16:colId xmlns:a16="http://schemas.microsoft.com/office/drawing/2014/main" val="3216307684"/>
                    </a:ext>
                  </a:extLst>
                </a:gridCol>
                <a:gridCol w="6330949">
                  <a:extLst>
                    <a:ext uri="{9D8B030D-6E8A-4147-A177-3AD203B41FA5}">
                      <a16:colId xmlns:a16="http://schemas.microsoft.com/office/drawing/2014/main" val="4538383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</a:t>
                      </a:r>
                      <a:r>
                        <a:rPr lang="es-ES_tradnl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&lt;E&gt;()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0" dirty="0"/>
                        <a:t>Construye una nueva pila con elementos de tipo 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283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push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(valor)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Agrega el valor dado en el tope de la pila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623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Elimina el valor en el tope de la pila y lo devuelve; lanza </a:t>
                      </a:r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EmptyStackException</a:t>
                      </a:r>
                      <a:r>
                        <a:rPr lang="es-ES_tradnl" dirty="0"/>
                        <a:t> si la pila está vacía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89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peek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/>
                        <a:t>Devuelve el valor en el tope de la pila sin eliminarlo; lanza </a:t>
                      </a:r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EmptyStackException</a:t>
                      </a:r>
                      <a:r>
                        <a:rPr lang="es-ES_tradnl" dirty="0"/>
                        <a:t> si la pila está vacía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511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size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Devuelve el número de elementos en la pila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608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isEmpty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Devuelve 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r>
                        <a:rPr lang="es-ES_tradnl" dirty="0"/>
                        <a:t> si la pila está vacía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653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5579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467BE-4BC5-0A4D-923D-D04C8E199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 1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AB68D-7D15-7546-BA7A-2C58F956A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Stack&lt;Integer&gt; s = new Stack&lt;&gt;();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s.push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(42); 	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bottom [42] top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s.push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(-3); 	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bottom [42, -3] top</a:t>
            </a:r>
            <a:b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s.push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(17);	 	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bottom [42, -3, 17] top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System.out.println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s.pop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());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17 bottom [42, -3] top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6B22A2-3D35-7E48-B54A-D19E01EC2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9B988-BCAD-8F43-AA6B-2D1E25C20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63350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2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Ordenar un arreglo de números de mayor a menor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[] numbers = {…}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Arrays.sort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(numbers); 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de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menor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mayor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Stack&lt;Integer&gt; stack = new Stack&lt;&gt;();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for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n: numbers) { 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entran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cabeza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stack.push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for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numbers.length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++) { 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revés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numbers[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stack.pop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37093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BF4A4-2111-BC4E-92FF-FFE03994B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49D94-1526-B740-AB6D-584633C31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pPr marL="0" indent="0">
              <a:buNone/>
            </a:pPr>
            <a:r>
              <a:rPr lang="es-ES_tradnl" sz="1800" b="1" dirty="0" err="1"/>
              <a:t>By</a:t>
            </a:r>
            <a:r>
              <a:rPr lang="es-ES_tradnl" sz="1800" b="1" dirty="0"/>
              <a:t> </a:t>
            </a:r>
            <a:r>
              <a:rPr lang="es-ES_tradnl" sz="1800" b="1" dirty="0" err="1"/>
              <a:t>User:Vegpuff</a:t>
            </a:r>
            <a:r>
              <a:rPr lang="es-ES_tradnl" sz="1800" b="1" dirty="0"/>
              <a:t>. </a:t>
            </a:r>
            <a:r>
              <a:rPr lang="es-ES_tradnl" sz="1800" b="1" dirty="0" err="1"/>
              <a:t>Own</a:t>
            </a:r>
            <a:r>
              <a:rPr lang="es-ES_tradnl" sz="1800" b="1" dirty="0"/>
              <a:t> </a:t>
            </a:r>
            <a:r>
              <a:rPr lang="es-ES_tradnl" sz="1800" b="1" dirty="0" err="1"/>
              <a:t>work</a:t>
            </a:r>
            <a:r>
              <a:rPr lang="es-ES_tradnl" sz="1800" b="1" dirty="0"/>
              <a:t>, CC BY-SA 3.0, </a:t>
            </a:r>
            <a:r>
              <a:rPr lang="es-ES_tradnl" sz="1800" b="1" dirty="0">
                <a:hlinkClick r:id="rId2"/>
              </a:rPr>
              <a:t>https://commons.wikimedia.org/w/index.php?curid=7586271</a:t>
            </a:r>
            <a:endParaRPr lang="es-ES_tradnl" sz="18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11D4AD-DF45-CE41-B94D-040E705F3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4665D-0EA7-8745-B6E6-A8169991F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19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18CC11-8BCA-A549-BAEA-C300E402D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227" y="1157287"/>
            <a:ext cx="6605946" cy="431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90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B8C8A-FAB5-F04D-9C9D-CB484CD18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Colecciones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BBBF1-533C-B24C-AD5E-640F5C257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b="1" dirty="0"/>
              <a:t>Colección</a:t>
            </a:r>
            <a:r>
              <a:rPr lang="es-ES_tradnl" dirty="0"/>
              <a:t>. Un objeto que almacena datos; también conocido como “estructura de datos.”</a:t>
            </a:r>
          </a:p>
          <a:p>
            <a:r>
              <a:rPr lang="es-ES_tradnl" dirty="0"/>
              <a:t>Los objetos almacenados se llaman </a:t>
            </a:r>
            <a:r>
              <a:rPr lang="es-ES_tradnl" i="1" dirty="0"/>
              <a:t>elementos</a:t>
            </a:r>
            <a:r>
              <a:rPr lang="es-ES_tradnl" dirty="0"/>
              <a:t>.</a:t>
            </a:r>
          </a:p>
          <a:p>
            <a:r>
              <a:rPr lang="es-ES_tradnl" dirty="0"/>
              <a:t>Algunas colecciones mantienen un orden (índice); algunas permiten duplicados.</a:t>
            </a:r>
          </a:p>
          <a:p>
            <a:r>
              <a:rPr lang="es-ES_tradnl" dirty="0"/>
              <a:t>Operaciones típicas: agregar un elemento, eliminar un elemento, buscar un elemento, vaciar la colección, tamaño de la colección.</a:t>
            </a:r>
          </a:p>
          <a:p>
            <a:r>
              <a:rPr lang="es-ES_tradnl" dirty="0"/>
              <a:t>Ejemplos de colecciones en Java: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r>
              <a:rPr lang="es-ES_tradnl" dirty="0"/>
              <a:t>,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es-ES_tradnl" dirty="0"/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r>
              <a:rPr lang="es-ES_tradnl" dirty="0"/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Stack</a:t>
            </a:r>
            <a:r>
              <a:rPr lang="es-ES_tradnl" dirty="0">
                <a:cs typeface="Times New Roman" panose="02020603050405020304" pitchFamily="18" charset="0"/>
              </a:rPr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Queue</a:t>
            </a:r>
            <a:r>
              <a:rPr lang="es-ES_tradnl" dirty="0">
                <a:cs typeface="Times New Roman" panose="02020603050405020304" pitchFamily="18" charset="0"/>
              </a:rPr>
              <a:t>.</a:t>
            </a:r>
          </a:p>
          <a:p>
            <a:endParaRPr lang="es-ES_tradnl" dirty="0"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F3B64-170E-374F-8CDC-3DB756DD3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E739C-92D6-5A49-86BD-0825158D8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2226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75451-FEBC-4348-AC93-DAC862C5A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Explicación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151E1-7811-F840-97D8-9A3AE56D6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Primero en entrar, primero en salir (FIFO – </a:t>
            </a:r>
            <a:r>
              <a:rPr lang="es-ES_tradnl" dirty="0" err="1"/>
              <a:t>first</a:t>
            </a:r>
            <a:r>
              <a:rPr lang="es-ES_tradnl" dirty="0"/>
              <a:t> in, </a:t>
            </a:r>
            <a:r>
              <a:rPr lang="es-ES_tradnl" dirty="0" err="1"/>
              <a:t>first</a:t>
            </a:r>
            <a:r>
              <a:rPr lang="es-ES_tradnl" dirty="0"/>
              <a:t> </a:t>
            </a:r>
            <a:r>
              <a:rPr lang="es-ES_tradnl" dirty="0" err="1"/>
              <a:t>out</a:t>
            </a:r>
            <a:r>
              <a:rPr lang="es-ES_tradnl" dirty="0"/>
              <a:t>).</a:t>
            </a:r>
          </a:p>
          <a:p>
            <a:r>
              <a:rPr lang="es-ES_tradnl" dirty="0"/>
              <a:t>Los elementos se almacenan en el orden de inserción.</a:t>
            </a:r>
          </a:p>
          <a:p>
            <a:r>
              <a:rPr lang="es-ES_tradnl" dirty="0"/>
              <a:t>El cliente solo puede agregar elementos al final de la cola y solo puede examinar / eliminar el elemento en el frente de la cola.</a:t>
            </a:r>
          </a:p>
          <a:p>
            <a:r>
              <a:rPr lang="es-ES_tradnl" dirty="0"/>
              <a:t>Operaciones de cola básicas:</a:t>
            </a:r>
          </a:p>
          <a:p>
            <a:pPr lvl="1"/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s-ES_tradnl" dirty="0"/>
              <a:t> (poner en cola): añade un elemento al final.</a:t>
            </a:r>
          </a:p>
          <a:p>
            <a:pPr lvl="1"/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remove</a:t>
            </a:r>
            <a:r>
              <a:rPr lang="es-ES_tradnl" dirty="0"/>
              <a:t> (sacar de la cola): retira el elemento al frente.</a:t>
            </a:r>
          </a:p>
          <a:p>
            <a:pPr lvl="1"/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peek</a:t>
            </a:r>
            <a:r>
              <a:rPr lang="es-ES_tradnl" dirty="0"/>
              <a:t>: examina el elemento frontal.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48B95D-A042-AA48-A9A6-37565F974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7C7B3-EFD1-EA46-BB3E-4D29F31F0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44500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79BBB-C563-F440-98C4-37E827CB6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Interface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Queue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6A945DC-43E8-E648-AEF6-F9E0DDCCC9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520746"/>
              </p:ext>
            </p:extLst>
          </p:nvPr>
        </p:nvGraphicFramePr>
        <p:xfrm>
          <a:off x="1063624" y="2392363"/>
          <a:ext cx="8423276" cy="2392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29423">
                  <a:extLst>
                    <a:ext uri="{9D8B030D-6E8A-4147-A177-3AD203B41FA5}">
                      <a16:colId xmlns:a16="http://schemas.microsoft.com/office/drawing/2014/main" val="1519937508"/>
                    </a:ext>
                  </a:extLst>
                </a:gridCol>
                <a:gridCol w="5993853">
                  <a:extLst>
                    <a:ext uri="{9D8B030D-6E8A-4147-A177-3AD203B41FA5}">
                      <a16:colId xmlns:a16="http://schemas.microsoft.com/office/drawing/2014/main" val="33003071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b="0" dirty="0" err="1"/>
                        <a:t>add</a:t>
                      </a:r>
                      <a:r>
                        <a:rPr lang="es-ES_tradnl" b="0" dirty="0"/>
                        <a:t>(valor)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0" dirty="0"/>
                        <a:t>Inserta el valor al final de la cola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904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/>
                        <a:t>remove</a:t>
                      </a:r>
                      <a:r>
                        <a:rPr lang="es-ES_tradnl" dirty="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Elimina el elemento del frente de la cola y lo devuelve; si la cola está vacía lanza </a:t>
                      </a:r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NoSuchElementException</a:t>
                      </a:r>
                      <a:endParaRPr lang="es-ES_tradn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644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/>
                        <a:t>peek</a:t>
                      </a:r>
                      <a:r>
                        <a:rPr lang="es-ES_tradnl" dirty="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Devuelve el elemento del frente de la cola sin eliminarlo; devuelve </a:t>
                      </a:r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null</a:t>
                      </a:r>
                      <a:r>
                        <a:rPr lang="es-ES_tradnl" dirty="0"/>
                        <a:t> si la cola está vacía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226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/>
                        <a:t>size</a:t>
                      </a:r>
                      <a:r>
                        <a:rPr lang="es-ES_tradnl" dirty="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Devuelve el número de elementos en la cola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719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/>
                        <a:t>isEmpty</a:t>
                      </a:r>
                      <a:r>
                        <a:rPr lang="es-ES_tradnl" dirty="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Devuelve 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r>
                        <a:rPr lang="es-ES_tradnl" dirty="0"/>
                        <a:t> si la cola está vacía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638058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04A32-DFC4-4342-A463-D13147523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0A5792-26A2-DF4A-A9B6-D1356D5E2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9449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60D82-9764-AA4F-B2CD-901D78EC6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C063B-2767-344C-9C06-165A7CBD1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Queue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q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LinkedList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&lt;&gt;();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q.add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(42); 		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[42] back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q.add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(-3); 		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[42, -3] back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q.add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(17); 		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[42, -3, 17] back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System.out.println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q.remove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()); 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42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[-3, 17] back</a:t>
            </a: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Queue</a:t>
            </a:r>
            <a:r>
              <a:rPr lang="es-ES_tradnl" dirty="0"/>
              <a:t> es una interface y para crear una cola se debe buscar una clase que implemente esta interface.</a:t>
            </a: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LinkedList</a:t>
            </a:r>
            <a:r>
              <a:rPr lang="es-ES_tradnl" dirty="0"/>
              <a:t> es una clase que implementa la interface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Queue</a:t>
            </a:r>
            <a:r>
              <a:rPr lang="es-ES_tradnl" dirty="0"/>
              <a:t>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ACFE59-E907-5240-B8FF-7CB4B28E7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DD5151-AB83-3849-8331-43B5D25A9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218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8F71D-16AD-F54F-A2E9-9CAD8692F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Tipos de datos abstractos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ADB36-DB22-5640-BC75-CF08374E0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b="1" dirty="0"/>
              <a:t>Tipo de datos abstractos (ADT)</a:t>
            </a:r>
            <a:r>
              <a:rPr lang="es-ES_tradnl" dirty="0"/>
              <a:t>.</a:t>
            </a:r>
            <a:r>
              <a:rPr lang="es-ES_tradnl" b="1" dirty="0"/>
              <a:t> </a:t>
            </a:r>
            <a:r>
              <a:rPr lang="es-ES_tradnl" dirty="0"/>
              <a:t>Es una especificación de una colección de datos y las operaciones que se pueden realizar en ella.</a:t>
            </a:r>
          </a:p>
          <a:p>
            <a:r>
              <a:rPr lang="es-ES_tradnl" dirty="0"/>
              <a:t>Describe </a:t>
            </a:r>
            <a:r>
              <a:rPr lang="es-ES_tradnl" i="1" dirty="0"/>
              <a:t>que</a:t>
            </a:r>
            <a:r>
              <a:rPr lang="es-ES_tradnl" dirty="0"/>
              <a:t> hace una colección, no </a:t>
            </a:r>
            <a:r>
              <a:rPr lang="es-ES_tradnl" i="1" dirty="0"/>
              <a:t>cómo</a:t>
            </a:r>
            <a:r>
              <a:rPr lang="es-ES_tradnl" dirty="0"/>
              <a:t> lo hace.</a:t>
            </a:r>
          </a:p>
          <a:p>
            <a:r>
              <a:rPr lang="es-ES_tradnl" dirty="0"/>
              <a:t>No se sabe exactamente cómo se implementa una pila o una cola y no es necesario.</a:t>
            </a:r>
          </a:p>
          <a:p>
            <a:r>
              <a:rPr lang="es-ES_tradnl" dirty="0"/>
              <a:t>Solo se necesita entender la idea de la colección y qué operaciones puede realizar.</a:t>
            </a:r>
          </a:p>
          <a:p>
            <a:r>
              <a:rPr lang="es-ES_tradnl" dirty="0"/>
              <a:t>Ejemplo: el tipo de datos abstracto pila.</a:t>
            </a:r>
          </a:p>
          <a:p>
            <a:r>
              <a:rPr lang="es-ES_tradnl" dirty="0"/>
              <a:t>Es una secuencia de objetos con comportamiento LIFO.</a:t>
            </a:r>
          </a:p>
          <a:p>
            <a:r>
              <a:rPr lang="es-ES_tradnl" dirty="0"/>
              <a:t>Operaciones: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push</a:t>
            </a:r>
            <a:r>
              <a:rPr lang="es-ES_tradnl" dirty="0"/>
              <a:t>,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</a:t>
            </a:r>
            <a:r>
              <a:rPr lang="es-ES_tradnl" dirty="0"/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seek</a:t>
            </a:r>
            <a:r>
              <a:rPr lang="es-ES_tradnl" dirty="0"/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es-ES_tradnl" dirty="0"/>
              <a:t>, etc.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A57B33-B9F7-6F49-AA70-266D1D7C6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83843F-9DDD-624E-9CB6-38C26E233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081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B4B89-12DF-644A-8862-2FB78280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ADTs</a:t>
            </a:r>
            <a:r>
              <a:rPr lang="es-ES_tradnl" dirty="0"/>
              <a:t> como 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44856-5139-DE48-9F4F-641EC2FBE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El </a:t>
            </a:r>
            <a:r>
              <a:rPr lang="es-ES_tradnl" dirty="0" err="1"/>
              <a:t>framework</a:t>
            </a:r>
            <a:r>
              <a:rPr lang="es-ES_tradnl" dirty="0"/>
              <a:t> de colecciones de Java utiliza interfaces para describir </a:t>
            </a:r>
            <a:r>
              <a:rPr lang="es-ES_tradnl" dirty="0" err="1"/>
              <a:t>ADTs</a:t>
            </a:r>
            <a:r>
              <a:rPr lang="es-ES_tradnl" dirty="0"/>
              <a:t>:</a:t>
            </a: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r>
              <a:rPr lang="es-ES_tradnl" dirty="0"/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Deque</a:t>
            </a:r>
            <a:r>
              <a:rPr lang="es-ES_tradnl" dirty="0"/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r>
              <a:rPr lang="es-ES_tradnl" dirty="0"/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r>
              <a:rPr lang="es-ES_tradnl" dirty="0"/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Queue</a:t>
            </a:r>
            <a:r>
              <a:rPr lang="es-ES_tradnl" dirty="0"/>
              <a:t>,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es-ES_tradnl" dirty="0"/>
              <a:t>.</a:t>
            </a:r>
          </a:p>
          <a:p>
            <a:r>
              <a:rPr lang="es-ES_tradnl" dirty="0"/>
              <a:t>Un ADT se puede implementar de varias formas por clases:</a:t>
            </a: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ArrayList</a:t>
            </a:r>
            <a:r>
              <a:rPr lang="es-ES_tradnl" dirty="0"/>
              <a:t> y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LinkedList</a:t>
            </a:r>
            <a:r>
              <a:rPr lang="es-ES_tradnl" dirty="0"/>
              <a:t> implementan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r>
              <a:rPr lang="es-ES_tradnl" dirty="0">
                <a:cs typeface="Times New Roman" panose="02020603050405020304" pitchFamily="18" charset="0"/>
              </a:rPr>
              <a:t>.</a:t>
            </a: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HashSet</a:t>
            </a:r>
            <a:r>
              <a:rPr lang="es-ES_tradnl" dirty="0"/>
              <a:t> y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TreeSet</a:t>
            </a:r>
            <a:r>
              <a:rPr lang="es-ES_tradnl" dirty="0"/>
              <a:t> implementan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es-ES_tradnl" dirty="0">
                <a:cs typeface="Times New Roman" panose="02020603050405020304" pitchFamily="18" charset="0"/>
              </a:rPr>
              <a:t>.</a:t>
            </a: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LinkedList</a:t>
            </a:r>
            <a:r>
              <a:rPr lang="es-ES_tradnl" dirty="0"/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ArrayDeque</a:t>
            </a:r>
            <a:r>
              <a:rPr lang="es-ES_tradnl" dirty="0"/>
              <a:t>, etc. implementan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Queue</a:t>
            </a:r>
            <a:r>
              <a:rPr lang="es-ES_tradnl" dirty="0">
                <a:cs typeface="Times New Roman" panose="02020603050405020304" pitchFamily="18" charset="0"/>
              </a:rPr>
              <a:t>.</a:t>
            </a:r>
          </a:p>
          <a:p>
            <a:r>
              <a:rPr lang="es-ES_tradnl" dirty="0"/>
              <a:t>Confusamente,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Stack</a:t>
            </a:r>
            <a:r>
              <a:rPr lang="es-ES_tradnl" dirty="0"/>
              <a:t> no es una interface, es una clase.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42E15-554A-6844-9A9E-956DF0AE4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D58C6B-8362-B743-AB22-26779210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090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D3B0E-82E5-9C43-88CF-4A65774CB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ADTs</a:t>
            </a:r>
            <a:r>
              <a:rPr lang="es-ES_tradnl" dirty="0"/>
              <a:t> como 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3F819-9562-194A-9F39-98B458436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Se considera una buena práctica declarar las variables de colección utilizando el tipo de interface ADT correspondiente: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&lt;String&gt; lista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ArrayList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&lt;&gt;();</a:t>
            </a:r>
          </a:p>
          <a:p>
            <a:r>
              <a:rPr lang="es-ES_tradnl" dirty="0"/>
              <a:t>Los métodos que aceptan una colección como parámetro también deben declarar el parámetro utilizando el tipo de interface ADT: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&lt;String&gt;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...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B70F9D-E15A-3C43-B1C0-953AD7EA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6C590-4979-594E-A97A-C6F689FDD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25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7930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CFE61-DBC7-C242-93CB-EAC8FC440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Implementaciones de </a:t>
            </a:r>
            <a:r>
              <a:rPr lang="es-ES_tradnl" dirty="0" err="1"/>
              <a:t>ADTs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CA71E-BA09-954B-AA28-F91BA5AA1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¿Por qué hay más de un tipo de lista, cola, etc.?</a:t>
            </a:r>
          </a:p>
          <a:p>
            <a:r>
              <a:rPr lang="es-ES_tradnl" dirty="0"/>
              <a:t>Respuesta: cada implementación es más eficiente en determinadas tareas.</a:t>
            </a: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ArrayList</a:t>
            </a:r>
            <a:r>
              <a:rPr lang="es-ES_tradnl" dirty="0"/>
              <a:t> es más rápido para agregar / eliminar al final.</a:t>
            </a: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LinkedList</a:t>
            </a:r>
            <a:r>
              <a:rPr lang="es-ES_tradnl" dirty="0"/>
              <a:t> es más rápido para agregar / eliminar en el frente / en el medio.</a:t>
            </a:r>
          </a:p>
          <a:p>
            <a:r>
              <a:rPr lang="es-ES_tradnl" dirty="0"/>
              <a:t>Uno elige la mejor implementación para su tarea y, si el resto del código está escrito para usar las interfaces, funcionará.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FC099-287C-8640-8633-5D0CB7D37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0D896-D4A5-FB46-A066-45AFD380E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26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1310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ADTs</a:t>
            </a:r>
            <a:r>
              <a:rPr lang="es-MX" dirty="0"/>
              <a:t> en Java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Listas (interface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r>
              <a:rPr lang="es-MX" dirty="0"/>
              <a:t>).</a:t>
            </a:r>
          </a:p>
          <a:p>
            <a:r>
              <a:rPr lang="es-MX" dirty="0"/>
              <a:t>Pilas (clase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Stack</a:t>
            </a:r>
            <a:r>
              <a:rPr lang="es-MX" dirty="0"/>
              <a:t>).</a:t>
            </a:r>
          </a:p>
          <a:p>
            <a:r>
              <a:rPr lang="es-MX" dirty="0"/>
              <a:t>Colas (interface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Queue</a:t>
            </a:r>
            <a:r>
              <a:rPr lang="es-MX" dirty="0"/>
              <a:t>).</a:t>
            </a:r>
          </a:p>
          <a:p>
            <a:r>
              <a:rPr lang="es-MX" dirty="0"/>
              <a:t>Conjuntos (interface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es-MX" dirty="0"/>
              <a:t>).</a:t>
            </a:r>
          </a:p>
          <a:p>
            <a:r>
              <a:rPr lang="es-MX" dirty="0"/>
              <a:t>Mapas (interface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r>
              <a:rPr lang="es-MX" dirty="0"/>
              <a:t>).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27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86684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B8A82-3BBA-E04E-86BD-73CA42760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Conjuntos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C8AF0-3F67-BE43-8940-61014E409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/>
              <a:t>Conjunto</a:t>
            </a:r>
            <a:r>
              <a:rPr lang="es-ES_tradnl" dirty="0"/>
              <a:t>. Una colección de valores sin duplicados.</a:t>
            </a:r>
          </a:p>
          <a:p>
            <a:r>
              <a:rPr lang="es-ES_tradnl" dirty="0"/>
              <a:t>Operaciones:</a:t>
            </a:r>
          </a:p>
          <a:p>
            <a:r>
              <a:rPr lang="es-ES_tradnl" dirty="0"/>
              <a:t>Elementos: agregar, eliminar, buscar.</a:t>
            </a:r>
          </a:p>
          <a:p>
            <a:r>
              <a:rPr lang="es-ES_tradnl" dirty="0"/>
              <a:t>Conjuntos: tamaño, unión, intersección, diferencia.</a:t>
            </a:r>
          </a:p>
          <a:p>
            <a:r>
              <a:rPr lang="es-ES_tradnl" dirty="0"/>
              <a:t>Los conjuntos no tienen índices.</a:t>
            </a:r>
          </a:p>
          <a:p>
            <a:r>
              <a:rPr lang="es-ES_tradnl" dirty="0"/>
              <a:t>Los elementos se agregan a un conjunto y no existe un orden.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865205-A9FE-274F-9958-F1C1261DA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47EED7-BBD5-0C4F-951C-8B9A73DC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28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475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90112-E5F2-F346-A8F9-5AA108F3A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Interface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214B4-AD81-3A4B-A4E9-BD293135F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En Java, los conjuntos están representados por la interface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es-ES_tradnl" dirty="0"/>
              <a:t>.</a:t>
            </a:r>
          </a:p>
          <a:p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es-ES_tradnl" dirty="0"/>
              <a:t> es implementado por las clases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HashSet</a:t>
            </a:r>
            <a:r>
              <a:rPr lang="es-ES_tradnl" dirty="0"/>
              <a:t>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TreeSet</a:t>
            </a:r>
            <a:r>
              <a:rPr lang="es-ES_tradnl" dirty="0">
                <a:cs typeface="Times New Roman" panose="02020603050405020304" pitchFamily="18" charset="0"/>
              </a:rPr>
              <a:t> y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LinkedHashSet</a:t>
            </a:r>
            <a:r>
              <a:rPr lang="es-ES_tradnl" dirty="0"/>
              <a:t>.</a:t>
            </a: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HashSet</a:t>
            </a:r>
            <a:r>
              <a:rPr lang="es-ES_tradnl" dirty="0"/>
              <a:t>:</a:t>
            </a:r>
          </a:p>
          <a:p>
            <a:pPr lvl="1"/>
            <a:r>
              <a:rPr lang="es-ES_tradnl" dirty="0"/>
              <a:t>Implementado mediante una tabla hash.</a:t>
            </a:r>
          </a:p>
          <a:p>
            <a:pPr lvl="1"/>
            <a:r>
              <a:rPr lang="es-ES_tradnl" dirty="0"/>
              <a:t>Muy rápido: O(1) para todas las operaciones.</a:t>
            </a:r>
          </a:p>
          <a:p>
            <a:pPr lvl="1"/>
            <a:r>
              <a:rPr lang="es-ES_tradnl" dirty="0"/>
              <a:t>Los elementos se almacenan en un orden impredecible.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B06FFE-BC9E-2C4F-841D-80DCB369F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4F19C-1216-C54F-A3CE-F8EAD2CAD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29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164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CA175-EFFC-714A-A414-2EF9F8E26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Colecciones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5290B-BFC9-954C-8EAA-7DD2BD86E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Las colecciones están en el paquete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java.util</a:t>
            </a:r>
            <a:r>
              <a:rPr lang="es-ES_tradnl" dirty="0"/>
              <a:t>.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java.util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.*;</a:t>
            </a:r>
          </a:p>
          <a:p>
            <a:r>
              <a:rPr lang="es-ES_tradnl" dirty="0"/>
              <a:t>Información oficial: </a:t>
            </a:r>
            <a:r>
              <a:rPr lang="es-ES_tradnl" dirty="0">
                <a:hlinkClick r:id="rId2"/>
              </a:rPr>
              <a:t>https://docs.oracle.com/en/java/javase/16/docs/api/java.base/java/util/doc-files/coll-overview.html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489F9-4619-DB40-9983-53E8839D0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30913-A076-4941-92D5-653F920E1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3744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D21AB-4097-B642-BD71-9432624BE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Interface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61A39-E5DA-314D-9CDD-E941E02CB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TreeSet</a:t>
            </a:r>
            <a:r>
              <a:rPr lang="es-ES_tradnl" dirty="0"/>
              <a:t>:</a:t>
            </a:r>
          </a:p>
          <a:p>
            <a:pPr lvl="1"/>
            <a:r>
              <a:rPr lang="es-ES_tradnl" dirty="0"/>
              <a:t>Implementado mediante un árbol de búsqueda binario.</a:t>
            </a:r>
          </a:p>
          <a:p>
            <a:pPr lvl="1"/>
            <a:r>
              <a:rPr lang="es-ES_tradnl" dirty="0"/>
              <a:t>Bastante rápido: O(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 N</a:t>
            </a:r>
            <a:r>
              <a:rPr lang="es-ES_tradnl" dirty="0"/>
              <a:t>) para todas las operaciones.</a:t>
            </a:r>
          </a:p>
          <a:p>
            <a:pPr lvl="1"/>
            <a:r>
              <a:rPr lang="es-ES_tradnl" dirty="0"/>
              <a:t>Los elementos se almacenan en orden.</a:t>
            </a: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LinkedHashSet</a:t>
            </a:r>
            <a:r>
              <a:rPr lang="es-ES_tradnl" dirty="0"/>
              <a:t>:</a:t>
            </a:r>
          </a:p>
          <a:p>
            <a:pPr lvl="1"/>
            <a:r>
              <a:rPr lang="es-ES_tradnl" dirty="0"/>
              <a:t>Implementado mediante una lista ligada y una tabla hash.</a:t>
            </a:r>
          </a:p>
          <a:p>
            <a:pPr lvl="1"/>
            <a:r>
              <a:rPr lang="es-ES_tradnl" dirty="0"/>
              <a:t>Muy rápido: O(1).</a:t>
            </a:r>
          </a:p>
          <a:p>
            <a:pPr lvl="1"/>
            <a:r>
              <a:rPr lang="es-ES_tradnl" dirty="0"/>
              <a:t>Los elementos se almacenan en el orden de inserción.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D19DDF-4AFC-F541-8EC5-08BD63979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8FC306-1379-6444-A7F9-AC37AA118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30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576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Tabla hash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600" b="1" dirty="0"/>
              <a:t>Fuente: </a:t>
            </a:r>
            <a:r>
              <a:rPr lang="en-US" sz="1600" b="1" dirty="0"/>
              <a:t>By Jorge </a:t>
            </a:r>
            <a:r>
              <a:rPr lang="en-US" sz="1600" b="1" dirty="0" err="1"/>
              <a:t>Stolfi</a:t>
            </a:r>
            <a:r>
              <a:rPr lang="en-US" sz="1600" b="1" dirty="0"/>
              <a:t> - Own work, CC BY-SA 3.0, </a:t>
            </a:r>
            <a:r>
              <a:rPr lang="en-US" sz="1600" b="1" dirty="0">
                <a:hlinkClick r:id="rId2"/>
              </a:rPr>
              <a:t>https://commons.wikimedia.org/w/index.php?curid=6471238</a:t>
            </a:r>
            <a:endParaRPr lang="es-MX" sz="1600" b="1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31</a:t>
            </a:fld>
            <a:endParaRPr lang="es-ES_tradn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889" y="1128231"/>
            <a:ext cx="6162143" cy="449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279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Árbol binario ordenado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600" b="1" dirty="0"/>
              <a:t>Fuente: </a:t>
            </a:r>
            <a:r>
              <a:rPr lang="en-US" sz="1600" b="1" dirty="0"/>
              <a:t>By No machine-readable author provided. </a:t>
            </a:r>
            <a:r>
              <a:rPr lang="en-US" sz="1600" b="1" dirty="0" err="1"/>
              <a:t>Dcoetzee</a:t>
            </a:r>
            <a:r>
              <a:rPr lang="en-US" sz="1600" b="1" dirty="0"/>
              <a:t> assumed (based on copyright claims). - No machine-readable source provided. Own work assumed (based on copyright claims)., Public Domain, </a:t>
            </a:r>
            <a:r>
              <a:rPr lang="en-US" sz="1600" b="1" dirty="0">
                <a:hlinkClick r:id="rId2"/>
              </a:rPr>
              <a:t>https://commons.wikimedia.org/w/index.php?curid=488330</a:t>
            </a:r>
            <a:endParaRPr lang="es-MX" sz="1600" b="1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32</a:t>
            </a:fld>
            <a:endParaRPr lang="es-ES_tradn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155" y="1055195"/>
            <a:ext cx="4994701" cy="41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513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Lista ligada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600" b="1" dirty="0"/>
              <a:t>Fuente: </a:t>
            </a:r>
            <a:r>
              <a:rPr lang="en-US" sz="1600" b="1" dirty="0"/>
              <a:t>By Vectorization: </a:t>
            </a:r>
            <a:r>
              <a:rPr lang="en-US" sz="1600" b="1" dirty="0" err="1"/>
              <a:t>Lasindi</a:t>
            </a:r>
            <a:r>
              <a:rPr lang="en-US" sz="1600" b="1" dirty="0"/>
              <a:t> - Own work based on: Singly linked list.png by Derrick Coetzee, Public Domain, </a:t>
            </a:r>
            <a:r>
              <a:rPr lang="en-US" sz="1600" b="1" dirty="0">
                <a:hlinkClick r:id="rId2"/>
              </a:rPr>
              <a:t>https://commons.wikimedia.org/w/index.php?curid=2245162</a:t>
            </a:r>
            <a:endParaRPr lang="es-MX" sz="1600" b="1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33</a:t>
            </a:fld>
            <a:endParaRPr lang="es-ES_tradn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120271"/>
            <a:ext cx="10058400" cy="100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010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0187A-BF29-6C4E-B28D-3CD67700A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Métodos de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0181DF5-3BEA-B245-B1FE-B36623FB49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207401"/>
              </p:ext>
            </p:extLst>
          </p:nvPr>
        </p:nvGraphicFramePr>
        <p:xfrm>
          <a:off x="1252537" y="2415033"/>
          <a:ext cx="8420101" cy="2595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91170">
                  <a:extLst>
                    <a:ext uri="{9D8B030D-6E8A-4147-A177-3AD203B41FA5}">
                      <a16:colId xmlns:a16="http://schemas.microsoft.com/office/drawing/2014/main" val="427207459"/>
                    </a:ext>
                  </a:extLst>
                </a:gridCol>
                <a:gridCol w="6228931">
                  <a:extLst>
                    <a:ext uri="{9D8B030D-6E8A-4147-A177-3AD203B41FA5}">
                      <a16:colId xmlns:a16="http://schemas.microsoft.com/office/drawing/2014/main" val="23434898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</a:t>
                      </a:r>
                      <a:r>
                        <a:rPr lang="es-ES_tradnl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(valor)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0" dirty="0"/>
                        <a:t>Agrega el valor al conjunto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605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contains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(valor)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Devuelve 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r>
                        <a:rPr lang="es-ES_tradnl" dirty="0"/>
                        <a:t> si el valor dado pertenece al conjunto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423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remove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(valor)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Elimina el valor dado del conjunto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985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clear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Elimina todos los elementos del conjunto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73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size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Devuelve el número de elementos en el conjunto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758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isEmpty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Devuelve 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r>
                        <a:rPr lang="es-ES_tradnl" dirty="0"/>
                        <a:t> si el tamaño del conjunto es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678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toString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Devuelve una representación del conjunto como 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569318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F25DC1-624B-3744-9FDE-EA198C7B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FBD27A-AE64-074C-B70E-CF384938A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34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39546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5F995-C566-604E-A700-9A0A3D74F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Operaciones de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098E8A4-4962-0747-8C5E-30E440D036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434192"/>
              </p:ext>
            </p:extLst>
          </p:nvPr>
        </p:nvGraphicFramePr>
        <p:xfrm>
          <a:off x="1181100" y="2106613"/>
          <a:ext cx="9220200" cy="3403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76512">
                  <a:extLst>
                    <a:ext uri="{9D8B030D-6E8A-4147-A177-3AD203B41FA5}">
                      <a16:colId xmlns:a16="http://schemas.microsoft.com/office/drawing/2014/main" val="423145026"/>
                    </a:ext>
                  </a:extLst>
                </a:gridCol>
                <a:gridCol w="6643688">
                  <a:extLst>
                    <a:ext uri="{9D8B030D-6E8A-4147-A177-3AD203B41FA5}">
                      <a16:colId xmlns:a16="http://schemas.microsoft.com/office/drawing/2014/main" val="39874627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addAll</a:t>
                      </a:r>
                      <a:r>
                        <a:rPr lang="es-ES_tradnl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(colección)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0" dirty="0"/>
                        <a:t>Agrega al conjunto todos los elementos de</a:t>
                      </a:r>
                      <a:r>
                        <a:rPr lang="es-ES_tradnl" b="0" baseline="0" dirty="0"/>
                        <a:t> la colección</a:t>
                      </a:r>
                      <a:endParaRPr lang="es-ES_tradnl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828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containsAll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(colección)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Devuelve 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r>
                        <a:rPr lang="es-ES_tradnl" dirty="0"/>
                        <a:t> si el conjunto tiene todos los elementos de la colección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508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equals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(conjunto)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Devuelve true si este conjunto y el conjunto dado tienen los mismos elementos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619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iterator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Devuelve un iterador para examinar el contenido del conjunto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424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removeAll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(colección)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Borra del conjunto todos los elementos de la colección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260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retainAll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(colección)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/>
                        <a:t>Borra del conjunto todos los elementos que </a:t>
                      </a:r>
                      <a:r>
                        <a:rPr lang="es-ES_tradnl" i="1" dirty="0"/>
                        <a:t>no</a:t>
                      </a:r>
                      <a:r>
                        <a:rPr lang="es-ES_tradnl" dirty="0"/>
                        <a:t> están en </a:t>
                      </a:r>
                      <a:r>
                        <a:rPr lang="es-ES_tradnl"/>
                        <a:t>la colección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602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toArray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Regresa un arreglo de los elementos de este conjunto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142430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84425D-C080-E04A-B761-62572FD1F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DCB3C-0DB5-F041-91E2-01E85758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35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094172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A27C-A3C0-1546-B837-EE310580D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Operaciones de conjuntos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4129B6-15BB-084B-B527-CA2BC54D6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494739"/>
            <a:ext cx="10972800" cy="289881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2C4F3E-2D68-D84A-98EF-CB7AC80B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94472-1211-BB4C-9A8B-EF3AF84FB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36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790336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9888-FB4B-E042-95BE-0D2FFE408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820A2-673F-1F4F-9DD0-F32A34E19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&lt;String&gt; lista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ArrayList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&lt;&gt;();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...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Set&lt;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set1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TreeSet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&lt;&gt;();     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vacío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Set&lt;String&gt; set2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HashSet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&lt;&gt;(lista);</a:t>
            </a:r>
          </a:p>
          <a:p>
            <a:r>
              <a:rPr lang="es-ES_tradnl" dirty="0"/>
              <a:t>Se puede construir un conjunto vacío o uno basado en una colección ya existente.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0DFB5B-830C-1C48-9AD2-148D6B648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706DB-2B73-2F42-A9CF-A208386BC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37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607195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C32C8-365E-D242-8DAD-DBB8BD9A0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Conjuntos y ordenamiento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93546-52B7-384B-8C0D-9FF9C598B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HashSet</a:t>
            </a:r>
            <a:r>
              <a:rPr lang="es-ES_tradnl" dirty="0"/>
              <a:t>: los elementos se almacenan en orden impredecible.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Set&lt;String&gt; nombres_1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HashSet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&lt;&gt;();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nombres_1.add(“Juan”);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nombres_1.add(“Roberto”);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nombres_1.add(“Marissa”);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nombres_1.add(“Karina”);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System.out.println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(nombres_1);</a:t>
            </a:r>
          </a:p>
          <a:p>
            <a:pPr marL="0" indent="0">
              <a:buNone/>
            </a:pP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// [Karina, Roberto, Juan, Marissa]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2553C1-A3CA-CB44-B386-8B5C9131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39B7E7-30A0-364B-96A4-69F6A7FE8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38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36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2D4A7-E9FD-014D-8A9A-EEF53ED1F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Conjuntos y ordenamiento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D9FF2-FBB9-F541-830A-979621155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TreeSet</a:t>
            </a:r>
            <a:r>
              <a:rPr lang="es-ES_tradnl" dirty="0"/>
              <a:t>: los elementos se almacenan en su orden natural.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Set&lt;String&gt; nombres_2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TreeSet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&lt;&gt;();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...</a:t>
            </a:r>
          </a:p>
          <a:p>
            <a:pPr marL="0" indent="0">
              <a:buNone/>
            </a:pP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// [Juan, Karina, Marissa, Roberto]</a:t>
            </a: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LinkedHashSet</a:t>
            </a:r>
            <a:r>
              <a:rPr lang="es-ES_tradnl" dirty="0"/>
              <a:t>: los elementos se almacenan en orden de inserción.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Set&lt;String&gt; nombres_3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LinkedHashSet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&lt;&gt;();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...</a:t>
            </a:r>
          </a:p>
          <a:p>
            <a:pPr marL="0" indent="0">
              <a:buNone/>
            </a:pP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// [Juan, Roberto, Marissa, Karina]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C4D338-439E-1A41-87D4-0CBCD45F0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5F468B-4418-D44B-8B79-77B3E51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39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017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1C40A-75D7-5242-A3C1-EAFFB0D9D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Collections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3CAE9-9220-2846-B327-A929F285B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sz="1800" dirty="0">
                <a:hlinkClick r:id="rId2"/>
              </a:rPr>
              <a:t>https://docs.oracle.com/en/java/javase/16/docs/api/java.base/java/util/doc-files/coll-overview.html</a:t>
            </a:r>
            <a:endParaRPr lang="es-ES_tradnl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A98427-AD66-314E-9A8C-5B18066BF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990A2-2CA1-784C-8E96-4EC4F86D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4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3661F4-088A-B34B-9E40-EDF9668F3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2457099"/>
            <a:ext cx="11315700" cy="194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729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EB333C-DB35-4CDA-BB86-F70BD949F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Conjuntos de objetos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3F3417-AC95-4596-9197-676DA37CD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Se pueden crear sin problemas conjuntos de objetos con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HashSet</a:t>
            </a:r>
            <a:r>
              <a:rPr lang="es-MX" dirty="0"/>
              <a:t> y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LinkedHashSet</a:t>
            </a:r>
            <a:r>
              <a:rPr lang="es-MX" dirty="0"/>
              <a:t>.</a:t>
            </a:r>
          </a:p>
          <a:p>
            <a:r>
              <a:rPr lang="es-MX" dirty="0"/>
              <a:t>Para utilizar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TreeSet</a:t>
            </a:r>
            <a:r>
              <a:rPr lang="es-MX" dirty="0"/>
              <a:t>, la clase debe implementar la interface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Comparable</a:t>
            </a:r>
            <a:r>
              <a:rPr lang="es-MX" dirty="0"/>
              <a:t>.</a:t>
            </a:r>
          </a:p>
          <a:p>
            <a:r>
              <a:rPr lang="es-MX" dirty="0"/>
              <a:t>Recordar que algunas clases, como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es-MX" dirty="0"/>
              <a:t>, ya implementan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Comparable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535495C-7E42-4FDF-94A3-C0E39D010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E6C1BA2-6370-4595-97A8-FEA7F5EEF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40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829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032D8-AB31-5C4D-9492-77F69FD21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Recorrer un conjunto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D69D-D52B-2D46-90D0-B41118E7B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>
                <a:cs typeface="Times New Roman" panose="02020603050405020304" pitchFamily="18" charset="0"/>
              </a:rPr>
              <a:t>Se utiliza un </a:t>
            </a:r>
            <a:r>
              <a:rPr lang="es-ES_tradnl" dirty="0" err="1">
                <a:cs typeface="Times New Roman" panose="02020603050405020304" pitchFamily="18" charset="0"/>
              </a:rPr>
              <a:t>foreach</a:t>
            </a:r>
            <a:r>
              <a:rPr lang="es-ES_tradnl" dirty="0">
                <a:cs typeface="Times New Roman" panose="02020603050405020304" pitchFamily="18" charset="0"/>
              </a:rPr>
              <a:t> porque los conjuntos no tienen índices.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Set&lt;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calificaciones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HashSet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&lt;&gt;();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...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: calificaciones)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System.out.println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(“Calificación: ” + c);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517C1F-92FC-484E-A071-74DDD49B0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9AC84-5C01-9D4A-8FD7-831BB8EA6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41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929442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63DA26-1AB5-4F6C-8A0F-323436D9A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Conjuntos con tipos enumerados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82B615-C078-428F-8A12-BC24A946E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EnumSet</a:t>
            </a:r>
            <a:r>
              <a:rPr lang="es-MX" dirty="0"/>
              <a:t>. Implementación especializada de la interface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es-MX" dirty="0"/>
              <a:t> para usarse con tipos enumerados.</a:t>
            </a:r>
          </a:p>
          <a:p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EnumSet</a:t>
            </a:r>
            <a:r>
              <a:rPr lang="es-MX" dirty="0"/>
              <a:t> es una clase abstracta, no se puede instanciar.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DF256AD-4AE3-4245-A801-C681147C9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2B4B62-2570-443F-A6DB-9B4BD9C4A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42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2427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A38E0E-ED16-4196-B4FD-94F50242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Métodos para crear un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EnumSet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B7A9FE62-C7A2-4962-8359-F834C25DC7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209310"/>
              </p:ext>
            </p:extLst>
          </p:nvPr>
        </p:nvGraphicFramePr>
        <p:xfrm>
          <a:off x="609600" y="2618359"/>
          <a:ext cx="10972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483">
                  <a:extLst>
                    <a:ext uri="{9D8B030D-6E8A-4147-A177-3AD203B41FA5}">
                      <a16:colId xmlns:a16="http://schemas.microsoft.com/office/drawing/2014/main" val="3993602102"/>
                    </a:ext>
                  </a:extLst>
                </a:gridCol>
                <a:gridCol w="8028317">
                  <a:extLst>
                    <a:ext uri="{9D8B030D-6E8A-4147-A177-3AD203B41FA5}">
                      <a16:colId xmlns:a16="http://schemas.microsoft.com/office/drawing/2014/main" val="24205510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Método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Descripción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596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allOf</a:t>
                      </a:r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MX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Crea un conjunto con todos los elementos de la clase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065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complementOf</a:t>
                      </a:r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MX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EnumSet</a:t>
                      </a:r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Crea un conjunto con el complemento del conjunto dado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093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copyOf</a:t>
                      </a:r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MX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Collection</a:t>
                      </a:r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Crea un conjunto a partir de la colección dada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740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copyOf</a:t>
                      </a:r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MX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EnumSet</a:t>
                      </a:r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Crea un conjunto conteniendo los mismos elementos que el conjunto dado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048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noneOf</a:t>
                      </a:r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MX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Crea un conjunto vacío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430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MX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Element</a:t>
                      </a:r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Crea un conjunto conteniendo los elementos dados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078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range</a:t>
                      </a:r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MX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MX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Crea un conjunto conteniendo los elementos especificados en el rango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107568"/>
                  </a:ext>
                </a:extLst>
              </a:tr>
            </a:tbl>
          </a:graphicData>
        </a:graphic>
      </p:graphicFrame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D12A9D8-3AB8-4883-8D8E-AE760B76E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B35FAF3-B59C-4D4F-B681-05CA8C761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43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63976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EC5F35-5AC3-4348-94B8-89B38DCFE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Métodos de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EnumSet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B99172-B466-489D-BF45-A4F3E7FBB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 clase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EnumSet</a:t>
            </a:r>
            <a:r>
              <a:rPr lang="es-MX" dirty="0"/>
              <a:t> hereda de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es-MX" dirty="0"/>
              <a:t> los métodos para realizar operaciones con conjuntos: unión 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addAll</a:t>
            </a:r>
            <a:r>
              <a:rPr lang="es-MX" dirty="0"/>
              <a:t>), intersección 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retainAll</a:t>
            </a:r>
            <a:r>
              <a:rPr lang="es-MX" dirty="0"/>
              <a:t>) y resta 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removeAll</a:t>
            </a:r>
            <a:r>
              <a:rPr lang="es-MX" dirty="0"/>
              <a:t>).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D26173B-280F-4096-B76C-3B7FC048C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83FD227-325E-4346-AAF2-ABBFC023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44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848590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665919-9CCC-462C-AFDB-8AF07B7B0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A79C07-A7C2-417F-ACBE-161E8A007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Months {JANUARY, FEBRUARY, MARCH, APRIL, MAY,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JUNE, JULY, AUGUST, SEPTEMBER, OCTOBER, NOVEMBER,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DECEMBER}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EnumSet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&lt;Months&gt;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allMonths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EnumSet.allOf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Months.class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EnumSet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&lt;Months&gt;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noMonths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EnumSet.noneOf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Months.class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EnumSet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&lt;Months&gt;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springMonths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EnumSet.of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Months.MARCH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Months.APRIL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Months.MAY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Months.JUNE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EnumSet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&lt;Months&gt;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summerMonths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EnumSet.range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Months.JUNE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Months.SEPTEMBER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D1DBFA-645B-4FE0-B0C6-7AF5CDA24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42C9331-A0FE-4775-BC34-1E55B2D2F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45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00761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3F8F9-14DF-3445-817B-0B52AAB78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ADT Mapas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495CA-D6F3-804B-B779-B3BD7D81A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/>
              <a:t>Mapa</a:t>
            </a:r>
            <a:r>
              <a:rPr lang="es-ES_tradnl" dirty="0"/>
              <a:t>. Contiene un conjunto de claves y una colección de valores.</a:t>
            </a:r>
          </a:p>
          <a:p>
            <a:r>
              <a:rPr lang="es-ES_tradnl" dirty="0"/>
              <a:t>Cada clave está asociada con un valor.</a:t>
            </a:r>
          </a:p>
          <a:p>
            <a:r>
              <a:rPr lang="es-ES_tradnl" dirty="0"/>
              <a:t>También conocido como “diccionario” o “arreglo asociativo”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EE8269-5EDC-9D4D-B7AF-BA9AF4ACB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706158-C37A-C643-B97C-2EDB28D3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46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36BDC8-5AF9-E342-B8DF-F9F8EB809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3876535"/>
            <a:ext cx="2903538" cy="211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3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7EA1D-ADB7-2C4B-8A55-9CF2EF03E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ADT Mapas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9BB95-C5FE-B240-A02C-D076708F8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Operaciones básicas:</a:t>
            </a: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(clave, valor): </a:t>
            </a:r>
            <a:r>
              <a:rPr lang="es-ES_tradnl" dirty="0"/>
              <a:t>agrega un mapeo de una clave a un valor.</a:t>
            </a: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(clave)</a:t>
            </a:r>
            <a:r>
              <a:rPr lang="es-ES_tradnl" dirty="0"/>
              <a:t>: recupera el valor asociado a la clave.</a:t>
            </a: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remove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(clave)</a:t>
            </a:r>
            <a:r>
              <a:rPr lang="es-ES_tradnl" dirty="0"/>
              <a:t>: elimina la clave y su valor asociado.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0F911A-D8FC-FE4B-94C5-2F1127D52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516CE7-3DAD-624D-8927-EF2166587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47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425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0D443-DF06-A145-993C-59ACEF5BB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ADT Mapas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76016-2B67-094E-8AC2-FAF8AA022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Un mapa se puede utilizar como un arreglo de conteo.</a:t>
            </a:r>
          </a:p>
          <a:p>
            <a:r>
              <a:rPr lang="es-ES_tradnl" dirty="0"/>
              <a:t>Ejemplo: hay tres candidatos: “I”, “M” y “O”.</a:t>
            </a:r>
          </a:p>
          <a:p>
            <a:r>
              <a:rPr lang="es-ES_tradnl" dirty="0"/>
              <a:t>Votos: “MOOOOOOMMMMMOOOOOOMMMIMOMMIMOMMIM”.</a:t>
            </a:r>
          </a:p>
          <a:p>
            <a:r>
              <a:rPr lang="es-ES_tradnl" dirty="0"/>
              <a:t>Conteo de votos: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2A75D0-AD5B-1040-92D7-B7A1E5677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C57CE9-3075-AC42-B16D-187F2F5C5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48</a:t>
            </a:fld>
            <a:endParaRPr lang="es-ES_tradnl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301506B-54F1-DE40-933F-536E489FF4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343205"/>
              </p:ext>
            </p:extLst>
          </p:nvPr>
        </p:nvGraphicFramePr>
        <p:xfrm>
          <a:off x="1274763" y="4130748"/>
          <a:ext cx="6026149" cy="7416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951002">
                  <a:extLst>
                    <a:ext uri="{9D8B030D-6E8A-4147-A177-3AD203B41FA5}">
                      <a16:colId xmlns:a16="http://schemas.microsoft.com/office/drawing/2014/main" val="1499494995"/>
                    </a:ext>
                  </a:extLst>
                </a:gridCol>
                <a:gridCol w="1431835">
                  <a:extLst>
                    <a:ext uri="{9D8B030D-6E8A-4147-A177-3AD203B41FA5}">
                      <a16:colId xmlns:a16="http://schemas.microsoft.com/office/drawing/2014/main" val="1082845019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949441584"/>
                    </a:ext>
                  </a:extLst>
                </a:gridCol>
                <a:gridCol w="1771649">
                  <a:extLst>
                    <a:ext uri="{9D8B030D-6E8A-4147-A177-3AD203B41FA5}">
                      <a16:colId xmlns:a16="http://schemas.microsoft.com/office/drawing/2014/main" val="2041680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b="0" dirty="0"/>
                        <a:t>Clave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0" dirty="0"/>
                        <a:t>“I”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0" dirty="0"/>
                        <a:t>“M”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0" dirty="0"/>
                        <a:t>“O”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863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Valor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374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81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C3C5B-96EB-2E43-9824-252729AD2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ADT Mapas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3E217-84F4-5243-888F-7BA5BF0F0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Mapa: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C15A35-FE4F-5242-A575-DAEAEA477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C671E0-3DF8-0348-9D88-9669F6683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49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1B0687-AEA3-3A4A-AB7D-C96AEA4E7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2554058"/>
            <a:ext cx="6767513" cy="348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9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B45FF-7CE4-FD4B-9E8F-8F0292D02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Listas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072A1-3E46-9642-9540-CAD06AE7D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b="1" dirty="0"/>
              <a:t>Lista</a:t>
            </a:r>
            <a:r>
              <a:rPr lang="es-ES_tradnl" dirty="0"/>
              <a:t>. Una colección que almacena una secuencia de elementos con un orden.</a:t>
            </a:r>
          </a:p>
          <a:p>
            <a:r>
              <a:rPr lang="es-ES_tradnl" dirty="0"/>
              <a:t>Cada elemento es accesible por un índice que comienza en 0.</a:t>
            </a:r>
          </a:p>
          <a:p>
            <a:r>
              <a:rPr lang="es-ES_tradnl" dirty="0"/>
              <a:t>Las listas tienen un tamaño (número de elementos).</a:t>
            </a:r>
          </a:p>
          <a:p>
            <a:r>
              <a:rPr lang="es-ES_tradnl" dirty="0"/>
              <a:t>Los elementos se pueden agregar al frente, atrás o en cualquier otro lugar.</a:t>
            </a:r>
          </a:p>
          <a:p>
            <a:r>
              <a:rPr lang="es-ES_tradnl" dirty="0"/>
              <a:t>Por default, el elemento se agrega al final de la lista.</a:t>
            </a:r>
          </a:p>
          <a:p>
            <a:r>
              <a:rPr lang="es-ES_tradnl" dirty="0"/>
              <a:t>Los elementos se pueden eliminar al frente, atrás o en cualquier otro lugar.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DB0240-77B5-654D-A455-E6EC2F9AC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E8881-2320-C04A-B4E6-9EECF343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282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59EEF-BD93-B24E-829B-6E0F1A50F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Implementación de mapas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4089B-CDFC-4A4C-BE84-A4E3C7CFD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En Java, los mapas están representados por la interface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r>
              <a:rPr lang="es-ES_tradnl" dirty="0"/>
              <a:t>.</a:t>
            </a:r>
          </a:p>
          <a:p>
            <a:r>
              <a:rPr lang="es-ES_tradnl" dirty="0">
                <a:cs typeface="Times New Roman" panose="02020603050405020304" pitchFamily="18" charset="0"/>
              </a:rPr>
              <a:t>La interface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r>
              <a:rPr lang="es-ES_tradnl" dirty="0"/>
              <a:t> es implementada por las clases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HashMap</a:t>
            </a:r>
            <a:r>
              <a:rPr lang="es-ES_tradnl" dirty="0"/>
              <a:t> y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TreeMap</a:t>
            </a:r>
            <a:r>
              <a:rPr lang="es-ES_tradnl" dirty="0"/>
              <a:t>.</a:t>
            </a: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HashMap</a:t>
            </a:r>
            <a:r>
              <a:rPr lang="es-ES_tradnl" dirty="0"/>
              <a:t>:</a:t>
            </a:r>
          </a:p>
          <a:p>
            <a:pPr lvl="1"/>
            <a:r>
              <a:rPr lang="es-ES_tradnl" dirty="0"/>
              <a:t>Implementado mediante una tabla hash.</a:t>
            </a:r>
          </a:p>
          <a:p>
            <a:pPr lvl="1"/>
            <a:r>
              <a:rPr lang="es-ES_tradnl" dirty="0"/>
              <a:t>Extremadamente rápido: O(1).</a:t>
            </a:r>
          </a:p>
          <a:p>
            <a:pPr lvl="1"/>
            <a:r>
              <a:rPr lang="es-ES_tradnl" dirty="0"/>
              <a:t>Las claves se almacenan en un orden impredecible.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C1F6AA-CF5A-A247-8BC6-3A2A632BC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C014DB-A475-E34D-8808-7D5BD8F71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50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208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A48FA-AB89-5242-9B8D-EE115B5B4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Implementación de mapas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DB035-71CF-0A4C-A7C4-72A2B4BCD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TreeMap</a:t>
            </a:r>
            <a:r>
              <a:rPr lang="es-ES_tradnl" dirty="0"/>
              <a:t>:</a:t>
            </a:r>
          </a:p>
          <a:p>
            <a:pPr lvl="1"/>
            <a:r>
              <a:rPr lang="es-ES_tradnl" dirty="0"/>
              <a:t>Implementado mediante un árbol binario.</a:t>
            </a:r>
          </a:p>
          <a:p>
            <a:pPr lvl="1"/>
            <a:r>
              <a:rPr lang="es-ES_tradnl" dirty="0"/>
              <a:t>Rápido: O(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 N</a:t>
            </a:r>
            <a:r>
              <a:rPr lang="es-ES_tradnl" dirty="0"/>
              <a:t>).</a:t>
            </a:r>
          </a:p>
          <a:p>
            <a:pPr lvl="1"/>
            <a:r>
              <a:rPr lang="es-ES_tradnl" dirty="0"/>
              <a:t>Las claves se almacenan en orden.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B9572E-998B-E542-9C92-49B0F22C0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0CF41-C81B-FD4A-A7B1-7E3F48E7C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51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2543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A48FA-AB89-5242-9B8D-EE115B5B4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Declaración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DB035-71CF-0A4C-A7C4-72A2B4BCD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Un mapa requiere 2 parámetros de tipo: uno para las claves, otro para los valores.</a:t>
            </a:r>
          </a:p>
          <a:p>
            <a:pPr marL="0" indent="0">
              <a:buNone/>
            </a:pP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// Mapa de claves String a valores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endParaRPr lang="es-ES_tradnl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&lt;String,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votos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HashMap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&lt;&gt;();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B9572E-998B-E542-9C92-49B0F22C0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0CF41-C81B-FD4A-A7B1-7E3F48E7C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52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8775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4DD7-9B57-7B49-B0A2-A90B3577E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Métodos de mapas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B888172-75CF-3746-8EC0-FB8E23BD97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340806"/>
              </p:ext>
            </p:extLst>
          </p:nvPr>
        </p:nvGraphicFramePr>
        <p:xfrm>
          <a:off x="609600" y="1935163"/>
          <a:ext cx="10972800" cy="3977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76588">
                  <a:extLst>
                    <a:ext uri="{9D8B030D-6E8A-4147-A177-3AD203B41FA5}">
                      <a16:colId xmlns:a16="http://schemas.microsoft.com/office/drawing/2014/main" val="1436517787"/>
                    </a:ext>
                  </a:extLst>
                </a:gridCol>
                <a:gridCol w="7796212">
                  <a:extLst>
                    <a:ext uri="{9D8B030D-6E8A-4147-A177-3AD203B41FA5}">
                      <a16:colId xmlns:a16="http://schemas.microsoft.com/office/drawing/2014/main" val="1151018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put</a:t>
                      </a:r>
                      <a:r>
                        <a:rPr lang="es-ES_tradnl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(clave, valor)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0" dirty="0"/>
                        <a:t>Agrega un mapeo de la clave dada al valor dado;</a:t>
                      </a:r>
                    </a:p>
                    <a:p>
                      <a:r>
                        <a:rPr lang="es-ES_tradnl" b="0" dirty="0"/>
                        <a:t>si la clave ya existe, reemplaza su valor con el valor dado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281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get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(clave)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Devuelve el valor asignado a la clave dada (</a:t>
                      </a:r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null</a:t>
                      </a:r>
                      <a:r>
                        <a:rPr lang="es-ES_tradnl" dirty="0"/>
                        <a:t> si no se encuentra)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664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containsKey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(clave)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Devuelve 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r>
                        <a:rPr lang="es-ES_tradnl" dirty="0"/>
                        <a:t> si el mapa contiene un mapeo para la clave dada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471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remove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(clave)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Elimina cualquier mapeo existente para la clave dada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146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clear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Elimina todos los pares clave/valor de este mapa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329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size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Devuelve el número de pares clave/valor en este mapa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15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isEmpty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Devuelve 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r>
                        <a:rPr lang="es-ES_tradnl" dirty="0"/>
                        <a:t> si el tamaño de este mapa es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002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toString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Devuelve una representación de este mapa como 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962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keySet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Regresa un conjunto con todas las claves en este mapa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849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values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Regresa una colección con todos los valores  en este mapa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75962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9B8956-6CF4-2F41-8D80-05288A4A8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26504-6224-CD4B-8675-35F659D23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53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334795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7A3C8-A00A-174E-B276-C82C034B7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Métodos de mapas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4D1C038-8E10-994E-BD3D-067B5D5275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55217"/>
              </p:ext>
            </p:extLst>
          </p:nvPr>
        </p:nvGraphicFramePr>
        <p:xfrm>
          <a:off x="609600" y="1935163"/>
          <a:ext cx="10972800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76538">
                  <a:extLst>
                    <a:ext uri="{9D8B030D-6E8A-4147-A177-3AD203B41FA5}">
                      <a16:colId xmlns:a16="http://schemas.microsoft.com/office/drawing/2014/main" val="2996876205"/>
                    </a:ext>
                  </a:extLst>
                </a:gridCol>
                <a:gridCol w="8196262">
                  <a:extLst>
                    <a:ext uri="{9D8B030D-6E8A-4147-A177-3AD203B41FA5}">
                      <a16:colId xmlns:a16="http://schemas.microsoft.com/office/drawing/2014/main" val="2236467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putAll</a:t>
                      </a:r>
                      <a:r>
                        <a:rPr lang="es-ES_tradnl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(mapa)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0" dirty="0"/>
                        <a:t>Agrega todos los pares clave/valor del mapa dado a este mapa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719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equals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(mapa)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Devuelve true si el mapa dado tiene los mismos mapeos que este mapa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897457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D28B5B-E215-0148-8FD5-71B480C6F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759161-48EF-1A4A-AF8E-AF68AFDA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54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483304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6A5FF-0D62-F344-BB46-5CB81EBFC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Keyset</a:t>
            </a:r>
            <a:r>
              <a:rPr lang="es-ES_tradnl" dirty="0"/>
              <a:t> y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3FC63-0FD6-DE4F-A0DF-F7FDA9A3D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El 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keySet</a:t>
            </a:r>
            <a:r>
              <a:rPr lang="es-ES_tradnl" dirty="0"/>
              <a:t> devuelve un conjunto con todas las claves en el mapa.</a:t>
            </a:r>
          </a:p>
          <a:p>
            <a:r>
              <a:rPr lang="es-ES_tradnl" dirty="0"/>
              <a:t>El conjunto se puede recorrer con un ciclo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foreach</a:t>
            </a:r>
            <a:r>
              <a:rPr lang="es-ES_tradnl" dirty="0"/>
              <a:t>.</a:t>
            </a:r>
          </a:p>
          <a:p>
            <a:r>
              <a:rPr lang="es-ES_tradnl" dirty="0"/>
              <a:t>Se puede obtener el valor asociado de cada clave llamando a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es-ES_tradnl" dirty="0"/>
              <a:t> en el mapa.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377CF-21E8-A74F-A8AD-D490DDCBF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B8B1F-FD3F-2748-86AA-927B7F4CB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55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7418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7AD1F-9A69-3C49-97E2-AD31D2A79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Keyset</a:t>
            </a:r>
            <a:r>
              <a:rPr lang="es-ES_tradnl" dirty="0"/>
              <a:t> y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DF491-DEB2-FA4B-9255-608D24837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El 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es-ES_tradnl" dirty="0"/>
              <a:t> devuelve una colección de todos los valores en el mapa.</a:t>
            </a:r>
          </a:p>
          <a:p>
            <a:r>
              <a:rPr lang="es-ES_tradnl" dirty="0"/>
              <a:t>La colección se puede recorrer con un ciclo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foreach</a:t>
            </a:r>
            <a:r>
              <a:rPr lang="es-ES_tradnl" dirty="0"/>
              <a:t>.</a:t>
            </a:r>
          </a:p>
          <a:p>
            <a:r>
              <a:rPr lang="es-ES_tradnl" dirty="0"/>
              <a:t>No hay una manera fácil de pasar de un valor a su(s) clave(s) asociada(s).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B9DBAA-9136-2341-AC9D-833F9271F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30F422-A9EC-524E-A1F0-F233B1CFE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56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4538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77B5B-DD38-7247-912D-8EBA49499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232F-FF1D-1C4B-A0B5-6A0A8C0DA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&lt;String,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edades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TreeMap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&lt;&gt;(); 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edades.put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(“Juan”, 19);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edades.put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(“Gaby”, 2);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edades.put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Vicki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57);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edades.keySet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 regresa Set&lt;String&gt;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(String nombre :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edades.keySet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()) { 		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Gaby -&gt; 2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edad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edades.get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(nombre);			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Juan -&gt; 19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System.out.println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(nombre + “ -&gt; ” + edad);	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Vicki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57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788CC4-9C61-6D4A-84E9-AA5A15B99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877C8-2752-9940-A731-D2DF397F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57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288264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3E14A-74A9-4A6C-B0B7-DB1345F96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Interface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Map.Entry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BD0559-91C0-4AF5-BAF9-05451D770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Contiene una entrada (llave – valor) del mapa.</a:t>
            </a:r>
          </a:p>
          <a:p>
            <a:r>
              <a:rPr lang="es-MX" dirty="0"/>
              <a:t>Se puede usar el método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entrySet</a:t>
            </a:r>
            <a:r>
              <a:rPr lang="es-MX" dirty="0"/>
              <a:t> para recorrer el mapa.</a:t>
            </a:r>
          </a:p>
          <a:p>
            <a:r>
              <a:rPr lang="es-MX" dirty="0"/>
              <a:t>Ejemplo: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...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Map.Entry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entry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map.entrySet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()) {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System.out.println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entry.getKey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+ “/” +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entry.getValue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());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4F3D67B-3E81-4AF0-83B5-BC8D70F00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0078D87-EC6C-4509-BD81-A0F29D0CF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58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78998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202A1-B8E5-8746-844C-D1FE31388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Iteradores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7338E-44DA-3B40-A922-120FA1E75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No se pueden accesar los elementos de un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es-ES_tradnl" dirty="0"/>
              <a:t> o de un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r>
              <a:rPr lang="es-ES_tradnl" dirty="0"/>
              <a:t> mediante un índice.</a:t>
            </a:r>
          </a:p>
          <a:p>
            <a:r>
              <a:rPr lang="es-ES_tradnl" dirty="0"/>
              <a:t>Se debe usar un ciclo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foreach</a:t>
            </a:r>
            <a:r>
              <a:rPr lang="es-ES_tradnl" dirty="0"/>
              <a:t>.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Set&lt;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scores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HashSet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&lt;&gt;();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score : scores)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System.out.println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(“El score es ” + score);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r>
              <a:rPr lang="es-ES_tradnl" dirty="0"/>
              <a:t>Problema: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foreach</a:t>
            </a:r>
            <a:r>
              <a:rPr lang="es-ES_tradnl" dirty="0"/>
              <a:t> es de solo lectura; no se puede modificar el conjunto durante el ciclo.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CBA62B-5DE4-6C48-B3C1-A3272780C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70FCF6-07F3-894D-B178-E28ACDB8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59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1762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7C95A-2A8A-DE4B-99E1-699456EE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Listas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D53FB-9D43-2447-98C2-D793A3BCB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Las lista se pueden pensar como arreglos dinámicos (cambian automáticamente de tamaño).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85A59F-201B-5145-BF56-184AB1933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BC82F-8FE6-9B4E-82DC-69F163F21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51202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98148-5A2A-B245-97F1-A93F88740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Iteradores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8F050-236A-0D4A-89B0-90682C759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score : scores)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(score &lt; 60) {</a:t>
            </a:r>
          </a:p>
          <a:p>
            <a:pPr marL="0" indent="0">
              <a:buNone/>
            </a:pPr>
            <a:r>
              <a:rPr lang="es-ES_tradnl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// lanza un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ConcurrentModificationException</a:t>
            </a:r>
            <a:endParaRPr lang="es-ES_tradnl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scores.remove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(score);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r>
              <a:rPr lang="es-ES_tradnl" dirty="0"/>
              <a:t>La solución es usar un </a:t>
            </a:r>
            <a:r>
              <a:rPr lang="es-ES_tradnl" i="1" dirty="0"/>
              <a:t>iterador</a:t>
            </a:r>
            <a:r>
              <a:rPr lang="es-ES_tradnl" dirty="0"/>
              <a:t>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F4A3C5-B2A1-BA44-90C3-E5D2E6078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709666-C4CD-F041-A6A9-654CFC5B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60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1156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DF101-23AB-A145-8375-F1CABE6CC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Iterador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57574-E4BC-AA4F-981C-6C78D25EF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/>
              <a:t>Iterador</a:t>
            </a:r>
            <a:r>
              <a:rPr lang="es-ES_tradnl" dirty="0"/>
              <a:t>. Un objeto que permite recorrer los elementos de una colección.</a:t>
            </a:r>
          </a:p>
          <a:p>
            <a:r>
              <a:rPr lang="es-ES_tradnl" dirty="0"/>
              <a:t>Recuerda la posición y permite:</a:t>
            </a:r>
          </a:p>
          <a:p>
            <a:pPr lvl="1"/>
            <a:r>
              <a:rPr lang="es-ES_tradnl" dirty="0"/>
              <a:t>Obtener el elemento en esa posición.</a:t>
            </a:r>
          </a:p>
          <a:p>
            <a:pPr lvl="1"/>
            <a:r>
              <a:rPr lang="es-ES_tradnl" dirty="0"/>
              <a:t>Avanzar a la siguiente posición.</a:t>
            </a:r>
          </a:p>
          <a:p>
            <a:pPr lvl="1"/>
            <a:r>
              <a:rPr lang="es-ES_tradnl" dirty="0"/>
              <a:t>Remover el elemento en esa posición.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792390-56D3-5141-B12C-FA78C8C3C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60D869-74E0-1942-B43F-7DCDB799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61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4577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D4BDA-3F89-474F-8317-5C4B1A2F6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Métodos de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Iterator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2EB58-F105-C241-AC81-D304165B7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/>
              <a:t>La interface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Iterator</a:t>
            </a:r>
            <a:r>
              <a:rPr lang="es-ES_tradnl" dirty="0"/>
              <a:t> está en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java.util</a:t>
            </a:r>
            <a:r>
              <a:rPr lang="es-ES_tradnl" dirty="0"/>
              <a:t>.</a:t>
            </a:r>
          </a:p>
          <a:p>
            <a:r>
              <a:rPr lang="es-ES_tradnl" dirty="0"/>
              <a:t>Cada colección tiene un método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iterator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s-ES_tradnl" dirty="0"/>
              <a:t> que devuelve un iterador sobre sus elementos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Set&lt;String&gt; set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HashSet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&lt;&gt;();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Iterator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&lt;String&gt;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iterator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set.iterator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DF2D69-0F6B-7542-9224-AEA1FE019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E609E-5C56-FD46-95BD-6B098EBE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62</a:t>
            </a:fld>
            <a:endParaRPr lang="es-ES_tradnl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E17E497-7C2B-094B-896F-3259E62BA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01761"/>
              </p:ext>
            </p:extLst>
          </p:nvPr>
        </p:nvGraphicFramePr>
        <p:xfrm>
          <a:off x="934720" y="2060786"/>
          <a:ext cx="8128000" cy="1651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40256">
                  <a:extLst>
                    <a:ext uri="{9D8B030D-6E8A-4147-A177-3AD203B41FA5}">
                      <a16:colId xmlns:a16="http://schemas.microsoft.com/office/drawing/2014/main" val="2365935270"/>
                    </a:ext>
                  </a:extLst>
                </a:gridCol>
                <a:gridCol w="6587744">
                  <a:extLst>
                    <a:ext uri="{9D8B030D-6E8A-4147-A177-3AD203B41FA5}">
                      <a16:colId xmlns:a16="http://schemas.microsoft.com/office/drawing/2014/main" val="3422429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hasNext</a:t>
                      </a:r>
                      <a:r>
                        <a:rPr lang="es-ES_tradnl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0" dirty="0"/>
                        <a:t>Devuelve </a:t>
                      </a:r>
                      <a:r>
                        <a:rPr lang="es-ES_tradnl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r>
                        <a:rPr lang="es-ES_tradnl" b="0" dirty="0"/>
                        <a:t> si hay más elementos para examinar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554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next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Devuelve el siguiente elemento de la colección (lanza una </a:t>
                      </a:r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NoSuchElementException</a:t>
                      </a:r>
                      <a:r>
                        <a:rPr lang="es-ES_tradnl" dirty="0"/>
                        <a:t> si no queda ninguno para examinar)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745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remove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Elimina el último valor devuelto por </a:t>
                      </a:r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next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()</a:t>
                      </a:r>
                      <a:r>
                        <a:rPr lang="es-ES_tradnl" dirty="0"/>
                        <a:t> (lanza una </a:t>
                      </a:r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IllegalStateException</a:t>
                      </a:r>
                      <a:r>
                        <a:rPr lang="es-ES_tradnl" dirty="0"/>
                        <a:t> si aún no se ha llamado a </a:t>
                      </a:r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next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()</a:t>
                      </a:r>
                      <a:r>
                        <a:rPr lang="es-ES_tradnl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86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93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E71D2-586B-AC4A-BF7D-017E09943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Uso de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Iterator</a:t>
            </a:r>
            <a:r>
              <a:rPr lang="es-ES_tradnl" dirty="0">
                <a:cs typeface="Times New Roman" panose="02020603050405020304" pitchFamily="18" charset="0"/>
              </a:rPr>
              <a:t> en un conjunto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E07CF-C1DA-0843-AE2D-B12991574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Set&lt;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scores = 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TreeSet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&lt;&gt;();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scores.add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(94);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scores.add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(38);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scores.add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(87);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scores.add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(43);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scores.add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(72);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...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E8B312-17F9-3848-A4C3-491FC4BA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358E65-0AD6-9543-A041-4843309BC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63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775550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110FB-A424-E448-B64F-68948B59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Uso de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Iterator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>
                <a:cs typeface="Times New Roman" panose="02020603050405020304" pitchFamily="18" charset="0"/>
              </a:rPr>
              <a:t>en un conjunto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DAFFA-5276-AB4E-97D1-9AB0CB851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Iterator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iterator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scores.iterator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iterator.hasNext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()) {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score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iterator.next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System.out.println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(“El score es ” + score);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(score &lt; 60) {	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elimina los scores menores a 60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iterator.remove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System.out.println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(scores);	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[72, 87, 94]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518DE2-8F21-0C4D-A234-BEFA0B936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42CCF8-E370-FB40-8A05-4B5C6DFC4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64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339415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A8629-9C2E-3C4C-83FF-ABC5951A0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Uso de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Iterator</a:t>
            </a:r>
            <a:r>
              <a:rPr lang="es-ES_tradnl" dirty="0">
                <a:cs typeface="Times New Roman" panose="02020603050405020304" pitchFamily="18" charset="0"/>
              </a:rPr>
              <a:t> en un mapa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FFC5A-7D5B-BC4A-A057-EBC818723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Map&lt;String, Integer&gt; scores = new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TreeMap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&lt;&gt;();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scores.put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(“Kim”, 38);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scores.put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(“Lisa”, 94);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scores.put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(“Roy”, 87);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scores.put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(“Marty”, 43);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scores.put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(“Marissa”, 72);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...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FE165E-2469-C441-84F1-0A9259E29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555D9D-CD7D-814A-8703-FA5960DBE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65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423519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23A2-A1A4-C143-AD83-4C57070B8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Uso de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Iterator</a:t>
            </a:r>
            <a:r>
              <a:rPr lang="es-ES_tradnl" dirty="0">
                <a:cs typeface="Times New Roman" panose="02020603050405020304" pitchFamily="18" charset="0"/>
              </a:rPr>
              <a:t> en un mapa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E4619-33DF-5E46-AE39-0F9BE93D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Iterator&lt;String&gt; iterator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scores.keySet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().iterator();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while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iterator.hasNext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()) {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String name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iterator.next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int score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scores.get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(name);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System.out.println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(name + “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obtuvo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” + score);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if (score &lt; 60) {		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los scores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menores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60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iterator.remove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	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score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System.out.println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(scores);		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{Lisa=94, Marissa=72, Roy=87}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771548-24E2-7C42-BA92-78AFAA7B3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4650F-E3C4-F74C-A2BB-CBF22694F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66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59138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Conclusión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600" b="1" dirty="0"/>
              <a:t>Fuente: </a:t>
            </a:r>
            <a:r>
              <a:rPr lang="es-MX" sz="1600" b="1" dirty="0">
                <a:hlinkClick r:id="rId2"/>
              </a:rPr>
              <a:t>https://www.codejava.net/java-core/collections/java-collections-framework-summary-table</a:t>
            </a:r>
            <a:endParaRPr lang="es-MX" sz="1600" b="1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67</a:t>
            </a:fld>
            <a:endParaRPr lang="es-ES_tradn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461" y="530521"/>
            <a:ext cx="4853324" cy="515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721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Explicación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 lists allow duplicate elements which are ordered by index.</a:t>
            </a:r>
          </a:p>
          <a:p>
            <a:r>
              <a:rPr lang="en-US" dirty="0"/>
              <a:t>All sets and maps do not allow duplicate elements.</a:t>
            </a:r>
          </a:p>
          <a:p>
            <a:r>
              <a:rPr lang="en-US" dirty="0"/>
              <a:t>All list elements are not sorted.</a:t>
            </a:r>
          </a:p>
          <a:p>
            <a:r>
              <a:rPr lang="en-US" dirty="0"/>
              <a:t>Generally, sets and maps do not sort its elements, except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TreeSet</a:t>
            </a:r>
            <a:r>
              <a:rPr lang="en-US" dirty="0"/>
              <a:t>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TreeMap</a:t>
            </a:r>
            <a:r>
              <a:rPr lang="en-US" dirty="0"/>
              <a:t> – which sort elements by natural order or by a comparator.</a:t>
            </a:r>
          </a:p>
          <a:p>
            <a:r>
              <a:rPr lang="en-US" dirty="0"/>
              <a:t>Generally, elements within sets and maps are not ordered, except for:</a:t>
            </a: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LinkedHashSet</a:t>
            </a:r>
            <a:r>
              <a:rPr lang="en-US" dirty="0"/>
              <a:t>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LinkedHashMap</a:t>
            </a:r>
            <a:r>
              <a:rPr lang="en-US" dirty="0"/>
              <a:t> have elements ordered by insertion order.</a:t>
            </a: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TreeSet</a:t>
            </a:r>
            <a:r>
              <a:rPr lang="en-US" dirty="0"/>
              <a:t>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TreeMap</a:t>
            </a:r>
            <a:r>
              <a:rPr lang="en-US" dirty="0"/>
              <a:t> have elements ordered by natural order or by a comparator.</a:t>
            </a:r>
          </a:p>
          <a:p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68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20210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Explicación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only two collections are thread-safe: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</a:t>
            </a:r>
            <a:r>
              <a:rPr lang="en-US" dirty="0"/>
              <a:t>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Hashtable</a:t>
            </a:r>
            <a:r>
              <a:rPr lang="en-US" dirty="0"/>
              <a:t>. The rest is not thread-safe.</a:t>
            </a:r>
            <a:endParaRPr lang="es-MX" dirty="0"/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69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94259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8BB4F-40DF-7846-87CC-18510F579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Métodos de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84BCAFC-39FC-374F-B0D8-15E7F8C913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879169"/>
              </p:ext>
            </p:extLst>
          </p:nvPr>
        </p:nvGraphicFramePr>
        <p:xfrm>
          <a:off x="609600" y="1935163"/>
          <a:ext cx="10972800" cy="33375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47963">
                  <a:extLst>
                    <a:ext uri="{9D8B030D-6E8A-4147-A177-3AD203B41FA5}">
                      <a16:colId xmlns:a16="http://schemas.microsoft.com/office/drawing/2014/main" val="44037168"/>
                    </a:ext>
                  </a:extLst>
                </a:gridCol>
                <a:gridCol w="8224837">
                  <a:extLst>
                    <a:ext uri="{9D8B030D-6E8A-4147-A177-3AD203B41FA5}">
                      <a16:colId xmlns:a16="http://schemas.microsoft.com/office/drawing/2014/main" val="3304685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</a:t>
                      </a:r>
                      <a:r>
                        <a:rPr lang="es-ES_tradnl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(valor)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0" dirty="0"/>
                        <a:t>Agrega el valor al final de la lista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85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(índice, valor)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Agrega el valor antes del índice, moviendo los valores siguientes a la derecha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058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clear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Borra todos los elementos de la lista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379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indexOf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Regresa el índice donde está el valor o -1 si no está en la lista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824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get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(índice)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Regresa el valor en el índice indicado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706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remove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(índice)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Borra el valor en el índice indicado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405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set(índice, valor)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Reemplaza el valor en el índice indicado con el valor dado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674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size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Regresa el número de elementos en la lista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539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toString</a:t>
                      </a:r>
                      <a:r>
                        <a:rPr lang="es-ES_tradn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Regresa una representación de la lista como 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541806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C39766-83E4-C946-8DED-A8B3F5088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E55045-6099-304C-A276-B1589537F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3177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D5E36-9A83-304E-B9B2-294BAB196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Métodos de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endParaRPr lang="es-ES_tradnl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9F989A1-0FAE-F044-9DFB-3001B4EE0A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84009"/>
              </p:ext>
            </p:extLst>
          </p:nvPr>
        </p:nvGraphicFramePr>
        <p:xfrm>
          <a:off x="609600" y="1935163"/>
          <a:ext cx="10972800" cy="46177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533650">
                  <a:extLst>
                    <a:ext uri="{9D8B030D-6E8A-4147-A177-3AD203B41FA5}">
                      <a16:colId xmlns:a16="http://schemas.microsoft.com/office/drawing/2014/main" val="1059411463"/>
                    </a:ext>
                  </a:extLst>
                </a:gridCol>
                <a:gridCol w="8439150">
                  <a:extLst>
                    <a:ext uri="{9D8B030D-6E8A-4147-A177-3AD203B41FA5}">
                      <a16:colId xmlns:a16="http://schemas.microsoft.com/office/drawing/2014/main" val="3973181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addAll</a:t>
                      </a:r>
                      <a:r>
                        <a:rPr kumimoji="0" lang="es-ES_tradnl" sz="1800" b="0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(lista)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800" b="0" kern="1200" noProof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addAll</a:t>
                      </a:r>
                      <a:r>
                        <a:rPr kumimoji="0" lang="es-ES_tradnl" sz="1800" b="0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(índice, lista)</a:t>
                      </a:r>
                      <a:endParaRPr lang="es-ES_tradnl" b="0" noProof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0" noProof="0" dirty="0"/>
                        <a:t>Agrega todos los elementos de la lista dada a esta lista</a:t>
                      </a:r>
                    </a:p>
                    <a:p>
                      <a:r>
                        <a:rPr lang="es-ES_tradnl" b="0" noProof="0" dirty="0"/>
                        <a:t>(al final de la lista, o los inserta en el índice dado)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669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contains</a:t>
                      </a:r>
                      <a:r>
                        <a:rPr lang="es-ES_tradnl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(valor)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noProof="0" dirty="0"/>
                        <a:t>Devuelve </a:t>
                      </a:r>
                      <a:r>
                        <a:rPr lang="es-ES_tradnl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r>
                        <a:rPr lang="es-ES_tradnl" noProof="0" dirty="0"/>
                        <a:t> si el valor dado se encuentra en algún lugar de esta lista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158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containsAll</a:t>
                      </a:r>
                      <a:r>
                        <a:rPr lang="es-ES_tradnl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(lista)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noProof="0" dirty="0"/>
                        <a:t>Devuelve </a:t>
                      </a:r>
                      <a:r>
                        <a:rPr lang="es-ES_tradnl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r>
                        <a:rPr lang="es-ES_tradnl" noProof="0" dirty="0"/>
                        <a:t> si esta lista contiene todos los elementos de la lista dada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6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equals</a:t>
                      </a:r>
                      <a:r>
                        <a:rPr lang="es-ES_tradnl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(lista)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noProof="0" dirty="0"/>
                        <a:t>Devuelve </a:t>
                      </a:r>
                      <a:r>
                        <a:rPr lang="es-ES_tradnl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r>
                        <a:rPr lang="es-ES_tradnl" noProof="0" dirty="0"/>
                        <a:t> si esta lista contiene los mismos elementos que la lista dada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349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iterator</a:t>
                      </a:r>
                      <a:r>
                        <a:rPr lang="es-ES_tradnl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()</a:t>
                      </a:r>
                    </a:p>
                    <a:p>
                      <a:r>
                        <a:rPr lang="es-ES_tradnl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listIterator</a:t>
                      </a:r>
                      <a:r>
                        <a:rPr lang="es-ES_tradnl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noProof="0" dirty="0"/>
                        <a:t>Devuelve un objeto iterador para examinar el contenido de la lista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31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lastIndexOf</a:t>
                      </a:r>
                      <a:r>
                        <a:rPr lang="es-ES_tradnl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(valor)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noProof="0" dirty="0"/>
                        <a:t>Devuelve el último índice donde se encuentra el valor o -1 si no se encuentra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826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remove</a:t>
                      </a:r>
                      <a:r>
                        <a:rPr lang="es-ES_tradnl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(valor)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noProof="0" dirty="0"/>
                        <a:t>Encuentra y elimina el valor dado de esta lista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332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removeAll</a:t>
                      </a:r>
                      <a:r>
                        <a:rPr lang="es-ES_tradnl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(lista)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noProof="0" dirty="0"/>
                        <a:t>Elimina los elementos de esta lista que se encuentran en la lista dada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retainAll</a:t>
                      </a:r>
                      <a:r>
                        <a:rPr lang="es-ES_tradnl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(lista)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noProof="0" dirty="0"/>
                        <a:t>Elimina los elementos de esta lista que </a:t>
                      </a:r>
                      <a:r>
                        <a:rPr lang="es-ES_tradnl" i="1" noProof="0" dirty="0"/>
                        <a:t>no</a:t>
                      </a:r>
                      <a:r>
                        <a:rPr lang="es-ES_tradnl" noProof="0" dirty="0"/>
                        <a:t> se encuentran en la lista dada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263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subList</a:t>
                      </a:r>
                      <a:r>
                        <a:rPr lang="es-ES_tradnl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(desde, hasta)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noProof="0" dirty="0"/>
                        <a:t>Devuelve los elementos entre los índices desde (inclusive) y hasta (exclusivo)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844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toArray</a:t>
                      </a:r>
                      <a:r>
                        <a:rPr lang="es-ES_tradnl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noProof="0" dirty="0"/>
                        <a:t>Devuelve los elementos de esta lista como un arreglo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857837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8694DA-DF6E-1240-BAC2-AA01CFF1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234AB6-316C-F148-9236-B083539C0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89149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A3B3D-267F-2D4C-9283-2021124A0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Implementación de una lista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4D17C-083B-1F4B-B5B5-6927956B2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r>
              <a:rPr lang="es-ES_tradnl" dirty="0">
                <a:cs typeface="Times New Roman" panose="02020603050405020304" pitchFamily="18" charset="0"/>
              </a:rPr>
              <a:t> es una interface.</a:t>
            </a:r>
          </a:p>
          <a:p>
            <a:r>
              <a:rPr lang="es-ES_tradnl" dirty="0">
                <a:cs typeface="Times New Roman" panose="02020603050405020304" pitchFamily="18" charset="0"/>
              </a:rPr>
              <a:t>Por lo tanto, no se puede crear una lista mediante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s-ES_tradnl" dirty="0">
                <a:cs typeface="Times New Roman" panose="02020603050405020304" pitchFamily="18" charset="0"/>
              </a:rPr>
              <a:t>.</a:t>
            </a:r>
          </a:p>
          <a:p>
            <a:r>
              <a:rPr lang="es-ES_tradnl" dirty="0">
                <a:cs typeface="Times New Roman" panose="02020603050405020304" pitchFamily="18" charset="0"/>
              </a:rPr>
              <a:t>Se tiene que buscar una clase que implemente la interface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r>
              <a:rPr lang="es-ES_tradnl" dirty="0">
                <a:cs typeface="Times New Roman" panose="02020603050405020304" pitchFamily="18" charset="0"/>
              </a:rPr>
              <a:t>.</a:t>
            </a:r>
          </a:p>
          <a:p>
            <a:r>
              <a:rPr lang="es-ES_tradnl" dirty="0">
                <a:cs typeface="Times New Roman" panose="02020603050405020304" pitchFamily="18" charset="0"/>
              </a:rPr>
              <a:t>En esta curso se ven dos clases: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ArrayList</a:t>
            </a:r>
            <a:r>
              <a:rPr lang="es-ES_tradnl" dirty="0">
                <a:cs typeface="Times New Roman" panose="02020603050405020304" pitchFamily="18" charset="0"/>
              </a:rPr>
              <a:t> y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LinkedList</a:t>
            </a:r>
            <a:r>
              <a:rPr lang="es-ES_tradnl" dirty="0">
                <a:cs typeface="Times New Roman" panose="02020603050405020304" pitchFamily="18" charset="0"/>
              </a:rPr>
              <a:t>.</a:t>
            </a:r>
          </a:p>
          <a:p>
            <a:r>
              <a:rPr lang="es-ES_tradnl" dirty="0">
                <a:cs typeface="Times New Roman" panose="02020603050405020304" pitchFamily="18" charset="0"/>
              </a:rPr>
              <a:t>Las diferencias se analizan un poco más adelante.</a:t>
            </a:r>
          </a:p>
          <a:p>
            <a:endParaRPr lang="es-ES_tradnl" dirty="0"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2BEE5-C12E-0C49-8DF7-FD174F3D6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662071-5B5F-594E-84B0-0430740D6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DF86-3A75-4D42-8550-75318ED08AB9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442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ersonalizado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0000"/>
      </a:hlink>
      <a:folHlink>
        <a:srgbClr val="FF000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07-Abstract-Classes</Template>
  <TotalTime>2666</TotalTime>
  <Words>4692</Words>
  <Application>Microsoft Office PowerPoint</Application>
  <PresentationFormat>Panorámica</PresentationFormat>
  <Paragraphs>703</Paragraphs>
  <Slides>69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69</vt:i4>
      </vt:variant>
    </vt:vector>
  </HeadingPairs>
  <TitlesOfParts>
    <vt:vector size="74" baseType="lpstr">
      <vt:lpstr>Arial</vt:lpstr>
      <vt:lpstr>Calibri</vt:lpstr>
      <vt:lpstr>Times New Roman</vt:lpstr>
      <vt:lpstr>Wingdings 2</vt:lpstr>
      <vt:lpstr>Flujo</vt:lpstr>
      <vt:lpstr>Java Collections Framework</vt:lpstr>
      <vt:lpstr>Colecciones</vt:lpstr>
      <vt:lpstr>Colecciones</vt:lpstr>
      <vt:lpstr>Java Collections Framework</vt:lpstr>
      <vt:lpstr>Listas</vt:lpstr>
      <vt:lpstr>Listas</vt:lpstr>
      <vt:lpstr>Métodos de List</vt:lpstr>
      <vt:lpstr>Métodos de List</vt:lpstr>
      <vt:lpstr>Implementación de una lista</vt:lpstr>
      <vt:lpstr>Parámetros de tipo (genéricos)</vt:lpstr>
      <vt:lpstr>Ordenamiento de una lista</vt:lpstr>
      <vt:lpstr>Ordenamiento de una lista</vt:lpstr>
      <vt:lpstr>Pilas y colas</vt:lpstr>
      <vt:lpstr>Pila</vt:lpstr>
      <vt:lpstr>Explicación</vt:lpstr>
      <vt:lpstr>Clase Stack</vt:lpstr>
      <vt:lpstr>Ejemplo 1</vt:lpstr>
      <vt:lpstr>Ejemplo 2</vt:lpstr>
      <vt:lpstr>Cola</vt:lpstr>
      <vt:lpstr>Explicación</vt:lpstr>
      <vt:lpstr>Interface Queue</vt:lpstr>
      <vt:lpstr>Ejemplo</vt:lpstr>
      <vt:lpstr>Tipos de datos abstractos</vt:lpstr>
      <vt:lpstr>ADTs como interfaces</vt:lpstr>
      <vt:lpstr>ADTs como interfaces</vt:lpstr>
      <vt:lpstr>Implementaciones de ADTs</vt:lpstr>
      <vt:lpstr>ADTs en Java</vt:lpstr>
      <vt:lpstr>Conjuntos</vt:lpstr>
      <vt:lpstr>Interface Set</vt:lpstr>
      <vt:lpstr>Interface Set</vt:lpstr>
      <vt:lpstr>Tabla hash</vt:lpstr>
      <vt:lpstr>Árbol binario ordenado</vt:lpstr>
      <vt:lpstr>Lista ligada</vt:lpstr>
      <vt:lpstr>Métodos de Set</vt:lpstr>
      <vt:lpstr>Operaciones de Set</vt:lpstr>
      <vt:lpstr>Operaciones de conjuntos</vt:lpstr>
      <vt:lpstr>Ejemplos</vt:lpstr>
      <vt:lpstr>Conjuntos y ordenamiento</vt:lpstr>
      <vt:lpstr>Conjuntos y ordenamiento</vt:lpstr>
      <vt:lpstr>Conjuntos de objetos</vt:lpstr>
      <vt:lpstr>Recorrer un conjunto</vt:lpstr>
      <vt:lpstr>Conjuntos con tipos enumerados</vt:lpstr>
      <vt:lpstr>Métodos para crear un EnumSet</vt:lpstr>
      <vt:lpstr>Métodos de EnumSet</vt:lpstr>
      <vt:lpstr>Ejemplo</vt:lpstr>
      <vt:lpstr>ADT Mapas</vt:lpstr>
      <vt:lpstr>ADT Mapas</vt:lpstr>
      <vt:lpstr>ADT Mapas</vt:lpstr>
      <vt:lpstr>ADT Mapas</vt:lpstr>
      <vt:lpstr>Implementación de mapas</vt:lpstr>
      <vt:lpstr>Implementación de mapas</vt:lpstr>
      <vt:lpstr>Declaración</vt:lpstr>
      <vt:lpstr>Métodos de mapas</vt:lpstr>
      <vt:lpstr>Métodos de mapas</vt:lpstr>
      <vt:lpstr>Keyset y values</vt:lpstr>
      <vt:lpstr>Keyset y values</vt:lpstr>
      <vt:lpstr>Ejemplo</vt:lpstr>
      <vt:lpstr>Interface Map.Entry</vt:lpstr>
      <vt:lpstr>Iteradores</vt:lpstr>
      <vt:lpstr>Iteradores</vt:lpstr>
      <vt:lpstr>Iterador</vt:lpstr>
      <vt:lpstr>Métodos de Iterator</vt:lpstr>
      <vt:lpstr>Uso de Iterator en un conjunto</vt:lpstr>
      <vt:lpstr>Uso de Iterator en un conjunto</vt:lpstr>
      <vt:lpstr>Uso de Iterator en un mapa</vt:lpstr>
      <vt:lpstr>Uso de Iterator en un mapa</vt:lpstr>
      <vt:lpstr>Conclusión</vt:lpstr>
      <vt:lpstr>Explicación</vt:lpstr>
      <vt:lpstr>Explicación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Colecciones</dc:title>
  <dc:creator>HECTOR ANTONIO VILLA MARTINEZ</dc:creator>
  <cp:lastModifiedBy>HECTOR ANTONIO VILLA MARTINEZ</cp:lastModifiedBy>
  <cp:revision>113</cp:revision>
  <cp:lastPrinted>2023-09-29T17:48:53Z</cp:lastPrinted>
  <dcterms:created xsi:type="dcterms:W3CDTF">2021-08-01T23:24:04Z</dcterms:created>
  <dcterms:modified xsi:type="dcterms:W3CDTF">2025-03-03T18:40:09Z</dcterms:modified>
</cp:coreProperties>
</file>