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303" r:id="rId3"/>
    <p:sldId id="304" r:id="rId4"/>
    <p:sldId id="315" r:id="rId5"/>
    <p:sldId id="316" r:id="rId6"/>
    <p:sldId id="317" r:id="rId7"/>
    <p:sldId id="318" r:id="rId8"/>
    <p:sldId id="306" r:id="rId9"/>
    <p:sldId id="307" r:id="rId10"/>
    <p:sldId id="308" r:id="rId11"/>
    <p:sldId id="286" r:id="rId12"/>
    <p:sldId id="287" r:id="rId13"/>
    <p:sldId id="309" r:id="rId14"/>
    <p:sldId id="310" r:id="rId15"/>
    <p:sldId id="319" r:id="rId16"/>
    <p:sldId id="320" r:id="rId17"/>
    <p:sldId id="321" r:id="rId18"/>
    <p:sldId id="322" r:id="rId19"/>
    <p:sldId id="323" r:id="rId20"/>
    <p:sldId id="312" r:id="rId21"/>
    <p:sldId id="313" r:id="rId22"/>
    <p:sldId id="314" r:id="rId23"/>
    <p:sldId id="294" r:id="rId24"/>
    <p:sldId id="324" r:id="rId25"/>
    <p:sldId id="325" r:id="rId26"/>
    <p:sldId id="326" r:id="rId27"/>
  </p:sldIdLst>
  <p:sldSz cx="12192000" cy="6858000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37"/>
    <p:restoredTop sz="95775"/>
  </p:normalViewPr>
  <p:slideViewPr>
    <p:cSldViewPr snapToGrid="0" snapToObjects="1">
      <p:cViewPr varScale="1">
        <p:scale>
          <a:sx n="60" d="100"/>
          <a:sy n="60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304A948-7762-3C49-BDAF-EEA9B6CDD68C}" type="datetimeFigureOut">
              <a:rPr lang="es-ES_tradnl" smtClean="0"/>
              <a:t>19/02/2025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33A1E3-7AB1-AE47-8AF0-09CC4C741B7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79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CF74-90A3-8645-8749-E9DA76BB38E4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9232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A25-09A0-224F-9827-910E37F8CD52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756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3E9-F6A1-2741-B3C0-2D970A081FBE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155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58D2-9DFD-1941-9EAE-F2E8AE5B8636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09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FB7F-D556-CC4C-B074-25EF61C90680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9750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3424-238F-7A43-93EE-A1EC86420B7B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87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399-2024-2D42-B252-34A556934DD5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002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182-8293-8C4E-948C-E87C272C1DD4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4517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3FCD-D836-F54A-8B5D-5C1AC1C64B4A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219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7CFB-CFA0-0745-84E6-CE6E2F26931D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07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10BE-77F0-7A4F-B996-35045B5BE624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95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C42F3-9FA6-134C-8A69-CC23DDE452C1}" type="datetime1">
              <a:rPr lang="en-US" smtClean="0"/>
              <a:t>2/19/2025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E24349-B347-E84C-B8A6-40F9DDF9257E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776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4D854-1D52-B548-995E-080BBF5010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Ordenamiento </a:t>
            </a:r>
            <a:r>
              <a:rPr lang="es-ES_tradnl"/>
              <a:t>de arreglos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6BB7E-B48B-9F4A-87F3-29D18146E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9094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AD22-C983-A14C-A80C-B285C180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1C085-FC68-E843-999D-3EEFB2C6D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¿Porqué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/>
              <a:t>si funciona con arreglo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ES_tradnl" dirty="0"/>
              <a:t>?</a:t>
            </a:r>
          </a:p>
          <a:p>
            <a:r>
              <a:rPr lang="es-ES_tradnl" dirty="0"/>
              <a:t>Porque la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ES_tradnl" dirty="0"/>
              <a:t> implementa la interface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ES_tradnl" dirty="0"/>
              <a:t>.</a:t>
            </a:r>
          </a:p>
          <a:p>
            <a:r>
              <a:rPr lang="es-ES_tradnl" dirty="0"/>
              <a:t>Esta interface impone un ordenamiento total a los objetos de cada clase que la implementa.</a:t>
            </a:r>
          </a:p>
          <a:p>
            <a:r>
              <a:rPr lang="es-ES_tradnl" dirty="0"/>
              <a:t>Este orden se conoce como el </a:t>
            </a:r>
            <a:r>
              <a:rPr lang="es-ES_tradnl" i="1" dirty="0"/>
              <a:t>orden natural</a:t>
            </a:r>
            <a:r>
              <a:rPr lang="es-ES_tradnl" dirty="0"/>
              <a:t> de la clase.</a:t>
            </a:r>
          </a:p>
          <a:p>
            <a:r>
              <a:rPr lang="es-ES_tradnl" dirty="0"/>
              <a:t>La interface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ES_tradnl" dirty="0"/>
              <a:t> define un solo método: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​(T o)</a:t>
            </a:r>
          </a:p>
          <a:p>
            <a:r>
              <a:rPr lang="es-ES_tradnl" dirty="0"/>
              <a:t>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/>
              <a:t> de una clase define su </a:t>
            </a:r>
            <a:r>
              <a:rPr lang="es-ES_tradnl" i="1" dirty="0"/>
              <a:t>método de comparación natural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020FF-B460-BC4A-B18D-49487C90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ED201-CA58-AA48-B574-3C8A4285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283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82FFD-C69A-3244-A8C2-2874822BA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36F86-D215-5041-93FA-1B219EF27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Dados dos objetos,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s-ES_tradnl" dirty="0"/>
              <a:t> y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s-ES_tradnl" dirty="0"/>
              <a:t>,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.</a:t>
            </a:r>
          </a:p>
          <a:p>
            <a:r>
              <a:rPr lang="es-ES_tradnl" dirty="0"/>
              <a:t>La llamada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p1.compareTo(p2)</a:t>
            </a:r>
            <a:r>
              <a:rPr lang="es-ES_tradnl" dirty="0"/>
              <a:t> regresa:</a:t>
            </a:r>
          </a:p>
          <a:p>
            <a:pPr marL="514350" indent="-514350">
              <a:buFont typeface="+mj-lt"/>
              <a:buAutoNum type="alphaLcParenR"/>
            </a:pPr>
            <a:r>
              <a:rPr lang="es-ES_tradnl" dirty="0"/>
              <a:t>Un valor &lt; 0 si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s-ES_tradnl" dirty="0"/>
              <a:t> va antes que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s-ES_tradnl" dirty="0"/>
              <a:t> en su orden natural.</a:t>
            </a:r>
          </a:p>
          <a:p>
            <a:pPr marL="514350" indent="-514350">
              <a:buFont typeface="+mj-lt"/>
              <a:buAutoNum type="alphaLcParenR"/>
            </a:pPr>
            <a:r>
              <a:rPr lang="es-ES_tradnl" dirty="0"/>
              <a:t>Un valor &gt; 0 si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s-ES_tradnl" dirty="0"/>
              <a:t> va después que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s-ES_tradnl" dirty="0"/>
              <a:t> en su orden orden natural.</a:t>
            </a:r>
          </a:p>
          <a:p>
            <a:pPr marL="514350" indent="-514350">
              <a:buFont typeface="+mj-lt"/>
              <a:buAutoNum type="alphaLcParenR"/>
            </a:pPr>
            <a:r>
              <a:rPr lang="es-ES_tradnl" dirty="0"/>
              <a:t>0 si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s-ES_tradnl" dirty="0"/>
              <a:t> y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s-ES_tradnl" dirty="0"/>
              <a:t> en otro caso.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55E1-B1C8-4348-A2BB-133E7EF80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5CD2D-5B68-7F43-82B3-F29C193C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035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F8FBD-1952-A946-B4C1-22090DEDD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0B186-EEDA-3144-887A-5037CFA72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 con strings: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s1 = “hola”;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s2 = “mundo”;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s1.compareTo(s2);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regresa &lt; 0 porque s1 &lt; s2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s2.compareTo(s1);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regresa &gt; 0 porque s2 &gt; s1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s1.compareTo(“hola”);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regresa 0 porque son el mismo string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(s1.compareTo(s2) &gt; 0) {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regresa false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BC8E0-7E46-1743-9247-3A467208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B5A69-3444-8A4A-88B1-5A0DCBDB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0E2E-4DB6-A54F-A5E5-996E5C9B4A41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9608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065CF-A107-4344-98E6-3FDD15638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que implementan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ES_tradnl" dirty="0"/>
              <a:t>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AA4F865-D864-224D-956C-FAF14A603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291269"/>
              </p:ext>
            </p:extLst>
          </p:nvPr>
        </p:nvGraphicFramePr>
        <p:xfrm>
          <a:off x="2249713" y="1847088"/>
          <a:ext cx="627017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372">
                  <a:extLst>
                    <a:ext uri="{9D8B030D-6E8A-4147-A177-3AD203B41FA5}">
                      <a16:colId xmlns:a16="http://schemas.microsoft.com/office/drawing/2014/main" val="3642170020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701229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Clase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Orden natural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590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25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Numérico sin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26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932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274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266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379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Float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99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BigInteger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569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BigDecimal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Numérico con signo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9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Boolean.FALSE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/>
                        <a:t>&lt;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Boolean.TRUE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80736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E2464-7624-B548-8BC8-240AD879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523A0-970C-3E48-94DD-42EDC571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7280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188B6-054E-774A-98EC-709B2F9B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que implementan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ES_tradnl" dirty="0"/>
              <a:t>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59253B8-61A5-4F44-81FD-8E2DC92FB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915583"/>
              </p:ext>
            </p:extLst>
          </p:nvPr>
        </p:nvGraphicFramePr>
        <p:xfrm>
          <a:off x="1596571" y="2080306"/>
          <a:ext cx="7561943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0">
                  <a:extLst>
                    <a:ext uri="{9D8B030D-6E8A-4147-A177-3AD203B41FA5}">
                      <a16:colId xmlns:a16="http://schemas.microsoft.com/office/drawing/2014/main" val="668457498"/>
                    </a:ext>
                  </a:extLst>
                </a:gridCol>
                <a:gridCol w="4310743">
                  <a:extLst>
                    <a:ext uri="{9D8B030D-6E8A-4147-A177-3AD203B41FA5}">
                      <a16:colId xmlns:a16="http://schemas.microsoft.com/office/drawing/2014/main" val="23086307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Clase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Orden natural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02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Lexicográfico por nombre del </a:t>
                      </a:r>
                      <a:r>
                        <a:rPr lang="es-ES_tradnl" dirty="0" err="1"/>
                        <a:t>path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64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Lexicográfico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467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Cronológico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0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Instant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LocalDate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LocalTime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LocalDateTime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ZonedDateTime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Cronológico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73374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2B8DC-86F4-2E4A-9A82-A0BE4781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6850E-341C-3245-92BD-1F916D82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2526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BB8F5-5646-6C43-8E7B-04B85136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7C652-EECE-A040-BABC-887B19A7E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Agregar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/>
              <a:t> a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/>
              <a:t> para ordenar el arreglo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s-ES_tradnl" dirty="0"/>
              <a:t> usando el campo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73FD0-2E45-C742-8A03-0B8EA46F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E24E8-3132-4749-AAC3-E1AB6328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3091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44D2-A038-0044-AB3B-4BA2A3FB6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6B70D-E126-4546-B9AD-31352AA1E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Comparable&lt;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this.getId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-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p.getId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B4AFDE-DDDB-6942-B29B-5DAE77CC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F6E91-55C2-9640-87AF-5380D9FD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0198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997D-4256-664E-9DE6-7CE6DCB2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8827-1FF1-B44B-B36E-09CF026D6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Suponer que se desea ordenar el arreglo por el campo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s-ES_tradnl" dirty="0"/>
              <a:t>.</a:t>
            </a:r>
          </a:p>
          <a:p>
            <a:r>
              <a:rPr lang="es-ES_tradnl" dirty="0"/>
              <a:t>Se puede tomar ventaja que la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ES_tradnl" dirty="0"/>
              <a:t> ya implementa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ES_tradnl" dirty="0"/>
              <a:t> y tiene definido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8631D-F57A-F74A-85EB-65CA5796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59D9C-A172-E045-A75E-25FE1013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0127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6C9D-F3F2-6342-8080-B243EA1F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C3AC-8653-B940-9099-84C894C23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Comparable&lt;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this.getFirstName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p.getFirstName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EBCC0-B682-0746-8D3D-F4ABA05B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35653-2992-0E41-B4AF-0B9C7CFD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2109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55AB-DA0D-9B42-88F2-05BD853C5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C8C5E-4847-A149-97FE-1A28B73C6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Agregar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/>
              <a:t> a la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Point3D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Point3D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y, z;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r>
              <a:rPr lang="es-ES_tradnl" dirty="0"/>
              <a:t>La comparación es por las coordenadas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de dos puntos. Si son iguales, se compara por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. Si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y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son iguales, se compara por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E22F73-D08B-3D49-B8D1-9848FD3D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6DB51F-BA4E-674D-9274-FB6B1446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1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4264-141D-6340-AA34-6F2E2151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BF082-9CAA-B342-A81E-6036B8D1D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 arreglo de strings se puede ordenar por su </a:t>
            </a:r>
            <a:r>
              <a:rPr lang="es-ES_tradnl" i="1" dirty="0"/>
              <a:t>orden natural</a:t>
            </a:r>
            <a:r>
              <a:rPr lang="es-ES_tradnl" dirty="0"/>
              <a:t> (A-Z) usando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String[] p = {“Mercurio”, “Venus”, “Tierra”, “Marte”, “Júpiter”, “Saturno”, “Urano”, “Neptuno”};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[Júpiter, Marte, Mercurio, Neptuno, Saturno, Tierra, Urano, Venus]</a:t>
            </a:r>
          </a:p>
          <a:p>
            <a:r>
              <a:rPr lang="es-ES_tradnl" dirty="0"/>
              <a:t>Se puede ordenar en orden inverso (Z-A) usando, como segundo argumento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Array.sort</a:t>
            </a:r>
            <a:r>
              <a:rPr lang="es-ES_tradnl" dirty="0"/>
              <a:t>,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Collections.reverseOrder</a:t>
            </a:r>
            <a:r>
              <a:rPr lang="es-ES_tradnl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CE541-10A7-004D-800C-815515B7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14ACB-602B-8945-A5B4-3D521D91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452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57A14-679B-724F-B633-9527259E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5A7CC-EAEA-A640-B9BF-5EE42567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Point3D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Comparable&lt;Point3D&gt;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y, z;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(Point3D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-1;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menor x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mayor x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16281B-B9E1-0847-AB75-1C5B85E5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AC14E-CE8D-FE41-9820-4DAC7C08D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9633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FC3D9-C60D-5A4C-869F-7F3F1448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C886D-94A3-0F43-800F-0E09C4392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-1;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igual x, menor y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igual x, mayor y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-1;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igual x, igual y, menor z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igual x, igual y, mayor z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EABCA8-AC9B-DE47-9D77-FEDC4415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7894-DFF3-F64F-B2C1-3C24436F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7716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1F07C-DDDC-0C40-A95D-ABFAB3940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CE80-85DC-0749-A918-297A254F4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0;       </a:t>
            </a:r>
            <a:r>
              <a:rPr lang="es-ES_tradnl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igual x, igual y, igual z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03B91-2E05-9D47-BAC0-D32FEE3DA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7824B6-B512-924E-94F6-8A549F706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16520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BAC97-E6C2-A24A-AEB1-EF2092C7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Trucos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DE986-00C2-524F-943A-EE681B7AA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/>
              <a:t>La resta produce el resultado correcto: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(Point3D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this.x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!=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other.x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this.x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other.x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  <a:r>
              <a:rPr lang="es-ES_tradnl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diferente x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this.y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!=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other.y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){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this.y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other.y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  <a:r>
              <a:rPr lang="es-ES_tradnl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misma x, compara y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this.z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s-ES_tradn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other.z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  <a:r>
              <a:rPr lang="es-ES_tradnl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misma x, misma y, compara z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327B6-E836-3C4C-A044-79F6CB83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41060F-281E-3E45-9559-F7141D5D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5655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8AA4-915F-B84B-84E4-E30D555B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Trucos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48ED9-AFE8-3940-BAFD-02BDC92FC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 ordenar los objetos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Point3D</a:t>
            </a:r>
            <a:r>
              <a:rPr lang="es-ES_tradnl" dirty="0"/>
              <a:t> por su distancia al origen.</a:t>
            </a:r>
          </a:p>
          <a:p>
            <a:r>
              <a:rPr lang="es-ES_tradnl" dirty="0"/>
              <a:t>La distancia es un valor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/>
              <a:t>.</a:t>
            </a:r>
          </a:p>
          <a:p>
            <a:r>
              <a:rPr lang="es-ES_tradnl" dirty="0"/>
              <a:t>El truco de la resta no funciona para variables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/>
              <a:t>.</a:t>
            </a:r>
          </a:p>
          <a:p>
            <a:r>
              <a:rPr lang="es-ES_tradnl" dirty="0"/>
              <a:t>La razón es que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/>
              <a:t> debe regresar un valor de tipo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.</a:t>
            </a:r>
          </a:p>
          <a:p>
            <a:r>
              <a:rPr lang="es-ES_tradnl" dirty="0"/>
              <a:t>Se puede usar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Math.signum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cs typeface="Times New Roman" panose="02020603050405020304" pitchFamily="18" charset="0"/>
              </a:rPr>
              <a:t> 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Double.compare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278C7-2C6C-2C42-9BFB-1F12AF34D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AE727B-4850-D44C-811E-8D505504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899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AE4E-24E0-9E40-82BF-57DA4B6F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324B-1270-6E49-9A17-1FA3E3BBD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(Point3D p)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d1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 * x + y * y + z * z);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d2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Double.compare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(d1, d2);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D64962-9E77-D949-8EC1-B8D18DF2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354A3-8DFD-DB4D-A681-39A21FEE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3062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45FC1-A9F5-4A68-B00A-CFA3A134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19AA5E-E300-4462-8798-003353C89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arreglos de valores primitivos se pueden ordenar por su orden natural mediante el 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MX" dirty="0"/>
              <a:t>.</a:t>
            </a:r>
          </a:p>
          <a:p>
            <a:r>
              <a:rPr lang="es-MX" dirty="0"/>
              <a:t>No hay un método en Java para ordenar arreglos de primitivos en orden inverso.</a:t>
            </a:r>
          </a:p>
          <a:p>
            <a:r>
              <a:rPr lang="es-MX" dirty="0"/>
              <a:t>Los arreglos de objetos se pueden ordenar por su orden natural y de forma inversa, siempre y cuando la clase implemente la interface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MX" dirty="0"/>
              <a:t>.</a:t>
            </a:r>
          </a:p>
          <a:p>
            <a:r>
              <a:rPr lang="es-MX" dirty="0"/>
              <a:t>Algunas clases de Java ya implementan 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029F63-D3CA-4B71-BC7F-277C310B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FEECD3-51DB-4507-A043-7BF7FA2F3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26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555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244E6-0EF6-B14F-8F4B-6BBAF8EA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C8824-6CE2-2641-8F95-8E8A334B5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Collections.reverseOrder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[Venus, Urano, Tierra, Saturno, Neptuno, Mercurio, Marte, Júpiter]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5274B-95CF-884D-9673-013E278C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6A8A7-746D-6A41-B4AD-B928B055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188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CF5A-37EA-AF41-AC5D-C49536B6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CCA45-D889-8741-B245-6EF7A4DB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 arreglo de primitivos también se puede ordenar por su orden natural usando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 = {17, 15, 22, 9, -4};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(a));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-4, 9, 15, 17, 22</a:t>
            </a:r>
          </a:p>
          <a:p>
            <a:r>
              <a:rPr lang="es-ES_tradnl" dirty="0"/>
              <a:t>Pero </a:t>
            </a:r>
            <a:r>
              <a:rPr lang="es-ES_tradnl" b="1" dirty="0"/>
              <a:t>no</a:t>
            </a:r>
            <a:r>
              <a:rPr lang="es-ES_tradnl" dirty="0"/>
              <a:t> se puede ordenar en orden inverso usando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Collections.reverseOrder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0D14F-4903-8845-B492-0A2F543F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AEC3CE-E67D-D445-A80D-B2F47F40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551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F589F-6390-8E4F-8C5D-F1F2714B7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08846-990A-3F4A-8E5A-09AD27C13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Collections.reverseOrder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T[]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[]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no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 of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variable(s) T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conforms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T[]</a:t>
            </a:r>
          </a:p>
          <a:p>
            <a:r>
              <a:rPr lang="es-ES_tradnl" dirty="0"/>
              <a:t>Dos soluciones: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Declarar un arreglo de objetos: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 = {17, 15, 22, 9, -4};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2D587-40B8-7F4A-91C9-43EBECA4E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8E442-1E87-9744-9540-6ED81804B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583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A7BAA-3D27-0A48-9B75-10399EBC0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arreglos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D63E7-AA4F-0649-84B5-BE32648B6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s-ES_tradnl" dirty="0"/>
              <a:t>Ordenar el arreglo con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/>
              <a:t>y luego invertirlo: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a = {17, 15, 22, 9, -4};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(a));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-4, 9, 15, 17, 22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reverseArray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(a));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22, 17, 15, 9, -4</a:t>
            </a:r>
          </a:p>
          <a:p>
            <a:r>
              <a:rPr lang="es-ES_tradnl" dirty="0"/>
              <a:t>Hay que programar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reverseArray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35AD4-3271-274B-9A1C-7A93C59C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9E7D-059A-0C48-B34B-FF903894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882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F47B2-3268-604A-B254-7673079F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Invertir un arreglo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CCB59-2DFC-804E-8168-9E3547C65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Intercambia el primer elemento con el último, el segundo con el penúltimo,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reverseArray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2; i++)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 - 1];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 - 1]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7835B-49D1-594D-944D-F5FB11718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3E96-AC88-854F-A16C-6640AF2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8149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E852-DB23-4443-9735-6D22A4F8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FAA1F-C213-F645-8C71-C8E19506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Suponer que se tiene definida una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r>
              <a:rPr lang="es-ES_tradnl" dirty="0"/>
              <a:t>Y que se declaró un arreglo, llamado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s-ES_tradnl" dirty="0"/>
              <a:t>, de elementos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F105E-5734-B24B-8B3E-71BDB98D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28C88B-B507-7948-B452-379F6B97F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573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81991-A7B0-7343-9CA1-E9F31E39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Ordenamiento de objetos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38FDB-BF01-ED4E-95D1-D6DE11B10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instrucción: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Arrays.sort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s-ES_tradnl" dirty="0"/>
              <a:t>Genera la excepción: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java.lang.ClassCastException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java.lang.Comparable</a:t>
            </a: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etc…</a:t>
            </a:r>
          </a:p>
          <a:p>
            <a:r>
              <a:rPr lang="es-ES_tradnl" dirty="0"/>
              <a:t>El motivo es que Java no sabe ordenar objetos de tipo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/>
              <a:t>.</a:t>
            </a:r>
          </a:p>
          <a:p>
            <a:r>
              <a:rPr lang="es-ES_tradnl" dirty="0"/>
              <a:t>Es decir, no puede decidir si un objeto de tipo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/>
              <a:t> va antes o después que otro objeto de tipo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592EF3-7D1D-9443-80BC-FAC781F8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3F8823-E569-AA44-A868-EF4567DA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4349-B347-E84C-B8A6-40F9DDF9257E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463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02-Classes-Objects</Template>
  <TotalTime>1003</TotalTime>
  <Words>1816</Words>
  <Application>Microsoft Office PowerPoint</Application>
  <PresentationFormat>Panorámica</PresentationFormat>
  <Paragraphs>259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 2</vt:lpstr>
      <vt:lpstr>Flujo</vt:lpstr>
      <vt:lpstr>Ordenamiento de arreglos</vt:lpstr>
      <vt:lpstr>Ordenamiento de arreglos</vt:lpstr>
      <vt:lpstr>Ordenamiento de arreglos</vt:lpstr>
      <vt:lpstr>Ordenamiento de arreglos</vt:lpstr>
      <vt:lpstr>Ordenamiento de arreglos</vt:lpstr>
      <vt:lpstr>Ordenamiento de arreglos</vt:lpstr>
      <vt:lpstr>Invertir un arreglo</vt:lpstr>
      <vt:lpstr>Ordenamiento de objetos</vt:lpstr>
      <vt:lpstr>Ordenamiento de objetos</vt:lpstr>
      <vt:lpstr>Ordenamiento de objetos</vt:lpstr>
      <vt:lpstr>Método compareTo</vt:lpstr>
      <vt:lpstr>Método compareTo</vt:lpstr>
      <vt:lpstr>Clases que implementan Comparable </vt:lpstr>
      <vt:lpstr>Clases que implementan Comparable </vt:lpstr>
      <vt:lpstr>Ejemplo 1</vt:lpstr>
      <vt:lpstr>Ejemplo 1</vt:lpstr>
      <vt:lpstr>Ejemplo 1</vt:lpstr>
      <vt:lpstr>Ejemplo 1</vt:lpstr>
      <vt:lpstr>Ejemplo 2</vt:lpstr>
      <vt:lpstr>Ejemplo 2</vt:lpstr>
      <vt:lpstr>Ejemplo 2</vt:lpstr>
      <vt:lpstr>Ejemplo 2</vt:lpstr>
      <vt:lpstr>Trucos de Comparable</vt:lpstr>
      <vt:lpstr>Trucos de Comparable</vt:lpstr>
      <vt:lpstr>Ejemplo 3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Comparación de objetos por igualdad y ordenamiento</dc:title>
  <dc:creator>HECTOR ANTONIO VILLA MARTINEZ</dc:creator>
  <cp:lastModifiedBy>HECTOR ANTONIO VILLA MARTINEZ</cp:lastModifiedBy>
  <cp:revision>36</cp:revision>
  <cp:lastPrinted>2023-09-19T17:42:51Z</cp:lastPrinted>
  <dcterms:created xsi:type="dcterms:W3CDTF">2021-07-31T08:28:22Z</dcterms:created>
  <dcterms:modified xsi:type="dcterms:W3CDTF">2025-02-20T02:44:05Z</dcterms:modified>
</cp:coreProperties>
</file>