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4"/>
  </p:notesMasterIdLst>
  <p:sldIdLst>
    <p:sldId id="256" r:id="rId2"/>
    <p:sldId id="310" r:id="rId3"/>
    <p:sldId id="257" r:id="rId4"/>
    <p:sldId id="258" r:id="rId5"/>
    <p:sldId id="259" r:id="rId6"/>
    <p:sldId id="311" r:id="rId7"/>
    <p:sldId id="264" r:id="rId8"/>
    <p:sldId id="265" r:id="rId9"/>
    <p:sldId id="266" r:id="rId10"/>
    <p:sldId id="262" r:id="rId11"/>
    <p:sldId id="263" r:id="rId12"/>
    <p:sldId id="272" r:id="rId13"/>
    <p:sldId id="267" r:id="rId14"/>
    <p:sldId id="278" r:id="rId15"/>
    <p:sldId id="279" r:id="rId16"/>
    <p:sldId id="280" r:id="rId17"/>
    <p:sldId id="281" r:id="rId18"/>
    <p:sldId id="282" r:id="rId19"/>
    <p:sldId id="275" r:id="rId20"/>
    <p:sldId id="283" r:id="rId21"/>
    <p:sldId id="284" r:id="rId22"/>
    <p:sldId id="286" r:id="rId23"/>
    <p:sldId id="285" r:id="rId24"/>
    <p:sldId id="287" r:id="rId25"/>
    <p:sldId id="288" r:id="rId26"/>
    <p:sldId id="289" r:id="rId27"/>
    <p:sldId id="290" r:id="rId28"/>
    <p:sldId id="293" r:id="rId29"/>
    <p:sldId id="294" r:id="rId30"/>
    <p:sldId id="296" r:id="rId31"/>
    <p:sldId id="291" r:id="rId32"/>
    <p:sldId id="292" r:id="rId33"/>
    <p:sldId id="297" r:id="rId34"/>
    <p:sldId id="298" r:id="rId35"/>
    <p:sldId id="299" r:id="rId36"/>
    <p:sldId id="300" r:id="rId37"/>
    <p:sldId id="301" r:id="rId38"/>
    <p:sldId id="302" r:id="rId39"/>
    <p:sldId id="305" r:id="rId40"/>
    <p:sldId id="307" r:id="rId41"/>
    <p:sldId id="308" r:id="rId42"/>
    <p:sldId id="309" r:id="rId4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C48BE-1BF1-A641-A79B-80EA852DE270}" type="datetimeFigureOut">
              <a:rPr lang="es-ES_tradnl" smtClean="0"/>
              <a:t>17/02/2025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2C42-0A45-DB48-BBDE-F8B3945CEC4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157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EE4A-34E0-4546-B741-832B3EBCC2C9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2381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E723-4089-FD4F-8AC6-894351564BD2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426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E880-74C0-7F49-8952-94A099B56C94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0424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C78E-F84D-A447-AD88-9E3F078F789D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20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E0C53-90F2-2240-B33D-39F4D688CB28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7399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D15F-0EC0-3E4D-87C4-9B2413558580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064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683A1-07B7-C54A-A530-F709C8E8A3C2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571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5B6F-DAB4-704C-B1F9-EE44F4F53E9C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060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D62F-7999-B14B-8571-B41417D2E3C2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423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3CC80-C50B-5147-B3F8-4C3C24C1BA10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041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7BEF-E56B-5640-B12D-F5CAC5D65325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40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AADF34-13A7-6F45-9806-10023CFD2647}" type="datetime1">
              <a:rPr lang="en-US" smtClean="0"/>
              <a:t>2/17/2025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C15265-ECC4-DB4A-9E9A-19CA23FE8B88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8271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6127-E956-3D44-B010-0519E61202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Procesamiento </a:t>
            </a:r>
            <a:r>
              <a:rPr lang="es-ES_tradnl" dirty="0"/>
              <a:t>de archivos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AD800-0F52-8244-8C3F-FC169EB06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944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7B0AA-2547-FA4F-BC29-2D2CEC98E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Errores de compilador con archivos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C7159-B54D-5A4A-B784-0F3E347D3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para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para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ReadFile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data.txt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E33C4-9F78-1945-A801-6AC2F3FE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530B3-D171-4C43-9C62-317979EA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653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5767-1C31-4548-AC24-68E1D09C5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Errores de compilador con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477AA-5BF4-C34E-BF33-44BAE13F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programa no compila por el siguiente error: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ReadFile.java:6: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unreported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endParaRPr lang="es-ES_tradn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java.io.FileNotFoundException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caught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declared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thrown</a:t>
            </a:r>
            <a:endParaRPr lang="es-ES_tradn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Scanner input = new Scanner(new File(“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data.txt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^</a:t>
            </a:r>
          </a:p>
          <a:p>
            <a:r>
              <a:rPr lang="es-ES_tradnl" dirty="0"/>
              <a:t>Se necesita encerrar esa línea entre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s-ES_tradnl" dirty="0"/>
              <a:t> /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catch</a:t>
            </a:r>
            <a:r>
              <a:rPr lang="es-ES_tradnl" dirty="0"/>
              <a:t>.</a:t>
            </a:r>
          </a:p>
          <a:p>
            <a:r>
              <a:rPr lang="es-ES_tradnl" dirty="0"/>
              <a:t>Es un ejemplo de una excepción</a:t>
            </a:r>
            <a:r>
              <a:rPr lang="es-ES_tradnl" i="1" dirty="0"/>
              <a:t> </a:t>
            </a:r>
            <a:r>
              <a:rPr lang="es-ES_tradnl" dirty="0"/>
              <a:t>marcada (</a:t>
            </a:r>
            <a:r>
              <a:rPr lang="es-ES_tradnl" i="1" dirty="0" err="1"/>
              <a:t>checked</a:t>
            </a:r>
            <a:r>
              <a:rPr lang="es-ES_tradnl" dirty="0"/>
              <a:t> </a:t>
            </a:r>
            <a:r>
              <a:rPr lang="es-ES_tradnl" i="1" dirty="0" err="1"/>
              <a:t>exception</a:t>
            </a:r>
            <a:r>
              <a:rPr lang="es-ES_tradnl" dirty="0"/>
              <a:t>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8C803-41AF-134F-B3A1-A4E31C49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0D8B0-A5D3-1E48-911D-56DBD5FF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0689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C6D8-4E52-504F-B2E9-3D1B5A97F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Excepciones comunes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2A5B9-E1DE-9640-BE2C-6BF9B874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NoSuchElementException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dirty="0"/>
              <a:t>Se leyó después del fin del archivo.</a:t>
            </a:r>
          </a:p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InputMismatchException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dirty="0"/>
              <a:t>Se leyó en tipo erróneo de token (</a:t>
            </a:r>
            <a:r>
              <a:rPr lang="es-ES_tradnl" dirty="0" err="1"/>
              <a:t>e.g</a:t>
            </a:r>
            <a:r>
              <a:rPr lang="es-ES_tradnl" dirty="0"/>
              <a:t>. leyó “hi” como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/>
              <a:t>).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8ECC94-4944-A549-9A0D-F68C3B36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9ECCA-A443-4E40-BDFA-196B60130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989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5AF41-FE72-6B49-8E5C-DF1391929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de archivos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89AF5-BDCC-AB43-B0F2-1EFD6817F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Dado el archivo de entrada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weather1.txt</a:t>
            </a:r>
            <a:r>
              <a:rPr lang="es-ES_tradnl" dirty="0"/>
              <a:t>:</a:t>
            </a:r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Escribir un programa que imprima el cambio de temperatura entre cada par de días vecinos.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16.2 a 23.5, cambio = 7.3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23.5 a 19.1, cambio = -4.4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 a 7.4, cambio = -11.7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7.4 a 22.8, cambio = 15.4</a:t>
            </a:r>
          </a:p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CD378-3186-8D4D-A054-4063C58D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11675-D770-274C-B6D8-35705F2D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13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D2F419-7510-8641-9E1E-105B0FF70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487" y="2381250"/>
            <a:ext cx="1928813" cy="101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4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4A067-A43A-A947-9AD2-7DEC6EE1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3A29D-B7E9-6C4B-A5DC-0B6A09B7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Despliega los cambios de temperatura de los datos de un archivo de entrada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File(“weather1.txt”));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fencepost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DABEF-63B0-8F40-B9E9-AD7D1CCC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CE1B5-597D-5041-9C5D-D6CB9AC8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38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4472-1791-DE42-AC69-EBAF3306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EE78-2C8E-424A-A4FF-2CBB9CA02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a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“, cambio = ” +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5EE13-0ED3-1D49-96D7-B7E3585F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9EBD4-621F-8F4E-8DB8-44B39004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592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C139-7E69-0E40-832B-6D617CCD9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de archivos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A1FB-8E9A-634A-9B5B-0FA3605EA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Modificar el programa de temperatura para manejar archivos que contienen tokens no numéricos (saltándolos).</a:t>
            </a:r>
          </a:p>
          <a:p>
            <a:r>
              <a:rPr lang="es-ES_tradnl" dirty="0"/>
              <a:t>Por ejemplo, debe producir la misma salida que antes cuando se le da este archivo de entrada,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weather2.txt</a:t>
            </a:r>
            <a:r>
              <a:rPr lang="es-ES_tradnl" dirty="0"/>
              <a:t>: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Puede suponerse que el archivo comienza con un número. 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3AB38C-E371-D444-9690-245D9964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062C7-406D-5D42-8669-21EAC850D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16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98AAB3-3311-CB4B-B5B3-7412D6162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738" y="3678811"/>
            <a:ext cx="6143624" cy="150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39E9E-F257-734F-82AD-6A841C5C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72ED7-0F36-C147-9CF3-24BEC6FA1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Despliega los cambios de temperatura de los datos de un archivo de entrada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File(“weather2.txt”));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fencepost</a:t>
            </a:r>
            <a:endParaRPr lang="es-ES_tradnl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57D52-8C85-9B40-AE7E-C62DDE76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9F806-7B20-7144-A5B1-41132C5E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66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C55C-7D07-9148-88DF-30592C01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B9917-F1EC-7C4A-8F7B-1248D4EBF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input.hasNextDouble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a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“, cambio = ” +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}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tira los tokens no deseados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73C9A-7C60-3746-9164-A61ADB385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8C390-5E12-EE46-9362-051B3E19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3742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FABA-742C-4C4A-84AE-9BCC3EE33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anose="02020603050405020304" pitchFamily="18" charset="0"/>
              </a:rPr>
              <a:t>Leer del teclado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49073-8EF7-7345-A7EB-4AE9B6DA5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System.in es la entrada standard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Scanner(System.in);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(“¿Cuál es tu edad?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console.hasNextInt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es mucho”);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(“No escribiste un entero.”);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44779-21EE-6642-915F-874ADC019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DC2F7-F0F6-7E4C-B235-8992F974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949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D7A6F-F8CC-489E-BB2F-5BB68E13C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Clases para leer archivos de texto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7F1D13-295A-4E70-A2FA-AA7501BB0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java.io.File</a:t>
            </a:r>
            <a:r>
              <a:rPr lang="es-MX" dirty="0"/>
              <a:t>. Una representación de caminos de archivos y directorios.</a:t>
            </a:r>
          </a:p>
          <a:p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java.util.Scanner</a:t>
            </a:r>
            <a:r>
              <a:rPr lang="es-MX" dirty="0"/>
              <a:t>. Un scanner de texto para analizar tipos primitivos y cadenas utilizando expresiones regulares.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F65AEA-A238-4C0A-999E-C4FC3FDA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1C4E70-BF9C-4C90-9FE6-7914937AC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785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FFD23-3239-5E44-AB9B-63A83AB0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horas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FFE02-3774-CA40-B06E-30C3D9BBF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Dado un archivo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hours1.txt </a:t>
            </a:r>
            <a:r>
              <a:rPr lang="es-ES_tradnl" dirty="0"/>
              <a:t>con el siguiente contenido: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123 Kim 12.5 8.1 7.6 3.2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456 Eric 4.0 11.6 6.5 2.7 12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789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8.0 8.0 8.0 8.0 7.5</a:t>
            </a:r>
          </a:p>
          <a:p>
            <a:r>
              <a:rPr lang="es-ES_tradnl" dirty="0"/>
              <a:t>Considerar la tarea de calcular las horas trabajadas por cada persona: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Kim (ID#123) trabajó 31.4 horas (7.85 horas/día)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Eric (ID#456) trabajó 36.8 horas (7.36 horas/día)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(ID#789) trabajó 39.5 horas (7.9 horas/día)</a:t>
            </a:r>
          </a:p>
          <a:p>
            <a:r>
              <a:rPr lang="es-ES_tradnl" dirty="0"/>
              <a:t>Intentemos resolver este problema token por token...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F521E-74F4-F342-848C-48C0949F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FB795-3E66-5240-B7F4-7E998B57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891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7174C-4D7F-1D4A-8733-7F2B4A2A3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defectuosa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EEA0-B56A-2B4B-8081-546199066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¡Esta solución no funciona!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para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para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HoursWorked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File(“hours1.txt”));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BCF29-9129-3B48-9F62-E37CBA11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19733-2F75-1849-A70A-2D4A7725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8846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E9FF-D275-B84F-A1CE-8AE524AA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defectuosa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F4D32-B962-5F45-90A1-886797C39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</a:t>
            </a:r>
            <a:r>
              <a:rPr lang="es-ES_trad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procesa una persona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0.0;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input.hasNextDouble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totalHours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+=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input.nextDouble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s-ES_tradn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(ID#” + id + “) trabajó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“ horas (” +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} }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24072E-FD18-CF48-B178-954352E0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D7064-755E-6645-A091-1885C3CC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9780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8AB4A-AC35-8C48-B3AE-74351EF21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defectuosa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FE21B-059E-CC43-ACC3-51075AFC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Kim (ID#123) </a:t>
            </a:r>
            <a:r>
              <a:rPr lang="es-ES_tradnl" dirty="0" err="1">
                <a:solidFill>
                  <a:srgbClr val="FF0000"/>
                </a:solidFill>
              </a:rPr>
              <a:t>worked</a:t>
            </a:r>
            <a:r>
              <a:rPr lang="es-ES_tradnl" dirty="0">
                <a:solidFill>
                  <a:srgbClr val="FF0000"/>
                </a:solidFill>
              </a:rPr>
              <a:t> 487.4 </a:t>
            </a:r>
            <a:r>
              <a:rPr lang="es-ES_tradnl" dirty="0" err="1">
                <a:solidFill>
                  <a:srgbClr val="FF0000"/>
                </a:solidFill>
              </a:rPr>
              <a:t>hours</a:t>
            </a:r>
            <a:r>
              <a:rPr lang="es-ES_tradnl" dirty="0">
                <a:solidFill>
                  <a:srgbClr val="FF0000"/>
                </a:solidFill>
              </a:rPr>
              <a:t> (97.48 </a:t>
            </a:r>
            <a:r>
              <a:rPr lang="es-ES_tradnl" dirty="0" err="1">
                <a:solidFill>
                  <a:srgbClr val="FF0000"/>
                </a:solidFill>
              </a:rPr>
              <a:t>hours</a:t>
            </a:r>
            <a:r>
              <a:rPr lang="es-ES_tradnl" dirty="0">
                <a:solidFill>
                  <a:srgbClr val="FF0000"/>
                </a:solidFill>
              </a:rPr>
              <a:t>/</a:t>
            </a:r>
            <a:r>
              <a:rPr lang="es-ES_tradnl" dirty="0" err="1">
                <a:solidFill>
                  <a:srgbClr val="FF0000"/>
                </a:solidFill>
              </a:rPr>
              <a:t>day</a:t>
            </a:r>
            <a:r>
              <a:rPr lang="es-ES_tradnl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</a:t>
            </a:r>
            <a:r>
              <a:rPr lang="es-ES_tradnl" dirty="0" err="1">
                <a:solidFill>
                  <a:srgbClr val="FF0000"/>
                </a:solidFill>
              </a:rPr>
              <a:t>Exception</a:t>
            </a:r>
            <a:r>
              <a:rPr lang="es-ES_tradnl" dirty="0">
                <a:solidFill>
                  <a:srgbClr val="FF0000"/>
                </a:solidFill>
              </a:rPr>
              <a:t> in </a:t>
            </a:r>
            <a:r>
              <a:rPr lang="es-ES_tradnl" dirty="0" err="1">
                <a:solidFill>
                  <a:srgbClr val="FF0000"/>
                </a:solidFill>
              </a:rPr>
              <a:t>thread</a:t>
            </a:r>
            <a:r>
              <a:rPr lang="es-ES_tradnl" dirty="0">
                <a:solidFill>
                  <a:srgbClr val="FF0000"/>
                </a:solidFill>
              </a:rPr>
              <a:t> “</a:t>
            </a:r>
            <a:r>
              <a:rPr lang="es-ES_tradnl" dirty="0" err="1">
                <a:solidFill>
                  <a:srgbClr val="FF0000"/>
                </a:solidFill>
              </a:rPr>
              <a:t>main</a:t>
            </a:r>
            <a:r>
              <a:rPr lang="es-ES_tradnl" dirty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</a:t>
            </a:r>
            <a:r>
              <a:rPr lang="es-ES_tradnl" dirty="0" err="1">
                <a:solidFill>
                  <a:srgbClr val="FF0000"/>
                </a:solidFill>
              </a:rPr>
              <a:t>java.util.InputMismatchException</a:t>
            </a:r>
            <a:endParaRPr lang="es-ES_trad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           at </a:t>
            </a:r>
            <a:r>
              <a:rPr lang="es-ES_tradnl" dirty="0" err="1">
                <a:solidFill>
                  <a:srgbClr val="FF0000"/>
                </a:solidFill>
              </a:rPr>
              <a:t>java.util.Scanner.throwFor</a:t>
            </a:r>
            <a:r>
              <a:rPr lang="es-ES_tradnl" dirty="0">
                <a:solidFill>
                  <a:srgbClr val="FF0000"/>
                </a:solidFill>
              </a:rPr>
              <a:t>(Scanner.java:840)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           at </a:t>
            </a:r>
            <a:r>
              <a:rPr lang="es-ES_tradnl" dirty="0" err="1">
                <a:solidFill>
                  <a:srgbClr val="FF0000"/>
                </a:solidFill>
              </a:rPr>
              <a:t>java.util.Scanner.next</a:t>
            </a:r>
            <a:r>
              <a:rPr lang="es-ES_tradnl" dirty="0">
                <a:solidFill>
                  <a:srgbClr val="FF0000"/>
                </a:solidFill>
              </a:rPr>
              <a:t>(Scanner.java:1461)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           at </a:t>
            </a:r>
            <a:r>
              <a:rPr lang="es-ES_tradnl" dirty="0" err="1">
                <a:solidFill>
                  <a:srgbClr val="FF0000"/>
                </a:solidFill>
              </a:rPr>
              <a:t>java.util.Scanner.nextInt</a:t>
            </a:r>
            <a:r>
              <a:rPr lang="es-ES_tradnl" dirty="0">
                <a:solidFill>
                  <a:srgbClr val="FF0000"/>
                </a:solidFill>
              </a:rPr>
              <a:t>(Scanner.java:2091)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</a:rPr>
              <a:t>               at </a:t>
            </a:r>
            <a:r>
              <a:rPr lang="es-ES_tradnl" dirty="0" err="1">
                <a:solidFill>
                  <a:srgbClr val="FF0000"/>
                </a:solidFill>
              </a:rPr>
              <a:t>HoursWorked.main</a:t>
            </a:r>
            <a:r>
              <a:rPr lang="es-ES_tradnl" dirty="0">
                <a:solidFill>
                  <a:srgbClr val="FF0000"/>
                </a:solidFill>
              </a:rPr>
              <a:t>(HoursBad.java:9)</a:t>
            </a:r>
          </a:p>
          <a:p>
            <a:r>
              <a:rPr lang="es-ES_tradnl" dirty="0"/>
              <a:t>El ciclo interno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/>
              <a:t> toma la identificación de la siguiente persona.</a:t>
            </a:r>
          </a:p>
          <a:p>
            <a:r>
              <a:rPr lang="es-ES_tradnl" dirty="0"/>
              <a:t>Se quiere procesar los tokens, pero los saltos de línea importan porque marcan el final de los datos de una persona.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41D59-2E32-C94E-AFB0-F07E269D6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6A301-3A7F-DC40-947E-E542C243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35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1DBD1-4CF8-A348-A90A-95AB6FD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Scanner basado en líneas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0B42-54B8-1442-BB98-4E6E613AD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input = new Scanner(new File(“file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String line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6B49BD-3434-224A-B959-473619EDE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C5600-521F-DC47-80A2-D0877040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24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495C8D2-3E41-9C46-AADF-E32FFD6C8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150466"/>
              </p:ext>
            </p:extLst>
          </p:nvPr>
        </p:nvGraphicFramePr>
        <p:xfrm>
          <a:off x="1014414" y="2048404"/>
          <a:ext cx="9551986" cy="1010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4486">
                  <a:extLst>
                    <a:ext uri="{9D8B030D-6E8A-4147-A177-3AD203B41FA5}">
                      <a16:colId xmlns:a16="http://schemas.microsoft.com/office/drawing/2014/main" val="2933446214"/>
                    </a:ext>
                  </a:extLst>
                </a:gridCol>
                <a:gridCol w="7937500">
                  <a:extLst>
                    <a:ext uri="{9D8B030D-6E8A-4147-A177-3AD203B41FA5}">
                      <a16:colId xmlns:a16="http://schemas.microsoft.com/office/drawing/2014/main" val="2809774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nextLine</a:t>
                      </a:r>
                      <a:r>
                        <a:rPr lang="es-ES_tradn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Devuelve la siguiente línea completa de entrada (desde el cursor hasta \n)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599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hasNextLine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Devuelve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true</a:t>
                      </a:r>
                      <a:r>
                        <a:rPr lang="es-ES_tradnl" dirty="0"/>
                        <a:t> si hay más líneas de entrada para leer (siempre es cierto para la entrada de la consola)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3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9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EC017-F9BD-DF46-B361-BA60934A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Consumiendo líneas de entrada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86585-C7FC-FF4E-8699-971C90195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/>
              <a:t>                 23	3.14 John Smith	“</a:t>
            </a:r>
            <a:r>
              <a:rPr lang="es-ES_tradnl" dirty="0" err="1"/>
              <a:t>Hello</a:t>
            </a:r>
            <a:r>
              <a:rPr lang="es-ES_tradnl" dirty="0"/>
              <a:t>” </a:t>
            </a:r>
            <a:r>
              <a:rPr lang="es-ES_tradnl" dirty="0" err="1"/>
              <a:t>world</a:t>
            </a:r>
            <a:endParaRPr lang="es-ES_tradnl" dirty="0"/>
          </a:p>
          <a:p>
            <a:pPr marL="0" indent="0">
              <a:buNone/>
            </a:pPr>
            <a:r>
              <a:rPr lang="es-ES_tradnl" dirty="0"/>
              <a:t>                                 45.2     19</a:t>
            </a:r>
          </a:p>
          <a:p>
            <a:r>
              <a:rPr lang="es-ES_tradnl" dirty="0"/>
              <a:t>El Scanner lee las líneas como sigue: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Cada caracter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\n</a:t>
            </a:r>
            <a:r>
              <a:rPr lang="es-ES_tradnl" dirty="0"/>
              <a:t> se consume pero no se regresa.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A4836-89CF-7C44-944B-155FC86F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79066-949A-E446-B11E-D3FB0F2CA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25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501F04-6CB1-684C-BC35-CEE45E753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23" y="3328987"/>
            <a:ext cx="7176077" cy="232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9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05324-96AD-6947-94B4-0C887036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sobre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640AC-D1A0-3C4E-9B2F-C968ED5D6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puede tokenizar el contenido de 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Scanner(String);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A8799-5BB2-374A-886B-EB4F4364E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28AA0-9A39-1E44-9919-F5BB8CD9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9013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0334B-F810-CB41-8078-3ADCBEDE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sobre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AA531-8EF8-9842-A375-2B27D76B3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Ejemplo: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“15 3.2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27.5”;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15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num2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(num2);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3.2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86322-724C-E143-BF77-D157AA5FD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662BF-C300-144D-AEEB-732C799E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6548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4ACA-7B24-4946-8125-DFB2267CC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horas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D2AB9-D321-564C-95EB-D10BE609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 esto, ya se puede arreglar el ejemplo.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08BA5-1BB2-0647-BD1E-3D7FFBDA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F9DE3-B48C-904D-A636-0EF149C3B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5816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011E7-2300-1A41-9FCC-CDB7866F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horas correcta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70731-1D72-7344-AA11-783C54772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Procesa un archivo de empleados e imprime las horas de cada empleado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File(“hours1.txt”));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input.hasNextLine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String line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Scanner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Scanner(line);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=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456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Eric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A88A9-4A3B-5749-BE60-E09B06F0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0ACF8-211B-F948-A0ED-4014405B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29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563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3EE4-B098-3744-A8DE-DA7CAAF0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21352-CA7E-AD4A-AE54-394C6FB69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es-ES_tradnl" dirty="0"/>
              <a:t> permite obtener información sobre un archivo.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Esto no crea un nuevo archivo en el disco duro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File f = 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f.exists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&amp;&amp;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f.length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&gt; 1000)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f.delete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B1D33-BF09-9541-B30A-EE70D182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9E948-8044-7E44-8E35-F98A3E74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582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DD6A-80D6-D74A-A911-710EA2802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horas correcta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B4814-5506-414B-B973-A6D0E0462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= 0.0;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.hasNextDouble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sum = sum +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sum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(ID#” + id + “)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+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sum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D0D43-AB18-664D-AA3B-2BB754F3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95275-BCD1-914D-92F6-362C0C6B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5760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9446-72FB-454E-A3A8-5E077D1A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contar palabras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2DCB2-8E56-6747-946F-74A57ED22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F94C8-F2A8-EA43-82BD-7740239E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BC47B5-FB36-D843-A3F7-1693373E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31</a:t>
            </a:fld>
            <a:endParaRPr lang="es-ES_tradnl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35A2D5A-EAC5-AC4F-94E8-8D7F14BD50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000529"/>
              </p:ext>
            </p:extLst>
          </p:nvPr>
        </p:nvGraphicFramePr>
        <p:xfrm>
          <a:off x="1574800" y="2234141"/>
          <a:ext cx="6840538" cy="1010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1600">
                  <a:extLst>
                    <a:ext uri="{9D8B030D-6E8A-4147-A177-3AD203B41FA5}">
                      <a16:colId xmlns:a16="http://schemas.microsoft.com/office/drawing/2014/main" val="4084173867"/>
                    </a:ext>
                  </a:extLst>
                </a:gridCol>
                <a:gridCol w="2928938">
                  <a:extLst>
                    <a:ext uri="{9D8B030D-6E8A-4147-A177-3AD203B41FA5}">
                      <a16:colId xmlns:a16="http://schemas.microsoft.com/office/drawing/2014/main" val="32561121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/>
                        <a:t>Archivo</a:t>
                      </a:r>
                      <a:r>
                        <a:rPr lang="es-ES_tradnl" b="0" dirty="0"/>
                        <a:t> </a:t>
                      </a:r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input.txt</a:t>
                      </a:r>
                      <a:endParaRPr lang="es-ES_tradnl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1" dirty="0"/>
                        <a:t>Salida en la consola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918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quick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brown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fox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lazy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dog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línea tiene 6 palabras</a:t>
                      </a:r>
                    </a:p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línea tiene 3 palabras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180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296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50EF-F5B6-CD4A-B572-3F9B64F3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contar palabras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BF06-6DB6-3A41-81D4-2953D0E7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Cuenta las palabras de cada línea de un archivo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input = new Scanner(new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String line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Scanner(line);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// Procesa el contenido de la línea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lineScan.hasNext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(“La línea tiene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palabras”);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635BD-C1B0-E442-B2C0-A3C9EBD5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E0FF9-9DA1-5E43-B1FA-4DAFBD94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1704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97DC-30B3-7A4A-A3C3-8F995608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Salida a archivos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81AB7-7998-9349-8573-271C48B45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. Un objeto en el paquete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/>
              <a:t> que permite imprimir la salida a un destino como un archivo.</a:t>
            </a:r>
          </a:p>
          <a:p>
            <a:r>
              <a:rPr lang="es-ES_tradnl" dirty="0"/>
              <a:t>Cualquier método utilizado en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/>
              <a:t> (como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s-ES_tradnl" dirty="0"/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es-ES_tradnl" dirty="0"/>
              <a:t>) funciona en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.</a:t>
            </a:r>
          </a:p>
          <a:p>
            <a:r>
              <a:rPr lang="es-ES_tradnl" dirty="0"/>
              <a:t>Sintaxis: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File(“file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r>
              <a:rPr lang="es-ES_tradnl" dirty="0"/>
              <a:t>Ejemplo: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output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file!”);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 of output.”);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70E11-36EE-F347-AF8F-9C1FA7AC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0AF8D-F59D-8C44-A679-AD430870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2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8E74B-CF1E-F841-B543-AEE895E9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Detalles sobre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068B0-540B-6042-869D-84248EF60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Si el archivo no existe, se crea.</a:t>
            </a:r>
          </a:p>
          <a:p>
            <a:r>
              <a:rPr lang="es-ES_tradnl" dirty="0"/>
              <a:t>Si el archivo ya existe, se sobrescribe.</a:t>
            </a:r>
          </a:p>
          <a:p>
            <a:r>
              <a:rPr lang="es-ES_tradnl" dirty="0"/>
              <a:t>La salida aparece en el archivo, no en la consola.</a:t>
            </a:r>
          </a:p>
          <a:p>
            <a:r>
              <a:rPr lang="es-ES_tradnl" dirty="0"/>
              <a:t>No se debe abrir el mismo archivo para leer (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) y escribir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) al mismo tiempo.</a:t>
            </a:r>
          </a:p>
          <a:p>
            <a:r>
              <a:rPr lang="es-ES_tradnl" dirty="0"/>
              <a:t>El archivo se va a sobrescribir con un archivo vacío (0 bytes).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08281-19CD-204E-A135-D43FF637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6591E-EA2C-BB48-ACD6-AAF2CB172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709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69C38-ED8B-6E40-9951-11C837B9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s-ES_tradnl" dirty="0"/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0D9BB-E7F2-C54B-B455-CA627E9D0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/>
              <a:t>El objeto de salida de la consola,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/>
              <a:t>, es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out1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out2 = new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 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out1.println(“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!”); 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va a la consola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out2.println(“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file!”); 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va al archivo</a:t>
            </a:r>
          </a:p>
          <a:p>
            <a:r>
              <a:rPr lang="es-ES_tradnl" dirty="0"/>
              <a:t>Se puede guardar una referencia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/>
              <a:t> en una variable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.</a:t>
            </a:r>
          </a:p>
          <a:p>
            <a:r>
              <a:rPr lang="es-ES_tradnl" dirty="0"/>
              <a:t>La impresión en la variable hace que aparezca la salida en la consola.</a:t>
            </a:r>
          </a:p>
          <a:p>
            <a:r>
              <a:rPr lang="es-ES_tradnl" dirty="0"/>
              <a:t>Se puede pasar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</a:t>
            </a:r>
            <a:r>
              <a:rPr lang="es-ES_tradnl" dirty="0"/>
              <a:t> a un método que reciba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 Como parámetro.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CB08F-EA8B-2D4F-8D23-887AB410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CE230-A4BC-7E48-8C9D-5A81862F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95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3740-4696-1343-AB50-2D219DD1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23BE1-2987-2046-9021-9BD93D427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Modificar el programa de horas para usar un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dirty="0"/>
              <a:t> para enviar la salida al archivo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hours_out.txt</a:t>
            </a:r>
            <a:r>
              <a:rPr lang="es-ES_tradnl" dirty="0"/>
              <a:t>.</a:t>
            </a:r>
          </a:p>
          <a:p>
            <a:r>
              <a:rPr lang="es-ES_tradnl" dirty="0"/>
              <a:t>El archivo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hours_out.txt</a:t>
            </a:r>
            <a:r>
              <a:rPr lang="es-ES_tradnl" dirty="0"/>
              <a:t> se crea con el texto: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Kim (ID#123) trabajó 31.4 horas (7.85 horas/día)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Eric (ID#456) trabajó 36.8 horas (7.36 horas/día)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(ID#789) trabajó 39.5 horas (7.9 horas/día)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1143DC-D117-104E-9319-EE56BE23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58F1F-AF9B-3443-B1C6-58DF68EC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77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3765D-B35E-FF44-BD50-467DB760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2EFEB-241E-5C4D-8649-3E76FE491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Procesa un archivo de empleados e imprime las horas de cada empleado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java.io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java.util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.*;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Scanner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throws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FileNotFoundException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Scanner input = new Scanner(new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pPr marL="0" indent="0">
              <a:buNone/>
            </a:pP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output = new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ES_trad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(new File(“hours_out.txt”));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input.hasNextLine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String line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input.nextLine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Scanner(line);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456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	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Eric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A09720-9394-C64C-A3B5-B5EF61BC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A7846-CBDD-0B4F-B0CC-09E28DA8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49016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08EE9-E2BC-B94B-BEE1-923682B9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Solución con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57A05-FD6C-694C-B276-FA2607A9B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= 0.0;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lineScan.hasNextDouble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 {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sum = sum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lineScan.nextDouble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double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sum /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s-ES_tradn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output.println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(ID#” + id + “)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worked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+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sum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)”);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indent="0">
              <a:lnSpc>
                <a:spcPct val="80000"/>
              </a:lnSpc>
              <a:spcBef>
                <a:spcPts val="576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BEB59-D18F-3045-9756-F4122EB7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6ADC9-7C4A-A74F-AC1F-B356749F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6932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9C0A9-0B1D-C34D-A893-1D3193CE6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Mezclando tokens y líneas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D8005-6C44-5341-A461-69FC9D20A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Usar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s-ES_tradnl" dirty="0"/>
              <a:t> junto con los métodos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&gt;()</a:t>
            </a:r>
            <a:r>
              <a:rPr lang="es-ES_tradnl" dirty="0"/>
              <a:t> en el mismo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puede generar resultados no esperados.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24CB7-9431-2F41-84BF-B74558D2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D8FA9C-F311-A24C-8C04-330759ED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39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589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6A82-13D8-AF41-8642-3B52296E7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Clase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endParaRPr lang="es-ES_tradnl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DDC13FB-DFEB-9A4E-BBCD-905003619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410822"/>
              </p:ext>
            </p:extLst>
          </p:nvPr>
        </p:nvGraphicFramePr>
        <p:xfrm>
          <a:off x="1666874" y="2435226"/>
          <a:ext cx="6619875" cy="222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7795">
                  <a:extLst>
                    <a:ext uri="{9D8B030D-6E8A-4147-A177-3AD203B41FA5}">
                      <a16:colId xmlns:a16="http://schemas.microsoft.com/office/drawing/2014/main" val="543509642"/>
                    </a:ext>
                  </a:extLst>
                </a:gridCol>
                <a:gridCol w="4812080">
                  <a:extLst>
                    <a:ext uri="{9D8B030D-6E8A-4147-A177-3AD203B41FA5}">
                      <a16:colId xmlns:a16="http://schemas.microsoft.com/office/drawing/2014/main" val="2041076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canRead</a:t>
                      </a:r>
                      <a:r>
                        <a:rPr lang="es-ES_tradn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Regresa </a:t>
                      </a:r>
                      <a:r>
                        <a:rPr lang="es-ES_tradn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true</a:t>
                      </a:r>
                      <a:r>
                        <a:rPr lang="es-ES_tradnl" b="0" dirty="0"/>
                        <a:t> si el archivo puede ser leído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81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delete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Elimina el archivo del disco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79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true si el archivo existe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8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getName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el nombre del archivo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90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el número de bytes en el archivo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46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renameTo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(file)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Cambia el nombre del archivo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24699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BD72A-7F98-EA41-B1F4-EB8BB548F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03792-E7E2-A64F-B1A7-7B4BD6DD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940074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B93CA-AD0C-5947-9F8B-614582A37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5252-A432-DB48-90BE-BD62AD8A5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new Scanner(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”);</a:t>
            </a:r>
          </a:p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console.nextInt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”);</a:t>
            </a:r>
          </a:p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console.nextLine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lnSpc>
                <a:spcPct val="80000"/>
              </a:lnSpc>
              <a:spcBef>
                <a:spcPts val="574"/>
              </a:spcBef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.”);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4F85C-31B7-F64B-AC50-643E3502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C5CB6-BBB4-144A-AEFA-D1C464DD7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40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C751A8-4126-D147-8C1D-C3A4CD4BC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950" y="4425124"/>
            <a:ext cx="7626425" cy="172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2FF85-7287-0F40-86A3-C0FC05CE3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18C67-662A-854F-8B13-344351AA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Conclusión: No hay que leer tokens y líneas del mismo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A2E57-0E7F-D647-A283-1C1CAA14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B106D-B8FC-6442-933C-19DE2B4F5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41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9D8C9A-941A-4148-A6F0-B0E0E6266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37" y="2010728"/>
            <a:ext cx="8720086" cy="211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Conceptos y clases importantes.</a:t>
            </a:r>
          </a:p>
          <a:p>
            <a:r>
              <a:rPr lang="es-MX" dirty="0"/>
              <a:t>Clase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es-MX" dirty="0"/>
              <a:t>.</a:t>
            </a:r>
          </a:p>
          <a:p>
            <a:r>
              <a:rPr lang="es-MX" dirty="0"/>
              <a:t>Clase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MX" dirty="0"/>
              <a:t>.</a:t>
            </a:r>
          </a:p>
          <a:p>
            <a:r>
              <a:rPr lang="es-MX" dirty="0" err="1"/>
              <a:t>Scanners</a:t>
            </a:r>
            <a:r>
              <a:rPr lang="es-MX" dirty="0"/>
              <a:t> con archivos o con strings.</a:t>
            </a:r>
          </a:p>
          <a:p>
            <a:r>
              <a:rPr lang="es-MX" dirty="0"/>
              <a:t>No leer tokens y líneas con el mismo scanner.</a:t>
            </a:r>
          </a:p>
          <a:p>
            <a:r>
              <a:rPr lang="es-MX" dirty="0"/>
              <a:t>Uso de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&lt;Tipo&gt;()</a:t>
            </a:r>
            <a:r>
              <a:rPr lang="es-MX" dirty="0"/>
              <a:t> y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hasNext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&lt;Tipo&gt;</a:t>
            </a:r>
            <a:r>
              <a:rPr lang="es-MX" dirty="0"/>
              <a:t>().</a:t>
            </a:r>
          </a:p>
          <a:p>
            <a:r>
              <a:rPr lang="es-MX" dirty="0"/>
              <a:t>Excepciones marcadas (</a:t>
            </a:r>
            <a:r>
              <a:rPr lang="es-MX" dirty="0" err="1"/>
              <a:t>checked</a:t>
            </a:r>
            <a:r>
              <a:rPr lang="es-MX" dirty="0"/>
              <a:t> </a:t>
            </a:r>
            <a:r>
              <a:rPr lang="es-MX" dirty="0" err="1"/>
              <a:t>exceptions</a:t>
            </a:r>
            <a:r>
              <a:rPr lang="es-MX" dirty="0"/>
              <a:t>).</a:t>
            </a:r>
          </a:p>
          <a:p>
            <a:r>
              <a:rPr lang="es-MX" dirty="0"/>
              <a:t>Clase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PrintStream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42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484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7A45-9649-704B-B5CD-70E9E88C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Leer archivos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056D5-CFB5-7747-A1C1-8763B59E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Para leer un archivo, pasar un objeto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  <a:r>
              <a:rPr lang="es-ES_tradnl" dirty="0"/>
              <a:t> al constructor de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.</a:t>
            </a:r>
          </a:p>
          <a:p>
            <a:r>
              <a:rPr lang="es-ES_tradnl" dirty="0"/>
              <a:t>Ejemplo en dos líneas: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File file = 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mydata.txt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input = new Scanner(file);</a:t>
            </a:r>
          </a:p>
          <a:p>
            <a:r>
              <a:rPr lang="es-ES_tradnl" dirty="0"/>
              <a:t>Ejemplo en una línea: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Scanner input = new Scanner(new File(“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mydata.txt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”));</a:t>
            </a:r>
          </a:p>
          <a:p>
            <a:endParaRPr lang="es-ES_tradnl" dirty="0"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F2483-6AFC-FB40-A22F-70A358C0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018F9-264C-DD44-8255-9A580D50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326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4D340-F7AB-4747-8605-BE45CB134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Clase Scanner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EAC5DD77-791F-4644-BA5C-F2B8E80CB0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563515"/>
              </p:ext>
            </p:extLst>
          </p:nvPr>
        </p:nvGraphicFramePr>
        <p:xfrm>
          <a:off x="2018581" y="2267713"/>
          <a:ext cx="8264106" cy="2743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24954">
                  <a:extLst>
                    <a:ext uri="{9D8B030D-6E8A-4147-A177-3AD203B41FA5}">
                      <a16:colId xmlns:a16="http://schemas.microsoft.com/office/drawing/2014/main" val="4180410444"/>
                    </a:ext>
                  </a:extLst>
                </a:gridCol>
                <a:gridCol w="6039152">
                  <a:extLst>
                    <a:ext uri="{9D8B030D-6E8A-4147-A177-3AD203B41FA5}">
                      <a16:colId xmlns:a16="http://schemas.microsoft.com/office/drawing/2014/main" val="802012482"/>
                    </a:ext>
                  </a:extLst>
                </a:gridCol>
              </a:tblGrid>
              <a:tr h="296791">
                <a:tc>
                  <a:txBody>
                    <a:bodyPr/>
                    <a:lstStyle/>
                    <a:p>
                      <a:r>
                        <a:rPr lang="es-MX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r>
                        <a:rPr lang="es-MX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dirty="0"/>
                        <a:t>Regresa el siguiente token como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82224"/>
                  </a:ext>
                </a:extLst>
              </a:tr>
              <a:tr h="296791">
                <a:tc>
                  <a:txBody>
                    <a:bodyPr/>
                    <a:lstStyle/>
                    <a:p>
                      <a:r>
                        <a:rPr lang="es-MX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nextDouble</a:t>
                      </a:r>
                      <a:r>
                        <a:rPr lang="es-MX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dirty="0"/>
                        <a:t>Regresa el siguiente token como doble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559486"/>
                  </a:ext>
                </a:extLst>
              </a:tr>
              <a:tr h="296791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nextInt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Regresa el siguiente token como entero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7684"/>
                  </a:ext>
                </a:extLst>
              </a:tr>
              <a:tr h="296791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hasNext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Regresa 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true</a:t>
                      </a:r>
                      <a:r>
                        <a:rPr lang="es-MX" dirty="0"/>
                        <a:t> si la entrada tiene un siguiente token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148994"/>
                  </a:ext>
                </a:extLst>
              </a:tr>
              <a:tr h="296791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hasNexDouble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Regresa 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true</a:t>
                      </a:r>
                      <a:r>
                        <a:rPr lang="es-MX" dirty="0"/>
                        <a:t> si el siguiente token se puede interpretar como un doble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420902"/>
                  </a:ext>
                </a:extLst>
              </a:tr>
              <a:tr h="445516">
                <a:tc>
                  <a:txBody>
                    <a:bodyPr/>
                    <a:lstStyle/>
                    <a:p>
                      <a:r>
                        <a:rPr lang="es-MX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hasNextInt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Regresa </a:t>
                      </a:r>
                      <a:r>
                        <a:rPr lang="es-MX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true</a:t>
                      </a:r>
                      <a:r>
                        <a:rPr lang="es-MX" dirty="0"/>
                        <a:t> si el siguiente token se puede interpretar como un entero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488828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A382EA-F1C8-4F6E-8E3E-538F7C578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57F3DAA-7BCD-4634-85F0-B341D89B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6</a:t>
            </a:fld>
            <a:endParaRPr lang="es-ES_tradnl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2E11D16-4F92-44E8-8D48-40C2390A464F}"/>
              </a:ext>
            </a:extLst>
          </p:cNvPr>
          <p:cNvSpPr txBox="1"/>
          <p:nvPr/>
        </p:nvSpPr>
        <p:spPr>
          <a:xfrm>
            <a:off x="2225615" y="5538158"/>
            <a:ext cx="89294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600" b="1" dirty="0"/>
              <a:t>Nota</a:t>
            </a:r>
            <a:r>
              <a:rPr lang="es-MX" sz="2600" dirty="0"/>
              <a:t>: los métodos </a:t>
            </a:r>
            <a:r>
              <a:rPr lang="es-MX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hasNext</a:t>
            </a:r>
            <a:r>
              <a:rPr lang="es-MX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&lt;Tipo&gt;()</a:t>
            </a:r>
            <a:r>
              <a:rPr lang="es-MX" sz="2600" dirty="0"/>
              <a:t> no consumen el token.</a:t>
            </a:r>
          </a:p>
        </p:txBody>
      </p:sp>
    </p:spTree>
    <p:extLst>
      <p:ext uri="{BB962C8B-B14F-4D97-AF65-F5344CB8AC3E}">
        <p14:creationId xmlns:p14="http://schemas.microsoft.com/office/powerpoint/2010/main" val="3327699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41E1-3CF0-9C45-83A4-B8042250F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78DDD-46ED-9F48-B0FB-D0F4CDBED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Token</a:t>
            </a:r>
            <a:r>
              <a:rPr lang="es-ES_tradnl" dirty="0"/>
              <a:t>. Unidad léxica separada por espacios en blanco.</a:t>
            </a:r>
          </a:p>
          <a:p>
            <a:r>
              <a:rPr lang="es-ES_tradnl" dirty="0"/>
              <a:t>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divide el contenido de un archivo en tokens.</a:t>
            </a:r>
          </a:p>
          <a:p>
            <a:r>
              <a:rPr lang="es-ES_tradnl" dirty="0"/>
              <a:t>Si un archivo contiene lo siguiente:</a:t>
            </a:r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puede interpretar los tokens como los siguientes tipos: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BF969-5820-C84E-AD03-76C3A2E0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EFFD-66E1-5049-861D-6B426BDB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7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B33964-186B-7948-B353-79850E05E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3429000"/>
            <a:ext cx="2878953" cy="896043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0D14F44-4F26-394E-A452-CADD8C0BD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790863"/>
              </p:ext>
            </p:extLst>
          </p:nvPr>
        </p:nvGraphicFramePr>
        <p:xfrm>
          <a:off x="2518033" y="4841240"/>
          <a:ext cx="4368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180">
                  <a:extLst>
                    <a:ext uri="{9D8B030D-6E8A-4147-A177-3AD203B41FA5}">
                      <a16:colId xmlns:a16="http://schemas.microsoft.com/office/drawing/2014/main" val="4157688294"/>
                    </a:ext>
                  </a:extLst>
                </a:gridCol>
                <a:gridCol w="2581620">
                  <a:extLst>
                    <a:ext uri="{9D8B030D-6E8A-4147-A177-3AD203B41FA5}">
                      <a16:colId xmlns:a16="http://schemas.microsoft.com/office/drawing/2014/main" val="2669158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Tipo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308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int</a:t>
                      </a:r>
                      <a:r>
                        <a:rPr lang="es-ES_tradnl" dirty="0"/>
                        <a:t>, </a:t>
                      </a:r>
                      <a:r>
                        <a:rPr lang="es-ES_tradnl" dirty="0" err="1"/>
                        <a:t>double</a:t>
                      </a:r>
                      <a:r>
                        <a:rPr lang="es-ES_tradnl" dirty="0"/>
                        <a:t>,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85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3.14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err="1"/>
                        <a:t>double</a:t>
                      </a:r>
                      <a:r>
                        <a:rPr lang="es-ES_tradnl" dirty="0"/>
                        <a:t>,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1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“John Smith”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328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9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01159-410A-4642-A604-6C2F5559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Cursor de entrada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3DC95-D010-BE4D-93F2-D45C1A91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Considerar un archivo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weather1.txt</a:t>
            </a:r>
            <a:r>
              <a:rPr lang="es-ES_tradnl" dirty="0"/>
              <a:t> con el siguiente texto:</a:t>
            </a:r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/>
              <a:t>Un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 ve toda entrada como un flujo de caracteres.</a:t>
            </a:r>
          </a:p>
          <a:p>
            <a:endParaRPr lang="es-ES_tradnl" dirty="0"/>
          </a:p>
          <a:p>
            <a:endParaRPr lang="es-ES_tradnl" dirty="0"/>
          </a:p>
          <a:p>
            <a:r>
              <a:rPr lang="es-ES_tradnl" b="1" dirty="0"/>
              <a:t>Cursor de entrada</a:t>
            </a:r>
            <a:r>
              <a:rPr lang="es-ES_tradnl" dirty="0"/>
              <a:t>: es la posición actual del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</a:t>
            </a:r>
            <a:r>
              <a:rPr lang="es-ES_tradnl" dirty="0"/>
              <a:t>. Apunta al siguiente token que se va a leer.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A58DDC-1081-C14D-B945-E1AACA0A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A1FC9-87F3-DE49-89C8-D9569144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8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D46BD-DFBE-9949-9743-BF3454E0F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2471737"/>
            <a:ext cx="2275200" cy="13133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B9DB15-0836-1A44-BD62-A53F9386E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713" y="4362482"/>
            <a:ext cx="8186738" cy="69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0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E4AB4-3CA7-8545-A96C-F1D36EC0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Consumiendo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C565C-BCF3-274B-98A3-7A6444EAA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Consumir la entrada</a:t>
            </a:r>
            <a:r>
              <a:rPr lang="es-ES_tradnl" dirty="0"/>
              <a:t>. Leer de la entrada y avanzar el cursor.</a:t>
            </a:r>
          </a:p>
          <a:p>
            <a:r>
              <a:rPr lang="es-ES_tradnl" dirty="0"/>
              <a:t>Llamar a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nextInt</a:t>
            </a:r>
            <a:r>
              <a:rPr lang="es-ES_tradnl" dirty="0"/>
              <a:t>, etc. mueve el cursor después del token actual.</a:t>
            </a:r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3414E8-72AE-B041-A690-4ABBC0E7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AED3F-4D60-4F47-B361-8DD4B36F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5265-ECC4-DB4A-9E9A-19CA23FE8B88}" type="slidenum">
              <a:rPr lang="es-ES_tradnl" smtClean="0"/>
              <a:t>9</a:t>
            </a:fld>
            <a:endParaRPr lang="es-ES_trad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C59FD6-B93B-9E4C-8160-1D13B9778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76" y="3022280"/>
            <a:ext cx="9737124" cy="813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1B84BEE-39C8-2446-8901-2D4B02A3F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77" y="3859410"/>
            <a:ext cx="9737124" cy="10631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8F9E06-7667-8B4C-84F2-10D373B54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276" y="5090802"/>
            <a:ext cx="9737124" cy="106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40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12-Functional-Programming</Template>
  <TotalTime>2105</TotalTime>
  <Words>3011</Words>
  <Application>Microsoft Office PowerPoint</Application>
  <PresentationFormat>Panorámica</PresentationFormat>
  <Paragraphs>453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 2</vt:lpstr>
      <vt:lpstr>Flujo</vt:lpstr>
      <vt:lpstr>Procesamiento de archivos</vt:lpstr>
      <vt:lpstr>Clases para leer archivos de texto</vt:lpstr>
      <vt:lpstr>Clase File</vt:lpstr>
      <vt:lpstr>Clase File</vt:lpstr>
      <vt:lpstr>Leer archivos</vt:lpstr>
      <vt:lpstr>Clase Scanner</vt:lpstr>
      <vt:lpstr>Tokens</vt:lpstr>
      <vt:lpstr>Cursor de entrada</vt:lpstr>
      <vt:lpstr>Consumiendo tokens</vt:lpstr>
      <vt:lpstr>Errores de compilador con archivos</vt:lpstr>
      <vt:lpstr>Errores de compilador con Scanner</vt:lpstr>
      <vt:lpstr>Excepciones comunes de Scanner</vt:lpstr>
      <vt:lpstr>Ejemplo de archivos</vt:lpstr>
      <vt:lpstr>Solución</vt:lpstr>
      <vt:lpstr>Solución</vt:lpstr>
      <vt:lpstr>Ejemplo de archivos 2</vt:lpstr>
      <vt:lpstr>Solución 2</vt:lpstr>
      <vt:lpstr>Solución 2</vt:lpstr>
      <vt:lpstr>Leer del teclado</vt:lpstr>
      <vt:lpstr>Ejemplo horas</vt:lpstr>
      <vt:lpstr>Solución defectuosa</vt:lpstr>
      <vt:lpstr>Solución defectuosa</vt:lpstr>
      <vt:lpstr>Solución defectuosa</vt:lpstr>
      <vt:lpstr>Scanner basado en líneas</vt:lpstr>
      <vt:lpstr>Consumiendo líneas de entrada</vt:lpstr>
      <vt:lpstr>Scanner sobre strings</vt:lpstr>
      <vt:lpstr>Scanner sobre strings</vt:lpstr>
      <vt:lpstr>Ejemplo horas</vt:lpstr>
      <vt:lpstr>Solución horas correcta</vt:lpstr>
      <vt:lpstr>Solución horas correcta</vt:lpstr>
      <vt:lpstr>Ejemplo contar palabras</vt:lpstr>
      <vt:lpstr>Ejemplo contar palabras</vt:lpstr>
      <vt:lpstr>Salida a archivos</vt:lpstr>
      <vt:lpstr>Detalles sobre PrintStream</vt:lpstr>
      <vt:lpstr>System.out y PrintStream</vt:lpstr>
      <vt:lpstr>Ejemplo con PrintStream</vt:lpstr>
      <vt:lpstr>Solución con PrintStream</vt:lpstr>
      <vt:lpstr>Solución con PrintStream</vt:lpstr>
      <vt:lpstr>Mezclando tokens y líneas</vt:lpstr>
      <vt:lpstr>Ejemplo</vt:lpstr>
      <vt:lpstr>Ejemplo</vt:lpstr>
      <vt:lpstr>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Procesamiento de archivos</dc:title>
  <dc:creator>HECTOR ANTONIO VILLA MARTINEZ</dc:creator>
  <cp:lastModifiedBy>HECTOR ANTONIO VILLA MARTINEZ</cp:lastModifiedBy>
  <cp:revision>73</cp:revision>
  <dcterms:created xsi:type="dcterms:W3CDTF">2021-08-06T08:44:21Z</dcterms:created>
  <dcterms:modified xsi:type="dcterms:W3CDTF">2025-02-17T17:49:50Z</dcterms:modified>
</cp:coreProperties>
</file>