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309" r:id="rId10"/>
    <p:sldId id="298" r:id="rId11"/>
    <p:sldId id="299" r:id="rId12"/>
    <p:sldId id="300" r:id="rId13"/>
    <p:sldId id="264" r:id="rId14"/>
    <p:sldId id="265" r:id="rId15"/>
    <p:sldId id="266" r:id="rId16"/>
    <p:sldId id="301" r:id="rId17"/>
    <p:sldId id="310" r:id="rId18"/>
    <p:sldId id="313" r:id="rId19"/>
    <p:sldId id="304" r:id="rId20"/>
    <p:sldId id="312" r:id="rId21"/>
    <p:sldId id="314" r:id="rId22"/>
    <p:sldId id="315" r:id="rId23"/>
    <p:sldId id="316" r:id="rId24"/>
    <p:sldId id="311" r:id="rId25"/>
    <p:sldId id="331" r:id="rId26"/>
    <p:sldId id="332" r:id="rId27"/>
    <p:sldId id="306" r:id="rId28"/>
    <p:sldId id="307" r:id="rId29"/>
    <p:sldId id="308" r:id="rId30"/>
    <p:sldId id="302" r:id="rId31"/>
    <p:sldId id="303" r:id="rId32"/>
    <p:sldId id="305" r:id="rId33"/>
    <p:sldId id="267" r:id="rId34"/>
    <p:sldId id="268" r:id="rId35"/>
    <p:sldId id="269" r:id="rId36"/>
    <p:sldId id="270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89" r:id="rId47"/>
    <p:sldId id="297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8F6E-527D-BB4E-88D9-4EBABC68EA11}" type="datetimeFigureOut">
              <a:rPr lang="es-ES_tradnl" smtClean="0"/>
              <a:t>19/02/2025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30A5-F487-074E-A5C1-2ED98DFF2F2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20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30A5-F487-074E-A5C1-2ED98DFF2F2E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734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30A5-F487-074E-A5C1-2ED98DFF2F2E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792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F915-065C-664B-9F3D-3EDB0F2603F2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40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E30C-4B28-B54D-B37B-02C205162027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2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2E66-6644-9E4A-9918-241CE6A35AD4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60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1CC-C3D3-8F4D-8E63-CC54F389030A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29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71DD-1EA3-294A-8FEF-3F4C75AB6871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4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1597-8652-8249-B112-9E64BD4093B5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65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4CC-FF42-B049-90BD-B4F5E1EE40D9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4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6034-9321-9246-AD79-759D08105F37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04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83A-9CB8-F94E-A74C-CEDAA21B7110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7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24FA-972B-014C-9679-1612406A8BBF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36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FB8-8EA2-584D-B542-4212BD78D644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102D0-0772-E94F-9A35-2F86AD81434C}" type="datetime1">
              <a:rPr lang="en-US" smtClean="0"/>
              <a:t>2/19/2025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01949-ADBC-D74F-B76B-5963E9BB6EB1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021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iptutorial.com/html5-canvas/example/13469/linecap--a-path-styling-attribute-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.stack.imgur.com/og3Ya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.stack.imgur.com/og3Ya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javaprograms.com/code-files/5ed/javadoc/DrawingPanel.html" TargetMode="External"/><Relationship Id="rId2" Type="http://schemas.openxmlformats.org/officeDocument/2006/relationships/hyperlink" Target="https://www.buildingjavaprograms.com/code-files/5ed/DrawingPanel.jav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5CF5-1E6D-314B-85E0-084D35203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/>
              <a:t>Graficación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F8CE0-53A1-314F-81FE-0A67BBB61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912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271B-31A1-5348-81FD-D6FF5F57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Preferencias de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BAEE-BB02-0948-82A5-884A46E52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Definidas en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/>
              <a:t>.</a:t>
            </a:r>
          </a:p>
          <a:p>
            <a:r>
              <a:rPr lang="es-ES_tradnl" dirty="0"/>
              <a:t>El primero paso es obtener un objeto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/>
              <a:t>.</a:t>
            </a:r>
          </a:p>
          <a:p>
            <a:r>
              <a:rPr lang="es-ES_tradnl" dirty="0"/>
              <a:t>El segundo paso es añadir las preferencias usando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s-ES_tradnl" dirty="0"/>
              <a:t>.</a:t>
            </a:r>
          </a:p>
          <a:p>
            <a:r>
              <a:rPr lang="es-ES_tradnl" dirty="0"/>
              <a:t>El tercer paso es agregar las preferencias usando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addRenderingHints</a:t>
            </a:r>
            <a:r>
              <a:rPr lang="es-ES_tradnl" dirty="0"/>
              <a:t>.</a:t>
            </a:r>
          </a:p>
          <a:p>
            <a:r>
              <a:rPr lang="es-ES_tradnl" dirty="0"/>
              <a:t>Ejemplo: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8A6C5-1435-E04A-9356-4529F571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6279B-B445-5C4D-94A7-9BC5AE8B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96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FFDA-130E-1948-A6BE-9BCAB08C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Preferencias de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7BFF-8855-9141-A9FB-BA8E0ED4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g.getRenderingHints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RenderingHints.KEY_ANTIALIASING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RenderingHints.VALUE_ANTIALIAS_ON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RenderingHints.KEY_RENDERING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RenderingHints.VALUE_RENDER_QUALITY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RenderingHints.KEY_TEXT_ANTIALIASING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RenderingHints.VALUE_TEXT_ANTIALIAS_ON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g.addRenderingHints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E281C-36BF-F64B-B8C5-D16D70F3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69635-8CFD-1D4C-AEA5-BC0B9F2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3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079-5FC7-CD41-AA14-750F66AF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C900-7876-594F-86F7-79822242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s-ES_tradnl" dirty="0"/>
              <a:t> define objetos que tienen una forma geométrica.</a:t>
            </a:r>
          </a:p>
          <a:p>
            <a:r>
              <a:rPr lang="es-ES_tradnl" dirty="0"/>
              <a:t>La mayoría de las clases tienen dos versiones: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07E49-63D2-054A-A20D-13E56FCF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036D7-88D2-C449-91C0-F5CF7B8E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12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465E6B-4F87-224F-8A61-82F265D77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230"/>
              </p:ext>
            </p:extLst>
          </p:nvPr>
        </p:nvGraphicFramePr>
        <p:xfrm>
          <a:off x="1278236" y="2980313"/>
          <a:ext cx="4504726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2363">
                  <a:extLst>
                    <a:ext uri="{9D8B030D-6E8A-4147-A177-3AD203B41FA5}">
                      <a16:colId xmlns:a16="http://schemas.microsoft.com/office/drawing/2014/main" val="1531430989"/>
                    </a:ext>
                  </a:extLst>
                </a:gridCol>
                <a:gridCol w="2252363">
                  <a:extLst>
                    <a:ext uri="{9D8B030D-6E8A-4147-A177-3AD203B41FA5}">
                      <a16:colId xmlns:a16="http://schemas.microsoft.com/office/drawing/2014/main" val="1012686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4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CubicCurve2D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Rectangle2D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3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Ellipse2D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RectangularShape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0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GeneralPath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RoundRectangle2D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3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3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6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8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QuadCurve2D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1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3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4B41-93FB-8249-8948-4D773BC4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Colores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3683E-9CD7-4745-9125-C7FBA4114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Hay colores predefinidos mediante constantes en 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Color.nombre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-color</a:t>
            </a:r>
          </a:p>
          <a:p>
            <a:r>
              <a:rPr lang="es-ES_tradnl" dirty="0"/>
              <a:t>Dónde nombre-color puede ser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darkGray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lightGray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magenta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s-ES_tradnl" dirty="0"/>
              <a:t>.</a:t>
            </a:r>
          </a:p>
          <a:p>
            <a:r>
              <a:rPr lang="es-ES_tradnl" dirty="0"/>
              <a:t>También se pueden usar mayúsculas, como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s-ES_tradnl" dirty="0"/>
              <a:t>, etc.</a:t>
            </a:r>
          </a:p>
          <a:p>
            <a:r>
              <a:rPr lang="es-ES_tradnl" dirty="0"/>
              <a:t>Se pueden crear colores usando valores RGB (Red-Green-Blue) entre 0 y 255.</a:t>
            </a:r>
          </a:p>
          <a:p>
            <a:r>
              <a:rPr lang="es-ES_tradnl" dirty="0"/>
              <a:t>Por ejemplo: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Color(192, 128, 64);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D1F0-5747-424B-9FAC-1167B99D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8F925-FF7F-5B40-A95E-5C2BE774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7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9CF7-ED28-CD49-A34D-F24AB8E3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Usando colores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C584-F02A-174D-8B52-2CC1E617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le pasa un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s-ES_tradnl" dirty="0"/>
              <a:t> al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setPaint</a:t>
            </a:r>
            <a:r>
              <a:rPr lang="es-ES_tradnl" dirty="0"/>
              <a:t>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r>
              <a:rPr lang="es-ES_tradnl" dirty="0"/>
              <a:t>Las siguientes formas se dibujan en ese color.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Color.black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30, 100, 50);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g.drawLine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0, 220, 140);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(60, 40, 40, 70);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146D9-5A72-814A-B2EE-D66BD070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4B38-6E59-C34B-9076-F6BD3CFD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DFA7C5-A511-B94A-8597-6E9FC183B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728" y="2947772"/>
            <a:ext cx="3552040" cy="33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85D9-421D-2842-BE99-6F94B7B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Usando colores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7E46-14A4-C74A-8FD2-86E910BAF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cambiar el color del fondo se le pasa un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s-ES_tradnl" dirty="0"/>
              <a:t> al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setBackground</a:t>
            </a:r>
            <a:r>
              <a:rPr lang="es-ES_tradnl" dirty="0"/>
              <a:t>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Color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Color(192, 128, 64);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panel.setBackground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F9D73-B087-544C-B008-ADEDACB8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DF5A1-005B-8C40-8DEC-8C829A13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3C29F-D96A-644C-A266-CCD6F5D7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0" y="2876551"/>
            <a:ext cx="3873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F062-4E91-8340-850B-D80542E7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24AF-8B66-FE46-B018-60A2EEA8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ES_tradnl" dirty="0"/>
              <a:t> permite decorar el contorno de un objeto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s-ES_tradnl" dirty="0"/>
              <a:t>.</a:t>
            </a:r>
          </a:p>
          <a:p>
            <a:r>
              <a:rPr lang="es-ES_tradnl" dirty="0"/>
              <a:t>La utiliza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es-ES_tradnl" dirty="0"/>
              <a:t>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 se puede utilizar para:</a:t>
            </a:r>
          </a:p>
          <a:p>
            <a:pPr lvl="1"/>
            <a:r>
              <a:rPr lang="es-ES_tradnl" dirty="0"/>
              <a:t>Cambiar el ancho de las líneas y contornos.</a:t>
            </a:r>
          </a:p>
          <a:p>
            <a:pPr lvl="1"/>
            <a:r>
              <a:rPr lang="es-ES_tradnl" dirty="0"/>
              <a:t>Definir patrones para líneas y contornos.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49B63-12C6-2D49-874E-89F6B84A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D3723-1195-0448-A66C-DE590833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91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4A00-306C-BA44-ACD4-9C09B9E5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2D4D-DDBB-A64E-8849-BCB5CC141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la única clase conocida que implementa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s-ES_tradnl" dirty="0"/>
              <a:t>.</a:t>
            </a:r>
          </a:p>
          <a:p>
            <a:r>
              <a:rPr lang="es-ES_tradnl" dirty="0"/>
              <a:t>Constructor simple: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/>
              <a:t> es el ancho en pixeles del contorno.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AFD1A-68AE-EC48-ABCB-FE911A78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82A52-6D7B-0D43-987F-9122F3E7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437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A313-973E-C04B-A673-01EDD92A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9DFD-73FA-0B42-8665-FF842527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 50, 200, 150);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457F9-F41D-3A44-AEB7-0E8D1364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CF95-1CF7-604C-A5F7-0DB3FC3C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B2399-D6F5-6E4F-9166-F872B755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903729"/>
            <a:ext cx="3327400" cy="24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94F9-39A1-5147-94E6-FE53A740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9251-C1D8-6742-BFFC-C20D3ADD2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g.setColor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 50, 200, 150);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10 pixeles opacos y 10 transparentes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(1.0f,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BasicStroke.CAP_BUTT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BasicStroke.JOIN_MITER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10.0f,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{10f}, 0.0f);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g.drawRoundRect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(300, 200, 250, 170, 10, 10);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F87C1-2AFA-4F49-BB6D-3E4760D8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7F0E-DE86-194C-81C1-1437EE2A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19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C0F2-F4E6-1C41-8BAD-82E8A898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97" y="533400"/>
            <a:ext cx="4987240" cy="3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88EF-1313-7143-9BC4-7F82DAE8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Objetos gráficos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1FDB-C948-B745-ADC6-2435F138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dibujan gráficos usando 3 clases: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. Una ventana en la pantalla.</a:t>
            </a:r>
          </a:p>
          <a:p>
            <a:r>
              <a:rPr lang="es-ES_tradnl" dirty="0"/>
              <a:t>No forma parte de Java; proporcionada por los autores del libro </a:t>
            </a:r>
            <a:r>
              <a:rPr lang="es-ES_tradnl" i="1" dirty="0" err="1"/>
              <a:t>Building</a:t>
            </a:r>
            <a:r>
              <a:rPr lang="es-ES_tradnl" i="1" dirty="0"/>
              <a:t> Java </a:t>
            </a:r>
            <a:r>
              <a:rPr lang="es-ES_tradnl" i="1" dirty="0" err="1"/>
              <a:t>Programs</a:t>
            </a:r>
            <a:r>
              <a:rPr lang="es-ES_tradnl" dirty="0"/>
              <a:t>. Ver la página del curso.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 Una pluma para dibujar formas y líneas en un panel.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s-ES_tradnl" dirty="0"/>
              <a:t>. Colores con los cuáles se dibujan las formas y líneas.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FD0DE-200E-9E47-96AF-D10E2B19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EFA40-84A1-4A4C-AC20-F4DF4B8F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87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D53C-19BE-144B-A4B8-82D5B2C3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3B90-DEC1-5144-BE25-9C001D32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Constructor más general: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miterlimit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dash_phase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Permite dibujar líneas o contornos segmentados.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/>
              <a:t> es el ancho de la línea o del contorno.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EB386-00C6-F841-A2B7-94FF8949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D18A3-8AB2-BF41-8760-DA401C6A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52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D51D-CE8A-C14B-8A3F-F862E315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B3AF-0749-884A-BCF8-BC4474EB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es-ES_tradnl" dirty="0"/>
              <a:t> es la decoración al final de cada segmento.</a:t>
            </a:r>
          </a:p>
          <a:p>
            <a:r>
              <a:rPr lang="es-ES_tradnl" dirty="0"/>
              <a:t>Opciones: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CAP_BUTT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CAP_ROUND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CAP_SQUARE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600" b="1" dirty="0"/>
              <a:t>Fuente: </a:t>
            </a:r>
            <a:r>
              <a:rPr lang="es-ES_tradnl" sz="1600" b="1" dirty="0">
                <a:hlinkClick r:id="rId2"/>
              </a:rPr>
              <a:t>https://riptutorial.com/html5-canvas/example/13469/linecap--a-path-styling-attribute-</a:t>
            </a:r>
            <a:endParaRPr lang="es-ES_tradnl" sz="1600" b="1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09C4A-9563-DC4D-B322-F0D90FBD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3E714-4602-BA48-B125-F7B6A8C5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C7209-8695-094D-8AD1-A2377651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08" y="3128961"/>
            <a:ext cx="6358169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A833-8364-174F-8837-5E2A0C3C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4767-00D4-4241-8F7D-7280C75A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s-ES_tradnl" dirty="0"/>
              <a:t> es la decoración en la unión de segmentos.</a:t>
            </a:r>
          </a:p>
          <a:p>
            <a:r>
              <a:rPr lang="es-ES_tradnl" dirty="0"/>
              <a:t>Opciones: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JOIN_ROUND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JOIN_BEVEL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JOIN_MITER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600" b="1" dirty="0"/>
              <a:t>Fuente: </a:t>
            </a:r>
            <a:r>
              <a:rPr lang="es-ES_tradnl" sz="1600" b="1" dirty="0">
                <a:hlinkClick r:id="rId2"/>
              </a:rPr>
              <a:t>https://i.stack.imgur.com/og3Ya.png</a:t>
            </a:r>
            <a:endParaRPr lang="es-ES_tradnl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079C6-36FC-3640-B465-83A9C45E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44B2-DA33-7B41-A1A2-C61FA287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CBB98-334A-7044-BA55-E6300767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76" y="2941002"/>
            <a:ext cx="7026168" cy="26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0EF5-AD7F-084C-A226-2B40E6F0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D4EF-8518-3941-9C98-1F8F1E91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miterlimit</a:t>
            </a:r>
            <a:r>
              <a:rPr lang="es-ES_tradnl" dirty="0"/>
              <a:t> es el límite para recortar la unión (</a:t>
            </a:r>
            <a:r>
              <a:rPr lang="es-ES_tradnl" dirty="0" err="1"/>
              <a:t>join</a:t>
            </a:r>
            <a:r>
              <a:rPr lang="es-ES_tradnl" dirty="0"/>
              <a:t>) </a:t>
            </a:r>
            <a:r>
              <a:rPr lang="es-ES_tradnl" dirty="0" err="1"/>
              <a:t>miter</a:t>
            </a:r>
            <a:r>
              <a:rPr lang="es-ES_tradnl" dirty="0"/>
              <a:t>.</a:t>
            </a:r>
          </a:p>
          <a:p>
            <a:r>
              <a:rPr lang="es-ES_tradnl" dirty="0"/>
              <a:t>Debe ser mayor o igual a 1.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600" b="1" dirty="0"/>
              <a:t>Fuente: </a:t>
            </a:r>
            <a:r>
              <a:rPr lang="es-ES_tradnl" sz="1600" b="1" dirty="0">
                <a:hlinkClick r:id="rId2"/>
              </a:rPr>
              <a:t>https://i.stack.imgur.com/og3Ya.png</a:t>
            </a:r>
            <a:endParaRPr lang="es-ES_tradnl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F91A1-3041-334E-A522-6F32AC82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ABFCC-5F20-FA46-986C-5574842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23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5F3A4-1592-D249-BE53-5A653B553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92" y="3006725"/>
            <a:ext cx="5796215" cy="27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7E8C-B9A6-1F4B-ACA7-66548474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8B0A-E515-7149-B388-3BC813BE2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s-ES_tradnl" dirty="0"/>
              <a:t> es un arreglo que representa el patrón de punteado.</a:t>
            </a:r>
          </a:p>
          <a:p>
            <a:r>
              <a:rPr lang="es-ES_tradnl" dirty="0"/>
              <a:t>El arreglo contiene la definición del patrón alternando secciones opacas y transparentes.</a:t>
            </a:r>
          </a:p>
          <a:p>
            <a:r>
              <a:rPr lang="es-ES_tradnl" dirty="0"/>
              <a:t>Ejemplo: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{4, 2, 8, 2};</a:t>
            </a:r>
          </a:p>
          <a:p>
            <a:r>
              <a:rPr lang="es-ES_tradnl" dirty="0"/>
              <a:t>El patrón es 4 pixeles opacos, 2 transparentes, 8 opacos, 2 transparentes y se repite.</a:t>
            </a:r>
          </a:p>
          <a:p>
            <a:r>
              <a:rPr lang="es-ES_tradnl" dirty="0"/>
              <a:t>Si el arreglo tiene un solo elemento: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{10};</a:t>
            </a:r>
          </a:p>
          <a:p>
            <a:r>
              <a:rPr lang="es-ES_tradnl" dirty="0"/>
              <a:t>El patrón es 10 pixeles opacos, 10 transparentes y se repite.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3B185-DE41-BB4F-A9A1-F0228FD7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7AFD5-8323-CC42-B7B8-85760467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0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5EF3-0D79-E240-949D-19BBD72E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87A0-2E00-3545-A238-CB3683BC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dash_phase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/>
              <a:t>es el offset para comenzar el patrón de punteado (por ejemplo 0).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E4866-DF31-AF42-857A-A46AC5F2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B5F50-A827-254B-A654-C24474E4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287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94F9-39A1-5147-94E6-FE53A740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cs typeface="Times New Roman" panose="02020603050405020304" pitchFamily="18" charset="0"/>
              </a:rPr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9251-C1D8-6742-BFFC-C20D3ADD2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(1.0f,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BasicStroke.CAP_BUTT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BasicStroke.JOIN_MITER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10.0f,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{10f}, 0.0f);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g.drawRoundRect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(300, 200, 250, 170, 10, 10);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F87C1-2AFA-4F49-BB6D-3E4760D8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7F0E-DE86-194C-81C1-1437EE2A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26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EADFB-1933-D744-A2C9-4FB43C1B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74" y="4292925"/>
            <a:ext cx="3063875" cy="20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g.drawLine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40, 400, 40);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Línea continua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stroke1 =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ancho 4 pixeles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BasicStroke.CAP_BUTT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BasicStroke.JOIN_ROUND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{20, 20},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20 pixeles opacos, 20 transparentes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(stroke1);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g.drawLine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80, 400, 80);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27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43" y="4130040"/>
            <a:ext cx="3448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stroke2 =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ancho 2 pixeles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BasicStroke.CAP_BUTT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BasicStroke.JOIN_ROUND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20 pixeles opacos, 10 transparentes, 5 opacos, 10 transparentes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{20, 10, 5, 10},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(stroke2);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g.drawLine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120, 400, 120);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28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59" y="3888455"/>
            <a:ext cx="3448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0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stroke3 =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ancho 2 pixeles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BasicStroke.CAP_BUTT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BasicStroke.JOIN_ROUND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20 pixeles opacos, 10 transparentes, 5 opacos, 10 transparentes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new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{20, 10, 5, 10},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10);	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g.setStroke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(stroke3);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g.drawLine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160, 400, 160);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29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7" y="4100512"/>
            <a:ext cx="3448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141E-DF44-5842-A7B4-258CBE1A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B4C227-A0F2-5B46-935F-42BDF6981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094" y="1935163"/>
            <a:ext cx="5611811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6A978-6601-DA40-9C4C-4227C938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65B97-4DD1-2B42-BF15-6D9DF00C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7860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DE00-F000-2041-8E78-D4F84868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12A2-E56C-0542-A393-EF2815F6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s-ES_tradnl" dirty="0"/>
              <a:t> define cómo se pueden generar patrones de color para las operaciones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 puede usarse para establecer un color plano, un color en gradiente o para utilizar una imagen como textura.</a:t>
            </a:r>
          </a:p>
          <a:p>
            <a:r>
              <a:rPr lang="es-ES_tradnl" dirty="0"/>
              <a:t>Ejemplos: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D75C4-9133-374F-8EE6-C47B3073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15E19-73EC-0547-8ACC-AFD86331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68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E0AD-9803-4D40-8BCC-17F08FD2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3336-EA90-0940-9BED-4EE2EE97A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 50, 200, 150);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Paint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300f, 200f,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Color.blue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550f, 370f,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(300, 200, 250, 170);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9182B-D843-9A43-9D13-C5E9226B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12A81-01A0-1D40-92B4-5BCB2305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7889E-7F33-3D4C-83AE-9F3E4634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49" y="912813"/>
            <a:ext cx="4950672" cy="38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8A84-031F-D742-BB67-9D65F653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A1BC-CD7D-DD4D-A366-08341392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BufferedImage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ImageIO.read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File(“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water.png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Paint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TexturePaint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0, 200, 200));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 30, 550, 350);</a:t>
            </a:r>
          </a:p>
          <a:p>
            <a:pPr marL="0" indent="0">
              <a:buNone/>
            </a:pPr>
            <a:r>
              <a:rPr lang="es-ES_tradnl" dirty="0">
                <a:cs typeface="Times New Roman" panose="02020603050405020304" pitchFamily="18" charset="0"/>
              </a:rPr>
              <a:t>             </a:t>
            </a:r>
            <a:r>
              <a:rPr lang="es-ES_tradnl" sz="1800" dirty="0">
                <a:cs typeface="Times New Roman" panose="02020603050405020304" pitchFamily="18" charset="0"/>
              </a:rPr>
              <a:t>water.png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E047E-48A3-624A-88B4-1CD927AD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0EF54-E5B6-114E-BBEC-CB1D871C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DA2DF-EC55-5E4A-AD41-203ECE4F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09" y="2597658"/>
            <a:ext cx="4769222" cy="3726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EBFD7-FB17-844A-A81A-3CEE6093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74" y="4772025"/>
            <a:ext cx="1381887" cy="1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23E5-8DA8-864B-A27E-33132F2B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Formas con bordes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B2730-C610-D44C-B02F-EC206DB9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dibujar una forma llena con borde de otro color, primero se dibuja rellena (</a:t>
            </a:r>
            <a:r>
              <a:rPr lang="es-ES_tradnl" i="1" dirty="0" err="1"/>
              <a:t>fill</a:t>
            </a:r>
            <a:r>
              <a:rPr lang="es-ES_tradnl" dirty="0"/>
              <a:t>) y luego se dibuja hueca (</a:t>
            </a:r>
            <a:r>
              <a:rPr lang="es-ES_tradnl" i="1" dirty="0" err="1"/>
              <a:t>draw</a:t>
            </a:r>
            <a:r>
              <a:rPr lang="es-ES_tradnl" dirty="0"/>
              <a:t>) con el color del borde deseado.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63C5-AA35-744D-891C-E1B9431B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34B45-2FB2-0946-8374-8BF9045B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14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0F0E-850B-D24E-AAC5-907EB1B3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Formas con bordes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A7BCD-5252-B841-93D9-08495FD2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Rectangle2D r = new Rectangle2D.Double(20, 10, 100, 50);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relleno rojo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Color.black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borde negro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(r);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1072B-B320-584C-8EA6-E45D91C3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583F7-9129-7842-974A-BEA154D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34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770A17-1808-6A45-9CC3-1BAC2E81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7" y="3214688"/>
            <a:ext cx="3264515" cy="29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7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1BCA-E0D6-3245-8D33-C8B78845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Sobreponer formas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7DA1-71E5-6C45-B63B-4185B2A4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Si dos o más figuras ocupan los mismos pixeles, la última es la que gana.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C4E4B-4807-8B48-81E7-8435292E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0608-C137-D84E-9538-4C3D633E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80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CA49-5ED1-8C46-AF74-7644473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Sobreponer formas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6B60-8C43-C64B-83D7-EEA0B065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(200, 100);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panel.setBackground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Color.lightGray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Color.black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30, 100, 50);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Color.red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 70, 20, 20);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(80, 70, 20, 20);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Color.cyan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g.fillRect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(80, 40, 30, 20);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DC26-0425-B44F-8A7D-D1F17386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DCA32-2EB3-3144-83F3-6058A967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36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D4C15-DA21-0B47-B314-5141D044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2528887"/>
            <a:ext cx="4016876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0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7368-F028-F346-924B-860CDF8E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5FB2-540A-FA46-AA00-231DF1A4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Objetos para representar formas arbitrarias.</a:t>
            </a:r>
          </a:p>
          <a:p>
            <a:r>
              <a:rPr lang="es-ES_tradnl" dirty="0"/>
              <a:t>Se le agregan puntos a un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  <a:r>
              <a:rPr lang="es-ES_tradnl" dirty="0"/>
              <a:t> usando su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y)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(100, 100);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Graphics2D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g.setColor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poly.addPoint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90);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poly.addPoint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(50, 10);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poly.addPoint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(90, 90);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g.fillPolygon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72572-9374-6848-B373-8395270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F299A-DBF5-3E4F-8F48-101F0A34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37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9B263-DA24-594A-98D0-FAFB5473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147" y="2912979"/>
            <a:ext cx="2478253" cy="34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E4E4-0E60-FC4F-94AF-3EE813FE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E18716-F7A4-D74B-9143-7E900DDD3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816191"/>
              </p:ext>
            </p:extLst>
          </p:nvPr>
        </p:nvGraphicFramePr>
        <p:xfrm>
          <a:off x="1781175" y="2316480"/>
          <a:ext cx="8220075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9338">
                  <a:extLst>
                    <a:ext uri="{9D8B030D-6E8A-4147-A177-3AD203B41FA5}">
                      <a16:colId xmlns:a16="http://schemas.microsoft.com/office/drawing/2014/main" val="1437337631"/>
                    </a:ext>
                  </a:extLst>
                </a:gridCol>
                <a:gridCol w="5900737">
                  <a:extLst>
                    <a:ext uri="{9D8B030D-6E8A-4147-A177-3AD203B41FA5}">
                      <a16:colId xmlns:a16="http://schemas.microsoft.com/office/drawing/2014/main" val="1910936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Borra las formas que se han dibujado en este panel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76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loadImage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(nombre)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Carga la imagen almacenada en el archivo indicado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4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setWidth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Cambia el ancho de este panel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9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setHeight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Cambia el alto de este panel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71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setSize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Cambia el tamaño de este panel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9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filename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Guarda la imagen de este panel en un archivo </a:t>
                      </a:r>
                      <a:r>
                        <a:rPr lang="es-ES_tradnl" dirty="0" err="1"/>
                        <a:t>png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3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Pausa el dibujo en el número dado de milisegundos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5144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4B12F-CEF9-2142-B935-F52BFFFC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C1A48-FD21-D447-AB97-D7627A32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6214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BEED-F1D6-704C-81E1-632D6C7C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EA1C5-E4B3-244B-AD14-626602F3E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El tipo de letra se especifica usando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_tradnl" dirty="0"/>
              <a:t> sobre un objeto de tipo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r>
              <a:rPr lang="es-ES_tradnl" dirty="0"/>
              <a:t>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s-ES_tradnl" dirty="0"/>
              <a:t> permite definir el tipo de letra para escribir texto.</a:t>
            </a:r>
          </a:p>
          <a:p>
            <a:r>
              <a:rPr lang="es-ES_tradnl" dirty="0"/>
              <a:t>Constructor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Font font = new Font(nombre, estilo, tamaño);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s-ES_tradnl" dirty="0"/>
              <a:t> es un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ES_tradnl" dirty="0"/>
              <a:t> con el nombre del tipo de letra, por ejemplo: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Monospaced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SansSerif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Helvetica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es-ES_tradnl" dirty="0"/>
              <a:t>, etc.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B4161-9D14-D845-98FC-C10DB986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2AA23-11A6-044E-ADF9-402FD624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20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7E59-5D3E-F749-B147-2344F94D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Sistema de coordenadas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DAF03-893E-6E45-8946-EA1C59196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Cada posición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es un </a:t>
                </a:r>
                <a:r>
                  <a:rPr lang="es-ES_tradnl" i="1" dirty="0"/>
                  <a:t>pixel</a:t>
                </a:r>
                <a:r>
                  <a:rPr lang="es-ES_tradnl" dirty="0"/>
                  <a:t> (</a:t>
                </a:r>
                <a:r>
                  <a:rPr lang="es-ES_tradnl" dirty="0" err="1"/>
                  <a:t>picture</a:t>
                </a:r>
                <a:r>
                  <a:rPr lang="es-ES_tradnl" dirty="0"/>
                  <a:t> </a:t>
                </a:r>
                <a:r>
                  <a:rPr lang="es-ES_tradnl" dirty="0" err="1"/>
                  <a:t>element</a:t>
                </a:r>
                <a:r>
                  <a:rPr lang="es-ES_tradnl" dirty="0"/>
                  <a:t>).</a:t>
                </a:r>
              </a:p>
              <a:p>
                <a:r>
                  <a:rPr lang="es-ES_tradnl" dirty="0"/>
                  <a:t>El origen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s-ES_tradnl" dirty="0"/>
                  <a:t> está en la esquina superior izquierda de la ventana.</a:t>
                </a:r>
              </a:p>
              <a:p>
                <a:r>
                  <a:rPr lang="es-ES_tradnl" dirty="0"/>
                  <a:t>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se incrementa a la derecha.</a:t>
                </a:r>
              </a:p>
              <a:p>
                <a:r>
                  <a:rPr lang="es-ES_tradnl" dirty="0"/>
                  <a:t>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se incrementa hacia abajo.</a:t>
                </a:r>
              </a:p>
              <a:p>
                <a:r>
                  <a:rPr lang="es-ES_tradnl" dirty="0"/>
                  <a:t>Una ventana de 200 x 100 pixeles se ve así: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DAF03-893E-6E45-8946-EA1C59196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7F2BB-75FF-5C45-9FF0-35C15969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9A1AC-3D2D-DC47-B947-310FDE38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29A42-ECB4-FD4C-89CE-7DFDEF0D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3" y="4453306"/>
            <a:ext cx="3867150" cy="18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1346-A9EE-7E45-8D75-268B582C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F247-3701-5B4F-AC4F-B9F600E5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tipos de letra disponibles en un sistema se pueden obtener así: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String[]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GraphicsEnvironment.getLocalGraphicsEnvironment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getAvailableFontFamilyNames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es-ES_tradnl" dirty="0"/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</a:t>
            </a:r>
            <a:r>
              <a:rPr lang="es-ES_tradnl" dirty="0"/>
              <a:t> es una constante de las definidas en 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s-ES_tradnl" dirty="0"/>
              <a:t>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78D3A-5115-D64D-81CD-85543EBB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FA9CF-7748-2843-8A98-74D373D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40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A45274-0A27-0D44-8B86-56B8CE8FB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63998"/>
              </p:ext>
            </p:extLst>
          </p:nvPr>
        </p:nvGraphicFramePr>
        <p:xfrm>
          <a:off x="1265881" y="4315482"/>
          <a:ext cx="6086389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60130">
                  <a:extLst>
                    <a:ext uri="{9D8B030D-6E8A-4147-A177-3AD203B41FA5}">
                      <a16:colId xmlns:a16="http://schemas.microsoft.com/office/drawing/2014/main" val="3179849240"/>
                    </a:ext>
                  </a:extLst>
                </a:gridCol>
                <a:gridCol w="3126259">
                  <a:extLst>
                    <a:ext uri="{9D8B030D-6E8A-4147-A177-3AD203B41FA5}">
                      <a16:colId xmlns:a16="http://schemas.microsoft.com/office/drawing/2014/main" val="40848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Font.BOLD</a:t>
                      </a:r>
                      <a:endParaRPr lang="es-ES_tradn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Texto </a:t>
                      </a:r>
                      <a:r>
                        <a:rPr lang="es-ES_tradnl" b="1" dirty="0" err="1"/>
                        <a:t>bold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3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Font.ITALIC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i="1" dirty="0"/>
                        <a:t>Texto </a:t>
                      </a:r>
                      <a:r>
                        <a:rPr lang="es-ES_tradnl" i="1" dirty="0" err="1"/>
                        <a:t>italic</a:t>
                      </a:r>
                      <a:endParaRPr lang="es-ES_trad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0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Font.PLAIN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Texto </a:t>
                      </a:r>
                      <a:r>
                        <a:rPr lang="es-ES_tradnl" dirty="0" err="1"/>
                        <a:t>plain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2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Font.BOLD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Font.ITALIC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i="1" dirty="0"/>
                        <a:t>Texto </a:t>
                      </a:r>
                      <a:r>
                        <a:rPr lang="es-ES_tradnl" b="1" i="1" dirty="0" err="1"/>
                        <a:t>bold</a:t>
                      </a:r>
                      <a:r>
                        <a:rPr lang="es-ES_tradnl" b="1" i="1" dirty="0"/>
                        <a:t> e </a:t>
                      </a:r>
                      <a:r>
                        <a:rPr lang="es-ES_tradnl" b="1" i="1" dirty="0" err="1"/>
                        <a:t>italic</a:t>
                      </a:r>
                      <a:endParaRPr lang="es-ES_tradnl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CEE5-61B6-734F-9E33-D57E2E2D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21BE-7772-2946-9C01-FA4938EA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</a:t>
            </a:r>
            <a:r>
              <a:rPr lang="es-ES_tradnl" dirty="0"/>
              <a:t> es un entero que indica el tamaño del tipo de letra en </a:t>
            </a:r>
            <a:r>
              <a:rPr lang="es-ES_tradnl" i="1" dirty="0"/>
              <a:t>puntos tipográficos</a:t>
            </a:r>
            <a:r>
              <a:rPr lang="es-ES_tradnl" dirty="0"/>
              <a:t> (1 punto es aproximadamente 1/72 de pulgada).</a:t>
            </a:r>
          </a:p>
          <a:p>
            <a:r>
              <a:rPr lang="es-ES_tradnl" dirty="0"/>
              <a:t>Para mayores detalles sobre el tamaño leer la descripción del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s-ES_tradnl" dirty="0"/>
              <a:t>en el manual de 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094FD-C358-4641-B9CA-89473B98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1559B-960D-A547-9AAA-05E02D1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8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40AB-1C49-3A4D-86C6-A08842A6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0CDF-328C-DD46-8E90-ABBC464B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(200, 100);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panel.setBackground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Color.PINK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Graphics2D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Font(“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Monospaced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Font.BOLD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Font.ITALIC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g.drawString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20, 40);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Font(“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SansSerif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Font.PLAIN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g.drawString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30, 60);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Font(“Serif”,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Font.ITALIC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g.drawString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40, 80);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E788A-B7A0-BA40-965B-AE447E40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BC888-CCAB-E141-AD3E-451D339A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C3FAE-747A-414A-B88B-2DA9E46B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0" y="1073150"/>
            <a:ext cx="26289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8A98-899A-994A-990A-48EE7732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A510-63EE-9547-BEE1-E7861885A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 puede desplegar imágenes en formatos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r>
              <a:rPr lang="es-ES_tradnl" dirty="0"/>
              <a:t>.</a:t>
            </a:r>
          </a:p>
          <a:p>
            <a:r>
              <a:rPr lang="es-ES_tradnl" dirty="0"/>
              <a:t>Esto se hace en dos pasos:</a:t>
            </a:r>
          </a:p>
          <a:p>
            <a:r>
              <a:rPr lang="es-ES_tradnl" dirty="0"/>
              <a:t>Paso 1: declarar un objeto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/>
              <a:t> y asignarle lo que regrese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loadImage</a:t>
            </a:r>
            <a:r>
              <a:rPr lang="es-ES_tradnl" dirty="0"/>
              <a:t> sobre un objeto de tipo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.</a:t>
            </a:r>
          </a:p>
          <a:p>
            <a:r>
              <a:rPr lang="es-ES_tradnl" dirty="0"/>
              <a:t>Por ejemplo: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panel.loadImage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paisaje.jpg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</a:p>
          <a:p>
            <a:r>
              <a:rPr lang="es-ES_tradnl" dirty="0"/>
              <a:t>Paso 2: desplegar la imagen llamando al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s-ES_tradnl" dirty="0"/>
              <a:t> sobre un objeto de tipo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9DCC6-7EF2-3844-9C14-243CABB2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71AFE-C2C1-3447-8044-AF2BD1FD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443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8845-F89F-3248-935E-0B47A3A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AB9D-F8EA-0D45-B2D9-28A3F164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Por ejemplo, desplegar la imagen con su esquina superior izquierda en (20, 40):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(imagen, 20, 40, panel);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8D554-D408-4B45-843F-2D0D8248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A309C-CDB1-D745-80F2-4FF9E312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4485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578A-508C-884E-81B9-6BA750A1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543A-9ED6-9D4F-BF7B-78FEF5E7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(190, 200);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panel.loadImage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triangle.png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(imagen, 20, 40, panel);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g.setFont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Font(“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Helvetica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Font.PLAIN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g.drawString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(“Un triángulo verde”, 10, 180);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2916-123B-5041-B10A-60808339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7D263-0D92-FB46-8CE3-F2D6BC75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E3C8E-5F9A-8D49-A3A6-D4B241C5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75" y="1720779"/>
            <a:ext cx="2979738" cy="41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9B23-2EA3-C745-8A5B-A849D1B2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Animación con </a:t>
            </a:r>
            <a:r>
              <a:rPr lang="es-ES_tradnl" dirty="0" err="1"/>
              <a:t>sleep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417B-7518-2A44-BF08-FEDE9927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(250, 200);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Graphics2D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g.setPaint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Color.blue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1; i &lt;= 10;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g.fillOval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* i, 15 * i, 30, 30);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panel.sleep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4F7EF-F2EB-BC46-B52F-30352BF5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72041-2B67-E440-ABEC-49ADDE2F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46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1834F-6FFB-434F-B907-A6105CEA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2524125"/>
            <a:ext cx="322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2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83A8-6BFC-AB42-BD3A-94F4521B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0300-E33B-DD43-9818-2D30FECC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código fuente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 está en </a:t>
            </a:r>
            <a:r>
              <a:rPr lang="es-ES_tradnl" dirty="0">
                <a:hlinkClick r:id="rId2"/>
              </a:rPr>
              <a:t>https://www.buildingjavaprograms.com/code-files/5ed/DrawingPanel.java</a:t>
            </a:r>
            <a:endParaRPr lang="es-ES_tradnl" dirty="0"/>
          </a:p>
          <a:p>
            <a:r>
              <a:rPr lang="es-ES_tradnl" dirty="0"/>
              <a:t>El manual está en </a:t>
            </a:r>
            <a:r>
              <a:rPr lang="es-ES_tradnl" dirty="0">
                <a:hlinkClick r:id="rId3"/>
              </a:rPr>
              <a:t>https://www.buildingjavaprograms.com/code-files/5ed/javadoc/DrawingPanel.html</a:t>
            </a:r>
            <a:endParaRPr lang="es-ES_tradnl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CF700-72BE-E140-BC33-4B78527C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ABAE2-EF8D-614D-A195-2750B651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188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2E3E-2DF6-C148-84A6-95000CF1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51FB-9C7E-D64A-BFA7-031DE2B2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crear una ventana: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s-ES_tradnl" dirty="0"/>
              <a:t>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panel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(600, 400);</a:t>
            </a:r>
          </a:p>
          <a:p>
            <a:r>
              <a:rPr lang="es-ES_tradnl" dirty="0"/>
              <a:t>La ventana está vacía.</a:t>
            </a:r>
          </a:p>
          <a:p>
            <a:r>
              <a:rPr lang="es-ES_tradnl" dirty="0"/>
              <a:t>Se dibujan formas y líneas usando un</a:t>
            </a:r>
          </a:p>
          <a:p>
            <a:pPr marL="0" indent="0">
              <a:buNone/>
            </a:pPr>
            <a:r>
              <a:rPr lang="es-ES_tradnl" dirty="0"/>
              <a:t>      objeto de tipo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84B2A-935C-354A-BFB3-BE6BE897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2EE-AD45-1748-B534-3F3DD5D8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EF311-A417-FB45-B25B-9EF2C19F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23" y="3805881"/>
            <a:ext cx="3494129" cy="27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5CD2-D0E4-094F-8C2D-AE7ACAAB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28B2-B016-1A4E-8081-86CB85DE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Ofrece métodos para dibujar líneas y formas.</a:t>
            </a:r>
          </a:p>
          <a:p>
            <a:r>
              <a:rPr lang="es-ES_tradnl" dirty="0"/>
              <a:t>Se obtiene una referencia llamando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getGraphics</a:t>
            </a:r>
            <a:r>
              <a:rPr lang="es-ES_tradnl" dirty="0"/>
              <a:t> en el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DrawingPanel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 g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panel.getGraphics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</a:p>
          <a:p>
            <a:r>
              <a:rPr lang="es-ES_tradnl" dirty="0"/>
              <a:t>Se dibujan formas llamando al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es-ES_tradnl" dirty="0"/>
              <a:t> 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s-ES_tradnl" dirty="0"/>
              <a:t> en el objeto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g.draw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30, 60, 35));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g.fill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Ellipse2D.Double(80, 40, 50, 70));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C693E-FCD9-604D-8A7B-A23B5657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DC41D-9B44-AA46-9F7E-DF20A665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6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F07F5-7A24-7F48-9F9A-2A890C06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846513"/>
            <a:ext cx="2870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8F96-9162-F449-853E-73FE55C2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4B7A-A658-C947-9D05-5FFE87C3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 extiende a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s-ES_tradnl" dirty="0"/>
              <a:t>.</a:t>
            </a:r>
          </a:p>
          <a:p>
            <a:r>
              <a:rPr lang="es-ES_tradnl" dirty="0"/>
              <a:t>Para dibujar, también se pueden invocar los 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DBAB1-6AE6-1742-A33D-316799C1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650E1-25BF-3C43-96E7-393F0F70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84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663-CAC1-0942-BB2A-52097DB2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Algunos métodos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74E10A9-5B6A-D446-880E-E7FFFE0C8B1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174968"/>
                  </p:ext>
                </p:extLst>
              </p:nvPr>
            </p:nvGraphicFramePr>
            <p:xfrm>
              <a:off x="609600" y="2117018"/>
              <a:ext cx="10777538" cy="33375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444314">
                      <a:extLst>
                        <a:ext uri="{9D8B030D-6E8A-4147-A177-3AD203B41FA5}">
                          <a16:colId xmlns:a16="http://schemas.microsoft.com/office/drawing/2014/main" val="3616635482"/>
                        </a:ext>
                      </a:extLst>
                    </a:gridCol>
                    <a:gridCol w="6333224">
                      <a:extLst>
                        <a:ext uri="{9D8B030D-6E8A-4147-A177-3AD203B41FA5}">
                          <a16:colId xmlns:a16="http://schemas.microsoft.com/office/drawing/2014/main" val="31247940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addRenderingHints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&lt;?,​?&gt; </a:t>
                          </a:r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hints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/>
                            <a:t>Establece los valores de preferencias para el rendering.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208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draw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Dibuja el objeto </a:t>
                          </a:r>
                          <a:r>
                            <a:rPr lang="es-E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" dirty="0"/>
                            <a:t> indicado en modo hueco.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482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drawString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​(String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Escribe texto en la posición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ES_tradnl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953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fill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Dibuja el objeto </a:t>
                          </a:r>
                          <a:r>
                            <a:rPr lang="es-E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" dirty="0"/>
                            <a:t> indicado en modo lleno.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944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hit​(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Rectangle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boolean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Regresa 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r>
                            <a:rPr lang="es-ES_tradnl" dirty="0"/>
                            <a:t> si el objeto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/>
                            <a:t> intersecta el rectángulo dado.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382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setBackground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​(Color color)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Establece el color del fondo.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155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setPaint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​(Paint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Establece el atributo </a:t>
                          </a:r>
                          <a:r>
                            <a:rPr lang="es-E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Paint</a:t>
                          </a:r>
                          <a:r>
                            <a:rPr lang="es-ES" dirty="0"/>
                            <a:t>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56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Establece el atributo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</a:t>
                          </a:r>
                          <a:r>
                            <a:rPr lang="es-ES_tradnl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3948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setFont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(Font font)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Establece el tipo de letra (font).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888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74E10A9-5B6A-D446-880E-E7FFFE0C8B1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174968"/>
                  </p:ext>
                </p:extLst>
              </p:nvPr>
            </p:nvGraphicFramePr>
            <p:xfrm>
              <a:off x="609600" y="2117018"/>
              <a:ext cx="10777538" cy="33375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4444314">
                      <a:extLst>
                        <a:ext uri="{9D8B030D-6E8A-4147-A177-3AD203B41FA5}">
                          <a16:colId xmlns:a16="http://schemas.microsoft.com/office/drawing/2014/main" val="3616635482"/>
                        </a:ext>
                      </a:extLst>
                    </a:gridCol>
                    <a:gridCol w="6333224">
                      <a:extLst>
                        <a:ext uri="{9D8B030D-6E8A-4147-A177-3AD203B41FA5}">
                          <a16:colId xmlns:a16="http://schemas.microsoft.com/office/drawing/2014/main" val="31247940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addRenderingHints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Map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&lt;?,​?&gt; </a:t>
                          </a:r>
                          <a:r>
                            <a:rPr lang="es-ES_tradnl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hints</a:t>
                          </a:r>
                          <a:r>
                            <a:rPr lang="es-ES_tradnl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b="0" dirty="0"/>
                            <a:t>Establece los valores de preferencias para el rendering.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8208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draw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Dibuja el objeto </a:t>
                          </a:r>
                          <a:r>
                            <a:rPr lang="es-E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" dirty="0"/>
                            <a:t> indicado en modo hueco.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482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drawString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​(String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MX"/>
                        </a:p>
                      </a:txBody>
                      <a:tcPr>
                        <a:blipFill>
                          <a:blip r:embed="rId2"/>
                          <a:stretch>
                            <a:fillRect l="-70341" t="-210345" r="-401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6953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fill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Dibuja el objeto </a:t>
                          </a:r>
                          <a:r>
                            <a:rPr lang="es-E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" dirty="0"/>
                            <a:t> indicado en modo lleno.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944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hit​(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Rectangle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s,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boolean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Regresa 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r>
                            <a:rPr lang="es-ES_tradnl" dirty="0"/>
                            <a:t> si el objeto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r>
                            <a:rPr lang="es-ES_tradnl" dirty="0"/>
                            <a:t> intersecta el rectángulo dado.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382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setBackground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​(Color color)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Establece el color del fondo.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155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setPaint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​(Paint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Establece el atributo </a:t>
                          </a:r>
                          <a:r>
                            <a:rPr lang="es-E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Paint</a:t>
                          </a:r>
                          <a:r>
                            <a:rPr lang="es-ES" dirty="0"/>
                            <a:t>.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56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​(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Establece el atributo </a:t>
                          </a:r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</a:t>
                          </a:r>
                          <a:r>
                            <a:rPr lang="es-ES_tradnl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3948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setFont</a:t>
                          </a:r>
                          <a:r>
                            <a:rPr lang="es-ES_tradn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(Font font)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dirty="0"/>
                            <a:t>Establece el tipo de letra (font).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6888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433B-31AF-6641-9EBE-BBDBFCE9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6A697-E0EF-0040-A9BB-944F42BE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534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663-CAC1-0942-BB2A-52097DB2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Algunos 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74E10A9-5B6A-D446-880E-E7FFFE0C8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59435"/>
              </p:ext>
            </p:extLst>
          </p:nvPr>
        </p:nvGraphicFramePr>
        <p:xfrm>
          <a:off x="609600" y="2117018"/>
          <a:ext cx="10777538" cy="369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4314">
                  <a:extLst>
                    <a:ext uri="{9D8B030D-6E8A-4147-A177-3AD203B41FA5}">
                      <a16:colId xmlns:a16="http://schemas.microsoft.com/office/drawing/2014/main" val="3616635482"/>
                    </a:ext>
                  </a:extLst>
                </a:gridCol>
                <a:gridCol w="6333224">
                  <a:extLst>
                    <a:ext uri="{9D8B030D-6E8A-4147-A177-3AD203B41FA5}">
                      <a16:colId xmlns:a16="http://schemas.microsoft.com/office/drawing/2014/main" val="312479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drawArc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(argumentos)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Dibuja el contorno de un arco circular o elíptico.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0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drawImage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​(argumentos)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Dibuja una imagen.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8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drawLine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x2,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Dibuja una línea entre los puntos (x1, y1) y (x2, y2)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5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drawOval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(argumentos)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Dibuja el contorno de un óvalo.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drawPolygon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Polygon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Dibuja el contorno de un polígono.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8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drawRect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Dibuja el contorno de un rectángulo..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5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fillArc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(argumentos)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Dibuja un arco circular o elíptico lleno.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659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fillOval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(argumentos)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Dibuja un óvalo lleno.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484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fillPolygon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Polygon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Dibuja un polígono lleno.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4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fillRect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y1,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Dibuja un rectángulo lleno.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8841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433B-31AF-6641-9EBE-BBDBFCE9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6A697-E0EF-0040-A9BB-944F42BE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1949-ADBC-D74F-B76B-5963E9BB6EB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202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07-Polymorphism</Template>
  <TotalTime>1339</TotalTime>
  <Words>3120</Words>
  <Application>Microsoft Office PowerPoint</Application>
  <PresentationFormat>Panorámica</PresentationFormat>
  <Paragraphs>440</Paragraphs>
  <Slides>47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Wingdings 2</vt:lpstr>
      <vt:lpstr>Flujo</vt:lpstr>
      <vt:lpstr>Graficación</vt:lpstr>
      <vt:lpstr>Objetos gráficos</vt:lpstr>
      <vt:lpstr>DrawingPanel</vt:lpstr>
      <vt:lpstr>Sistema de coordenadas</vt:lpstr>
      <vt:lpstr>DrawingPanel</vt:lpstr>
      <vt:lpstr>Graphics2D</vt:lpstr>
      <vt:lpstr>Graphics2D</vt:lpstr>
      <vt:lpstr>Algunos métodos de Graphics2D</vt:lpstr>
      <vt:lpstr>Algunos métodos de Graphics</vt:lpstr>
      <vt:lpstr>Preferencias de rendering</vt:lpstr>
      <vt:lpstr>Preferencias de rendering</vt:lpstr>
      <vt:lpstr>Shape</vt:lpstr>
      <vt:lpstr>Colores</vt:lpstr>
      <vt:lpstr>Usando colores</vt:lpstr>
      <vt:lpstr>Usando colores</vt:lpstr>
      <vt:lpstr>Stroke</vt:lpstr>
      <vt:lpstr>BasicStroke</vt:lpstr>
      <vt:lpstr>BasicStroke</vt:lpstr>
      <vt:lpstr>Ejemplo</vt:lpstr>
      <vt:lpstr>BasicStroke</vt:lpstr>
      <vt:lpstr>BasicStroke</vt:lpstr>
      <vt:lpstr>BasicStroke</vt:lpstr>
      <vt:lpstr>BasicStroke</vt:lpstr>
      <vt:lpstr>BasicStroke</vt:lpstr>
      <vt:lpstr>BasicStroke</vt:lpstr>
      <vt:lpstr>Ejemplo</vt:lpstr>
      <vt:lpstr>Ejemplo</vt:lpstr>
      <vt:lpstr>Ejemplo</vt:lpstr>
      <vt:lpstr>Ejemplo</vt:lpstr>
      <vt:lpstr>Paint</vt:lpstr>
      <vt:lpstr>Ejemplo 1</vt:lpstr>
      <vt:lpstr>Ejemplo 2</vt:lpstr>
      <vt:lpstr>Formas con bordes</vt:lpstr>
      <vt:lpstr>Formas con bordes</vt:lpstr>
      <vt:lpstr>Sobreponer formas</vt:lpstr>
      <vt:lpstr>Sobreponer formas</vt:lpstr>
      <vt:lpstr>Clase Polygon</vt:lpstr>
      <vt:lpstr>Métodos de DrawingPanel</vt:lpstr>
      <vt:lpstr>Font</vt:lpstr>
      <vt:lpstr>Font</vt:lpstr>
      <vt:lpstr>Font</vt:lpstr>
      <vt:lpstr>Ejemplo</vt:lpstr>
      <vt:lpstr>Imágenes</vt:lpstr>
      <vt:lpstr>Imágenes</vt:lpstr>
      <vt:lpstr>Ejemplo</vt:lpstr>
      <vt:lpstr>Animación con sleep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Graficación</dc:title>
  <dc:creator>HECTOR ANTONIO VILLA MARTINEZ</dc:creator>
  <cp:lastModifiedBy>HECTOR ANTONIO VILLA MARTINEZ</cp:lastModifiedBy>
  <cp:revision>34</cp:revision>
  <cp:lastPrinted>2023-02-10T19:45:25Z</cp:lastPrinted>
  <dcterms:created xsi:type="dcterms:W3CDTF">2021-08-28T23:44:34Z</dcterms:created>
  <dcterms:modified xsi:type="dcterms:W3CDTF">2025-02-20T00:24:15Z</dcterms:modified>
</cp:coreProperties>
</file>