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61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0" r:id="rId18"/>
    <p:sldId id="265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 snapToObjects="1">
      <p:cViewPr varScale="1">
        <p:scale>
          <a:sx n="56" d="100"/>
          <a:sy n="56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B837B-3C8D-964D-9D15-11A7A50BC406}" type="datetimeFigureOut">
              <a:rPr lang="es-ES_tradnl" smtClean="0"/>
              <a:t>06/02/2025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8764F-608E-F44C-8C15-BB3B8398C65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94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E3B3-B44F-764D-B921-07DDDEB2988A}" type="datetime1">
              <a:rPr lang="en-US" smtClean="0"/>
              <a:t>2/6/2025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0487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97A1-C654-D049-BEF8-1042B10191CB}" type="datetime1">
              <a:rPr lang="en-US" smtClean="0"/>
              <a:t>2/6/2025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89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C7DD-EDA0-F547-BA6B-895AC904A39D}" type="datetime1">
              <a:rPr lang="en-US" smtClean="0"/>
              <a:t>2/6/2025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09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124C-C383-4647-A892-249464C5E4A5}" type="datetime1">
              <a:rPr lang="en-US" smtClean="0"/>
              <a:t>2/6/2025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690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58BF-03A7-5248-8252-C21BCFC8B075}" type="datetime1">
              <a:rPr lang="en-US" smtClean="0"/>
              <a:t>2/6/2025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81635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F9CA-65D9-CA43-AD5B-8F723850C9EF}" type="datetime1">
              <a:rPr lang="en-US" smtClean="0"/>
              <a:t>2/6/2025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170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072-66F4-8A4B-A73B-891FD2A69101}" type="datetime1">
              <a:rPr lang="en-US" smtClean="0"/>
              <a:t>2/6/2025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167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89DD-CD02-B640-9233-69BD69425C76}" type="datetime1">
              <a:rPr lang="en-US" smtClean="0"/>
              <a:t>2/6/2025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3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CF8-F545-2446-B2C0-0BB005BCBEEC}" type="datetime1">
              <a:rPr lang="en-US" smtClean="0"/>
              <a:t>2/6/2025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704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67A8-9757-7540-B2A2-CFCD0333800A}" type="datetime1">
              <a:rPr lang="en-US" smtClean="0"/>
              <a:t>2/6/2025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9969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1CEF-7B49-714C-90EB-7CDE64F6267C}" type="datetime1">
              <a:rPr lang="en-US" smtClean="0"/>
              <a:t>2/6/2025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7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9583CD-A172-0945-BE13-7F44875B5469}" type="datetime1">
              <a:rPr lang="en-US" smtClean="0"/>
              <a:t>2/6/2025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0B5537-FE70-134E-9C6A-9416FB060CE6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05075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1A98F-5ECD-E74C-ABA3-BC64C5D8F8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/>
              <a:t>Clases </a:t>
            </a:r>
            <a:r>
              <a:rPr lang="es-ES_tradnl" dirty="0"/>
              <a:t>abstractas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12BED7-84E4-DE4C-A729-46EE2B98CC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6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D2DA-EA91-CE45-96DA-0BF278008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3F64F-CC04-D941-AC93-16F0A6EC0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class Rectangle extends Figure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private final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width, height;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private final Point corner;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public Rectangle(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int y,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width,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height, Color color)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super(color);		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Llama al constructor de Figure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width * height;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this.width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width;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this.height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height;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this.corner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Point(x, y);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8D7BF6-9535-1E4F-8C34-826E3FFB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951F9-C00A-F141-A1A3-F6AB560F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2823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0EFE2-D451-B445-81B0-38C8467F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DFB47-624E-7647-9392-C4F6DCEA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@Override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void draw(Graphics2D g)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g.setPaint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(color);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g.fillRect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corner.x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corner.y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width, height);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BDE72-2F70-A74E-8F51-3DAA0FFA9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6CD3C-7393-2C4D-AD05-67468F05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0332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1325-A918-AE4F-866E-2D3A45E0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EB2B-6D4F-9B4A-8AB0-F1C056BF3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class Triangle extends Figure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private static int[] x, y;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public Triangle(int x1, int y1, int x2, int y2, int x3, int y3, Color color)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super(color);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x = new int[] {x1, x2, x3}; y = new int[] {y1, y2, y3};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double a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((x[1] - x[0]) * (x[1] - x[0]) + (y[1] - y[0]) * (y[1] - y[0]));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double b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((x[2] - x[1]) * (x[2] - x[1]) + (y[2] - y[1]) * (y[2] - y[1]));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double c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((x[2] - x[0]) * (x[2] - x[0]) + (y[2] - y[0]) * (y[2] - y[0]));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double s = (a + b + c) / 2.0;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 * (s - a) * (s - b) * (s - c));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47D11-7826-C14C-9CA6-E4B9612F2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3A584-C6D2-A94F-A71B-1C2C3ECC2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7455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60BE2-AEF7-A24B-A083-625760C2B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12AFC-F4EA-7A45-B599-FAD2F40C3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@Override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public void draw(Graphics2D g)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g.setPaint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(color);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g.fillPolygon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(x, y,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x.length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8B051-68F8-5846-985D-A7CAA768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A7C29-1555-2447-B626-9106286BB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43228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27FB-B6A2-324A-99FF-F56C2895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principal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E3A05-F908-5146-9A65-E17C1CD09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DrawingPanel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panel = new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DrawingPanel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(600, 400);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Graphics2D g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panel.getGraphics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Figure c1 = new Circle(70, 90, 50,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Color.red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c1.draw(g);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printFigure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(c1);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Figure r1 = new Rectangle(200, 50, 170, 100,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Color.blue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r1.draw(g);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printFigure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(r1);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B3B31-8A38-4840-94B2-B05E67ADA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DC9AEF-562A-0B4B-A1AE-575E668D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4717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FB4FF-CE4C-6842-8523-7FBFE46C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principal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3C69F-7FFD-9E4D-A5EF-3A7E0B6BB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Figure t1 = new Triangle(150, 120, 200, 240, 110, 220,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Color.green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t1.draw(g);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printFigure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(t1);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80838-A12B-F148-BD62-45741A12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D7B105-38EA-A94C-B8CA-E923732F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0797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91013-540F-425E-BF9F-54D12E5B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printFigure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F4BEBF-6748-416A-BB21-D409178D8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printFigura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(Figure f)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(“Clase: ” +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f.getClass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” +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f.getArea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(“Color: ” +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f.color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E95482-A0F7-4C1E-B2D1-A92829CB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2261F2-5A66-49BD-90AB-8E3FC9979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3771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5808-50E9-7C4B-8D31-C5E72C663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Resultado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5252F-DFB1-E541-9F56-75041675B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980F0-81A0-0742-BC6C-4470CD7A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6C5C9-7931-D24F-8423-113CE87D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17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2F0D6F-A5B5-714D-ABB6-49A51137C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068" y="2000890"/>
            <a:ext cx="5757863" cy="425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62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6EB44-2210-F043-918D-B33E0D436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 abstractas e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05C5A-8AC7-5946-910D-47016A11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¿Por qué existen tanto interfaces como clases abstractas en Java?</a:t>
            </a:r>
          </a:p>
          <a:p>
            <a:r>
              <a:rPr lang="es-ES_tradnl" dirty="0"/>
              <a:t>Una clase abstracta puede hacer todo lo que puede hacer una interface y más.</a:t>
            </a:r>
          </a:p>
          <a:p>
            <a:r>
              <a:rPr lang="es-ES_tradnl" dirty="0"/>
              <a:t>Entonces, ¿por qué alguien usaría una interface?</a:t>
            </a:r>
          </a:p>
          <a:p>
            <a:r>
              <a:rPr lang="es-ES_tradnl" dirty="0"/>
              <a:t>Respuesta: Java tiene herencia única.</a:t>
            </a:r>
          </a:p>
          <a:p>
            <a:r>
              <a:rPr lang="es-ES_tradnl" dirty="0"/>
              <a:t>Una clase puede extender solo una superclase.</a:t>
            </a:r>
          </a:p>
          <a:p>
            <a:r>
              <a:rPr lang="es-ES_tradnl" dirty="0"/>
              <a:t>Una clase puede implementar muchas interfaces.</a:t>
            </a:r>
          </a:p>
          <a:p>
            <a:r>
              <a:rPr lang="es-ES_tradnl" dirty="0"/>
              <a:t>Tener interfaces permite que una clase sea parte de una jerarquía (polimorfismo) sin agotar su relación de herencia.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766069-8F22-8A49-9E5B-6A87CC1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7F087-1F9A-044D-8E65-48D8BFC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775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69171-E219-6B49-AAB9-E5F1FE8FA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 abstractas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6E2C4-72F7-244F-B9CB-C299712C0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Clase abstracta</a:t>
            </a:r>
            <a:r>
              <a:rPr lang="es-ES_tradnl" dirty="0"/>
              <a:t>. Es un híbrido entre una interface y una clase.</a:t>
            </a:r>
          </a:p>
          <a:p>
            <a:r>
              <a:rPr lang="es-ES_tradnl" dirty="0"/>
              <a:t>Una clase abstracta puede tener declaraciones de métodos sin cuerpos (como una interface).</a:t>
            </a:r>
          </a:p>
          <a:p>
            <a:r>
              <a:rPr lang="es-ES_tradnl" dirty="0"/>
              <a:t>También puede tener métodos con sus respectivos cuerpos (como una clase).</a:t>
            </a:r>
          </a:p>
          <a:p>
            <a:r>
              <a:rPr lang="es-ES_tradnl" dirty="0"/>
              <a:t>Al igual que las interfaces, las clases abstractas no se pueden instanciar.</a:t>
            </a:r>
          </a:p>
          <a:p>
            <a:r>
              <a:rPr lang="es-ES_tradnl" dirty="0"/>
              <a:t>Están diseñadas para ser extendidas por otras clases.</a:t>
            </a:r>
          </a:p>
          <a:p>
            <a:r>
              <a:rPr lang="es-ES_tradnl" dirty="0"/>
              <a:t>Pueden tener constructores y métodos.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4D161E-2BAE-2342-9744-774CF380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1F8DD1-37BC-6F4D-BB99-7DF0777B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602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30749-98E8-3040-B8AA-3D5367DC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Sintaxis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E5701-498F-444D-8809-7F2FC1488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Clase abstracta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nombre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// Método abstracto (las subclases deben implementarlo)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 nombre1(parámetros);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Método no abstracto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 nombre2(parámetros)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código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66F30-6F7A-DC4B-B68D-EED68C7A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FDFEA-2F9D-514C-AECE-B14077AB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030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30F32-F324-5F41-B7E6-E2EC434F0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1083B-8612-A549-83B0-A916AF355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Programar clases para dibujar las siguientes figuras: círculos, rectángulos y triángulos.</a:t>
            </a:r>
          </a:p>
          <a:p>
            <a:r>
              <a:rPr lang="es-ES_tradnl" dirty="0"/>
              <a:t>Los tres tipos de figuras tienen en común el concepto de área.</a:t>
            </a:r>
          </a:p>
          <a:p>
            <a:r>
              <a:rPr lang="es-ES_tradnl" dirty="0"/>
              <a:t>Cada tipo de figura calcula el área de manera distinta.</a:t>
            </a:r>
          </a:p>
          <a:p>
            <a:r>
              <a:rPr lang="es-ES_tradnl" dirty="0"/>
              <a:t>Cada tipo de figura puede tener un color diferente y se dibuja de forma distinta.</a:t>
            </a:r>
          </a:p>
          <a:p>
            <a:r>
              <a:rPr lang="es-ES_tradnl" dirty="0"/>
              <a:t>Una solución es definir una clase abstracta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s-ES_tradnl" dirty="0"/>
              <a:t> que defina campos para guardar el área y el color, así como un método para regresar el área y un método abstracto para dibujarse.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61519-9CC1-0446-A9F0-67F43EB3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B6C19B-CB39-CB45-B728-1669950A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870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D34B4-73B6-E14C-8DBB-690722F81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8552-FA45-B84C-8AB8-06C5A776C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Cada subclase hereda las variables correspondiente al área y al color e implementa el método para dibujarse.</a:t>
            </a:r>
          </a:p>
          <a:p>
            <a:r>
              <a:rPr lang="es-ES_tradnl" dirty="0"/>
              <a:t>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/>
              <a:t> se define mediante un punto que representa las coordenadas del centro y su radio.</a:t>
            </a:r>
          </a:p>
          <a:p>
            <a:r>
              <a:rPr lang="es-ES_tradnl" dirty="0"/>
              <a:t>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/>
              <a:t> se define mediante un punto que representa las coordenadas de su esquina superior izquierda, su ancho y su alto.</a:t>
            </a:r>
          </a:p>
          <a:p>
            <a:r>
              <a:rPr lang="es-ES_tradnl" dirty="0"/>
              <a:t>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Triangle</a:t>
            </a:r>
            <a:r>
              <a:rPr lang="es-ES_tradnl" dirty="0"/>
              <a:t> se define mediante tres puntos que representan las coordenadas de sus vértices.</a:t>
            </a:r>
          </a:p>
          <a:p>
            <a:r>
              <a:rPr lang="es-ES_tradnl" dirty="0"/>
              <a:t>Para dibujar se usa la clase externa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DrawingPanel</a:t>
            </a:r>
            <a:r>
              <a:rPr lang="es-ES_tradnl" dirty="0"/>
              <a:t>, disponible en la página del curso.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243E5-49F6-7346-9F1B-5AF7D223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F8E0C-2EAB-E042-9783-702D4C8B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249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6430C-072D-0044-BDA4-FE8444C3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4970E-0682-5548-8755-6DAA24EF7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Figure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Color color;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Figure(Color color)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Constructor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this.color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color;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(Graphics2D g);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Método abstracto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15819-ACF4-E143-96B6-A7FCAEF7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77618E-49D3-5B4B-A517-05BD3CDAB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7656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D5A8A-4C9B-C443-885F-B41023112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0D666-59A8-284B-AA93-D24F77E24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Método implementado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967125-2576-AE4A-AB8E-7DF3543C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6FC38-F975-5642-B440-79762768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6397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60BF5-1FA8-6244-9B6A-C22433CA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49F40-2983-8C4B-9430-C88F755C1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Figure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Point center;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 color)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(color);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Llama al constructor de Figure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this.area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Math.PI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this.center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Point(x, y);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C5AF9-E960-B746-8698-A6187763C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CAC96-7A95-6A44-9999-C3177102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038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39239-7109-104F-B14B-B7E1A1430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FE6DE-5A6A-4945-B2D6-2D7D3B920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Override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(Graphics2D g)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Implementa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g.setPaint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(color);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g.fillOval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center.x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center.y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radius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F4350-A8BC-D743-BEA5-F34A126C0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4D2E96-E47C-114D-911C-84A51592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B5537-FE70-134E-9C6A-9416FB060CE6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59473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06-Interfaces</Template>
  <TotalTime>425</TotalTime>
  <Words>1343</Words>
  <Application>Microsoft Office PowerPoint</Application>
  <PresentationFormat>Panorámica</PresentationFormat>
  <Paragraphs>134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 2</vt:lpstr>
      <vt:lpstr>Flujo</vt:lpstr>
      <vt:lpstr>Clases abstractas</vt:lpstr>
      <vt:lpstr>Clases abstractas</vt:lpstr>
      <vt:lpstr>Sintaxis</vt:lpstr>
      <vt:lpstr>Ejemplo</vt:lpstr>
      <vt:lpstr>Ejemplo</vt:lpstr>
      <vt:lpstr>Clase Figure</vt:lpstr>
      <vt:lpstr>Clase Figure</vt:lpstr>
      <vt:lpstr>Clase Circle</vt:lpstr>
      <vt:lpstr>Clase Circle</vt:lpstr>
      <vt:lpstr>Clase Rectangle</vt:lpstr>
      <vt:lpstr>Clase Rectangle</vt:lpstr>
      <vt:lpstr>Clase Triangle</vt:lpstr>
      <vt:lpstr>Clase Triangle</vt:lpstr>
      <vt:lpstr>Clase principal</vt:lpstr>
      <vt:lpstr>Clase principal</vt:lpstr>
      <vt:lpstr>Método printFigure</vt:lpstr>
      <vt:lpstr>Resultado</vt:lpstr>
      <vt:lpstr>Clases abstractas e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abstractas</dc:title>
  <dc:creator>HECTOR ANTONIO VILLA MARTINEZ</dc:creator>
  <cp:lastModifiedBy>HECTOR ANTONIO VILLA MARTINEZ</cp:lastModifiedBy>
  <cp:revision>24</cp:revision>
  <dcterms:created xsi:type="dcterms:W3CDTF">2021-08-01T21:25:21Z</dcterms:created>
  <dcterms:modified xsi:type="dcterms:W3CDTF">2025-02-06T17:18:51Z</dcterms:modified>
</cp:coreProperties>
</file>