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70" r:id="rId12"/>
    <p:sldId id="271" r:id="rId13"/>
    <p:sldId id="272" r:id="rId14"/>
    <p:sldId id="273" r:id="rId15"/>
    <p:sldId id="274" r:id="rId16"/>
    <p:sldId id="275" r:id="rId17"/>
    <p:sldId id="268" r:id="rId18"/>
    <p:sldId id="269" r:id="rId19"/>
    <p:sldId id="277" r:id="rId20"/>
    <p:sldId id="276" r:id="rId21"/>
  </p:sldIdLst>
  <p:sldSz cx="12192000" cy="6858000"/>
  <p:notesSz cx="7315200" cy="96012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9"/>
  </p:normalViewPr>
  <p:slideViewPr>
    <p:cSldViewPr snapToGrid="0" snapToObjects="1">
      <p:cViewPr varScale="1">
        <p:scale>
          <a:sx n="56" d="100"/>
          <a:sy n="56" d="100"/>
        </p:scale>
        <p:origin x="10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87C90EB-C337-3343-89F8-02131737C9D5}" type="datetimeFigureOut">
              <a:rPr lang="es-ES_tradnl" smtClean="0"/>
              <a:t>05/02/2025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8F86CDF-4487-9245-B583-E652CA51142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0613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99597-96DC-884D-ACB0-9791019B5468}" type="datetime1">
              <a:rPr lang="en-US" smtClean="0"/>
              <a:t>2/5/2025</a:t>
            </a:fld>
            <a:endParaRPr lang="es-ES_trad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D6E5-9161-714C-B73D-F8E97E82456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398859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EC7E6-BAFE-354B-921F-4C2EE20A11B9}" type="datetime1">
              <a:rPr lang="en-US" smtClean="0"/>
              <a:t>2/5/2025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D6E5-9161-714C-B73D-F8E97E82456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2987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670A-CE42-5B4D-88A0-6FE692206525}" type="datetime1">
              <a:rPr lang="en-US" smtClean="0"/>
              <a:t>2/5/2025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D6E5-9161-714C-B73D-F8E97E82456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32715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48E2-1FE4-6345-93C8-430A47FA636D}" type="datetime1">
              <a:rPr lang="en-US" smtClean="0"/>
              <a:t>2/5/2025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D6E5-9161-714C-B73D-F8E97E82456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69627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524BE-E94C-EC4B-BBAE-5FEB88B3324E}" type="datetime1">
              <a:rPr lang="en-US" smtClean="0"/>
              <a:t>2/5/2025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D6E5-9161-714C-B73D-F8E97E82456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19070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52D6-283B-784A-B9A3-6541ECA6657B}" type="datetime1">
              <a:rPr lang="en-US" smtClean="0"/>
              <a:t>2/5/2025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D6E5-9161-714C-B73D-F8E97E82456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57430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BD03-9ECC-D640-AA07-42DC3AF145DC}" type="datetime1">
              <a:rPr lang="en-US" smtClean="0"/>
              <a:t>2/5/2025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D6E5-9161-714C-B73D-F8E97E82456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8407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EA77-D517-A34C-8B39-509E33CB3B92}" type="datetime1">
              <a:rPr lang="en-US" smtClean="0"/>
              <a:t>2/5/2025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D6E5-9161-714C-B73D-F8E97E82456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86551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15E3-C5F5-DA41-8BF7-00DC9ACA4167}" type="datetime1">
              <a:rPr lang="en-US" smtClean="0"/>
              <a:t>2/5/2025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D6E5-9161-714C-B73D-F8E97E82456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25587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144B-CC79-FF45-9AF4-4987703CB448}" type="datetime1">
              <a:rPr lang="en-US" smtClean="0"/>
              <a:t>2/5/2025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D6E5-9161-714C-B73D-F8E97E82456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3543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AA16A-3E8A-5648-9724-46593FB97E0F}" type="datetime1">
              <a:rPr lang="en-US" smtClean="0"/>
              <a:t>2/5/2025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0068D6E5-9161-714C-B73D-F8E97E824566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7609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CD32650-6571-A14A-AB08-F5A17401DA0D}" type="datetime1">
              <a:rPr lang="en-US" smtClean="0"/>
              <a:t>2/5/2025</a:t>
            </a:fld>
            <a:endParaRPr lang="es-ES_trad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s-ES_tradnl"/>
              <a:t>Universidad de Sonora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068D6E5-9161-714C-B73D-F8E97E824566}" type="slidenum">
              <a:rPr lang="es-ES_tradnl" smtClean="0"/>
              <a:t>‹Nº›</a:t>
            </a:fld>
            <a:endParaRPr lang="es-ES_tradnl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1007840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B668F-EAE4-1C47-9C6C-761B98F36B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_tradnl"/>
              <a:t>Interfaces</a:t>
            </a:r>
            <a:endParaRPr lang="es-ES_tradn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3DBB35-5816-3141-836F-B579DDAFB1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80682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11469-31FA-F44C-81BF-21CFEBE5B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Implementar una 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74F5A-0EF1-9743-B0C3-23CD3E8FF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nombre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implements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interface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...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r>
              <a:rPr lang="es-ES_tradnl" dirty="0"/>
              <a:t>Una clase puede declarar que </a:t>
            </a:r>
            <a:r>
              <a:rPr lang="es-ES_tradnl" i="1" dirty="0"/>
              <a:t>implementa</a:t>
            </a:r>
            <a:r>
              <a:rPr lang="es-ES_tradnl" dirty="0"/>
              <a:t> una interface.</a:t>
            </a:r>
          </a:p>
          <a:p>
            <a:r>
              <a:rPr lang="es-ES_tradnl" dirty="0"/>
              <a:t>La clase debe contener todos los métodos de la interface.</a:t>
            </a:r>
          </a:p>
          <a:p>
            <a:r>
              <a:rPr lang="es-ES_tradnl" dirty="0"/>
              <a:t>Si no lo hace, no compila.</a:t>
            </a:r>
          </a:p>
          <a:p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C0ABFB-A6DE-D745-9C7D-D9267A5FD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8D6333-3069-A849-9316-1524DAF39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D6E5-9161-714C-B73D-F8E97E824566}" type="slidenum">
              <a:rPr lang="es-ES_tradnl" smtClean="0"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4986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E468C-32A0-6549-818C-82AB93D6F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Circle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9CB86-6BC1-6946-9CD9-7597431DF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Circle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implements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Shape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final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radius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Circle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radius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Construye un círculo con el radio dado.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this.radius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radius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area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Regresa el área de este círculo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Math.PI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radius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radius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4619B1-AEBD-FC45-AEA0-57A2CB7D8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FC2541-2599-4345-9D2C-AA13B9188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D6E5-9161-714C-B73D-F8E97E824566}" type="slidenum">
              <a:rPr lang="es-ES_tradnl" smtClean="0"/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77748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FA3ED-3B49-EA4A-AC0C-3701ACD35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Circle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8E74B-A783-1540-86A8-7C2E0A6F4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Regresa el perímetro de este círculo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perimeter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2.0 *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Math.PI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radius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0BA5DC-E5CF-D94A-96E6-95340CF3F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1F20E5-ACB7-B34B-9830-CA3B4DFF3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D6E5-9161-714C-B73D-F8E97E824566}" type="slidenum">
              <a:rPr lang="es-ES_tradnl" smtClean="0"/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75685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670FD-D090-0F48-83A9-965D15C32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053AA-063F-A44C-80E4-7E3DE7353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implements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Shape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final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final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height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Construye un rectángulo con las dimensiones dadas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height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this.height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height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F93086-0664-7841-9040-344C2E167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7EF07F-3024-9347-995E-E92AF3A81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D6E5-9161-714C-B73D-F8E97E824566}" type="slidenum">
              <a:rPr lang="es-ES_tradnl" smtClean="0"/>
              <a:t>13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7377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4FB6A-052D-1947-AC80-551802E08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7764B-BE7C-E848-9F94-FF1DD8561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Regresa el área de este rectángulo.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area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height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Regresa el perímetro de este rectángulo.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perimeter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2.0 *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height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F8A718-4987-954E-90E0-6218A4DB5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7B411B-9B6A-8142-8E00-3C711BD3B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D6E5-9161-714C-B73D-F8E97E824566}" type="slidenum">
              <a:rPr lang="es-ES_tradnl" smtClean="0"/>
              <a:t>14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92749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F5137-5CDA-9545-9EE9-C196B852D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Triangle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CF77E-CA58-7E45-BF8D-B77E8B6C0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implements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Shape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final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final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final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Construye un triángulo dados sus lados.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this.a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a;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this.b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b;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c;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571A6D-9FE6-F84E-8D34-3B7011FDB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128450-D224-8B45-976A-631E5A949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D6E5-9161-714C-B73D-F8E97E824566}" type="slidenum">
              <a:rPr lang="es-ES_tradnl" smtClean="0"/>
              <a:t>15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687024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82E70-637C-034E-A853-019436F3A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Triangle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49D87-EC6D-D74D-8310-6129D2256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Regresa el área de este triángulo usando la fórmula de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Heron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area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= (a + b + c) / 2.0;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Math.sqrt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 * (s - a) * (s - b) * (s - c));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Regresa el perímetro de este triángulo.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perimeter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+ b + c;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EC629E-B53A-8A48-AFB2-6519B6951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771300-0A1B-D547-B7D9-B6AA1AE8A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D6E5-9161-714C-B73D-F8E97E824566}" type="slidenum">
              <a:rPr lang="es-ES_tradnl" smtClean="0"/>
              <a:t>16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06310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4E311-EA08-264E-9D4C-CF515C067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Interfaces y polimorfismo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B853F-1BB8-E341-BED9-68A768BAB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La relación es-un de la interface permite al cliente utilizar el polimorfismo.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printShape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Shape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shape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” + s);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area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” +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s.area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” +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s.perimeter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6CFFB6-D7FC-F544-BB66-78B397416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9634A3-C69F-8640-8D72-7338EA9EC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D6E5-9161-714C-B73D-F8E97E824566}" type="slidenum">
              <a:rPr lang="es-ES_tradnl" smtClean="0"/>
              <a:t>17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03350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8C2EC-FFFF-DC43-9755-57FF5BE87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Interfaces y polimorfismo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76F36-1E73-6047-921C-5B163B02D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>
                <a:cs typeface="Times New Roman" panose="02020603050405020304" pitchFamily="18" charset="0"/>
              </a:rPr>
              <a:t>Cualquier objeto que implemente la interface puede pasarse como argumento.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Shape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 = new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Circle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(12.0);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Shape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 = new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(4, 7);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Shape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 = new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(5, 12, 13);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printShape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printShape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printShape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Shape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[]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shapes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{t, c, r};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D39457-C0C7-5642-A442-04BA32FFB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CCD23F-0A4A-CB4E-B7AE-D7782FCE3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D6E5-9161-714C-B73D-F8E97E824566}" type="slidenum">
              <a:rPr lang="es-ES_tradnl" smtClean="0"/>
              <a:t>18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8649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A3D7C-9A76-3143-B4E4-6C4809898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Interfaces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57662-B661-4A4C-B0E7-B43F5EE8A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¿Por qué existen interfaces en Java?.</a:t>
            </a:r>
          </a:p>
          <a:p>
            <a:r>
              <a:rPr lang="es-ES_tradnl" dirty="0"/>
              <a:t>Java </a:t>
            </a:r>
            <a:r>
              <a:rPr lang="es-ES_tradnl" b="1" dirty="0"/>
              <a:t>no</a:t>
            </a:r>
            <a:r>
              <a:rPr lang="es-ES_tradnl" dirty="0"/>
              <a:t> permite herencia múltiple.</a:t>
            </a:r>
          </a:p>
          <a:p>
            <a:r>
              <a:rPr lang="es-ES_tradnl" dirty="0"/>
              <a:t>Una clase </a:t>
            </a:r>
            <a:r>
              <a:rPr lang="es-ES_tradnl" b="1" dirty="0"/>
              <a:t>no</a:t>
            </a:r>
            <a:r>
              <a:rPr lang="es-ES_tradnl" dirty="0"/>
              <a:t> puede extender más de una clase.</a:t>
            </a:r>
          </a:p>
          <a:p>
            <a:r>
              <a:rPr lang="es-ES_tradnl" dirty="0"/>
              <a:t>Una clase </a:t>
            </a:r>
            <a:r>
              <a:rPr lang="es-ES_tradnl" b="1" dirty="0"/>
              <a:t>si</a:t>
            </a:r>
            <a:r>
              <a:rPr lang="es-ES_tradnl" dirty="0"/>
              <a:t> puede implementar más de una interface.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4E9DAB-A12F-5347-9905-00BEE8A4D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53FBCD-DC7A-F742-8C08-B98966FD0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D6E5-9161-714C-B73D-F8E97E824566}" type="slidenum">
              <a:rPr lang="es-ES_tradnl" smtClean="0"/>
              <a:t>19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23735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27A84-C556-D244-BD3D-889FAA846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 de figuras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0CB4C-B8E8-5A4F-BDA1-9F54C5DB5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Considerar la tarea de escribir clases para representar figuras en 2D tales como círculos, rectángulos y triángulos.</a:t>
            </a:r>
          </a:p>
          <a:p>
            <a:r>
              <a:rPr lang="es-ES_tradnl" dirty="0"/>
              <a:t>Algunas operaciones son comunes a todas las figuras:</a:t>
            </a:r>
          </a:p>
          <a:p>
            <a:pPr lvl="1"/>
            <a:r>
              <a:rPr lang="es-ES_tradnl" dirty="0"/>
              <a:t>Perímetro: distancia alrededor del exterior de la forma.</a:t>
            </a:r>
          </a:p>
          <a:p>
            <a:pPr lvl="1"/>
            <a:r>
              <a:rPr lang="es-ES_tradnl" dirty="0"/>
              <a:t>Área: cantidad de espacio ocupado por la forma.</a:t>
            </a:r>
          </a:p>
          <a:p>
            <a:r>
              <a:rPr lang="es-ES_tradnl" dirty="0"/>
              <a:t>Cada figura tiene estas operaciones, pero cada uno las calcula de manera diferente.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D05523-396A-7240-BB57-43E13FCCF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BCD2D1-C357-0248-8328-87B7C8A60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D6E5-9161-714C-B73D-F8E97E824566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2997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0422B-A53F-8545-A2E8-CF3D835E4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Diagrama UML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58FF3-3BA8-A941-ABA4-6C2DE2015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r>
              <a:rPr lang="es-ES_tradnl" dirty="0" err="1"/>
              <a:t>Unified</a:t>
            </a:r>
            <a:r>
              <a:rPr lang="es-ES_tradnl" dirty="0"/>
              <a:t> </a:t>
            </a:r>
            <a:r>
              <a:rPr lang="es-ES_tradnl" dirty="0" err="1"/>
              <a:t>Modeling</a:t>
            </a:r>
            <a:r>
              <a:rPr lang="es-ES_tradnl" dirty="0"/>
              <a:t> </a:t>
            </a:r>
            <a:r>
              <a:rPr lang="es-ES_tradnl" dirty="0" err="1"/>
              <a:t>Language</a:t>
            </a:r>
            <a:r>
              <a:rPr lang="es-ES_tradnl" dirty="0"/>
              <a:t>.</a:t>
            </a:r>
          </a:p>
          <a:p>
            <a:r>
              <a:rPr lang="es-ES_tradnl" dirty="0"/>
              <a:t>La flecha sube de la clase a las interfaces que implementa.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29A0D3-C68F-B448-8967-AEE2DB816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234564-FE42-9644-B8F2-E499F680E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D6E5-9161-714C-B73D-F8E97E824566}" type="slidenum">
              <a:rPr lang="es-ES_tradnl" smtClean="0"/>
              <a:t>20</a:t>
            </a:fld>
            <a:endParaRPr lang="es-ES_trad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928FA0A-CE2E-C24E-A594-7876652E73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6653" y="1841119"/>
            <a:ext cx="4618621" cy="2541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931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475AB-5733-2C49-9D59-DEC1DFD55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Área y perímetro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B9DE347-CE64-844E-8D07-7A01CACD4C7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s-ES_tradnl" dirty="0"/>
                  <a:t>Círculo (definido por su radio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s-ES_tradnl" dirty="0"/>
                  <a:t>):</a:t>
                </a:r>
              </a:p>
              <a:p>
                <a:pPr lvl="1"/>
                <a:r>
                  <a:rPr lang="es-ES_tradnl" dirty="0"/>
                  <a:t>Área = </a:t>
                </a:r>
                <a14:m>
                  <m:oMath xmlns:m="http://schemas.openxmlformats.org/officeDocument/2006/math">
                    <m:r>
                      <a:rPr lang="es-ES_tradn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s-ES_tradn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s-ES_tradnl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s-ES_tradnl" dirty="0"/>
              </a:p>
              <a:p>
                <a:pPr lvl="1"/>
                <a:r>
                  <a:rPr lang="es-ES_tradnl" dirty="0"/>
                  <a:t>Perímetro =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</m:oMath>
                </a14:m>
                <a:endParaRPr lang="es-ES_tradnl" dirty="0"/>
              </a:p>
              <a:p>
                <a:r>
                  <a:rPr lang="es-ES_tradnl" dirty="0"/>
                  <a:t>Rectángulo (definido por su ancho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s-ES_tradnl" dirty="0"/>
                  <a:t> y altura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s-ES_tradnl" dirty="0"/>
                  <a:t>):</a:t>
                </a:r>
              </a:p>
              <a:p>
                <a:pPr lvl="1"/>
                <a:r>
                  <a:rPr lang="es-ES_tradnl" dirty="0"/>
                  <a:t>Área =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</m:oMath>
                </a14:m>
                <a:endParaRPr lang="es-ES_tradnl" dirty="0"/>
              </a:p>
              <a:p>
                <a:pPr lvl="1"/>
                <a:r>
                  <a:rPr lang="es-ES_tradnl" dirty="0"/>
                  <a:t>Perímetro =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+2∙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</m:oMath>
                </a14:m>
                <a:endParaRPr lang="es-ES_tradnl" dirty="0"/>
              </a:p>
              <a:p>
                <a:r>
                  <a:rPr lang="es-ES_tradnl" dirty="0"/>
                  <a:t>Triángulo (definido por sus lados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s-ES_tradnl" dirty="0"/>
                  <a:t>):</a:t>
                </a:r>
              </a:p>
              <a:p>
                <a:pPr lvl="1"/>
                <a:r>
                  <a:rPr lang="es-ES_tradnl" dirty="0"/>
                  <a:t>Área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ES_tradnl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∙(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)∙(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)∙(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r>
                  <a:rPr lang="es-ES_tradnl" dirty="0"/>
                  <a:t> con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s-E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s-ES_tradnl" dirty="0"/>
              </a:p>
              <a:p>
                <a:pPr lvl="1"/>
                <a:r>
                  <a:rPr lang="es-ES_tradnl" dirty="0"/>
                  <a:t>Perímetro =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s-ES_tradnl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B9DE347-CE64-844E-8D07-7A01CACD4C7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09" t="-1441"/>
                </a:stretch>
              </a:blipFill>
            </p:spPr>
            <p:txBody>
              <a:bodyPr/>
              <a:lstStyle/>
              <a:p>
                <a:r>
                  <a:rPr lang="es-ES_trad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21E441-36E2-FA4C-BE8E-E1B4952E6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5E1BC4-BB9D-3D49-B4B9-D03BE0F50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D6E5-9161-714C-B73D-F8E97E824566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83389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5BB85-9460-1E42-B07A-3A0FA312D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Comportamiento en común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0E93D-9591-4A44-B9B5-FA0EC0666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Se definen tres clases: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Circle</a:t>
            </a:r>
            <a:r>
              <a:rPr lang="es-ES_tradnl" dirty="0"/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r>
              <a:rPr lang="es-ES_tradnl" dirty="0"/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Triangle</a:t>
            </a:r>
            <a:r>
              <a:rPr lang="es-ES_tradnl" dirty="0"/>
              <a:t>.</a:t>
            </a:r>
          </a:p>
          <a:p>
            <a:r>
              <a:rPr lang="es-ES_tradnl" dirty="0"/>
              <a:t>Cada uno tiene los métodos: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perimeter</a:t>
            </a:r>
            <a:r>
              <a:rPr lang="es-ES_tradnl" dirty="0"/>
              <a:t> y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area</a:t>
            </a:r>
            <a:r>
              <a:rPr lang="es-ES_tradnl" dirty="0"/>
              <a:t>, con distintas implementaciones.</a:t>
            </a:r>
          </a:p>
          <a:p>
            <a:r>
              <a:rPr lang="es-ES_tradnl" dirty="0"/>
              <a:t>Se desea definir una clase,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Shape</a:t>
            </a:r>
            <a:r>
              <a:rPr lang="es-ES_tradnl" dirty="0"/>
              <a:t> que, de alguna forma, sea la superclase de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Circle</a:t>
            </a:r>
            <a:r>
              <a:rPr lang="es-ES_tradnl" dirty="0"/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r>
              <a:rPr lang="es-ES_tradnl" dirty="0"/>
              <a:t> y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Triangle</a:t>
            </a:r>
            <a:r>
              <a:rPr lang="es-ES_tradnl" dirty="0"/>
              <a:t>.</a:t>
            </a:r>
          </a:p>
          <a:p>
            <a:r>
              <a:rPr lang="es-ES_tradnl" dirty="0"/>
              <a:t>Los objetivos son:</a:t>
            </a:r>
          </a:p>
          <a:p>
            <a:pPr lvl="1"/>
            <a:r>
              <a:rPr lang="es-ES_tradnl" dirty="0"/>
              <a:t>Poder definir un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printShape</a:t>
            </a:r>
            <a:r>
              <a:rPr lang="es-ES_tradnl" dirty="0"/>
              <a:t> que imprima el área y el perímetro de una figura.</a:t>
            </a:r>
          </a:p>
          <a:p>
            <a:pPr lvl="1"/>
            <a:r>
              <a:rPr lang="es-ES_tradnl" dirty="0"/>
              <a:t>Poder crear un arreglo que contenga distintas figuras.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5806EA-0B06-F14C-A37F-46F050F0D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86829C-BFEA-1649-A6FE-3016D32BF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D6E5-9161-714C-B73D-F8E97E824566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34736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F4CAE-C8E4-AB46-8818-D56E061C9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Comportamiento en común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96DD9-562E-814F-999F-66C04997D6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El problema se puede resolver con herencia.</a:t>
            </a:r>
          </a:p>
          <a:p>
            <a:r>
              <a:rPr lang="es-ES_tradnl" dirty="0"/>
              <a:t>Que las clases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Circle</a:t>
            </a:r>
            <a:r>
              <a:rPr lang="es-ES_tradnl" dirty="0"/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r>
              <a:rPr lang="es-ES_tradnl" dirty="0"/>
              <a:t> y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Triangle</a:t>
            </a:r>
            <a:r>
              <a:rPr lang="es-ES_tradnl" dirty="0">
                <a:cs typeface="Times New Roman" panose="02020603050405020304" pitchFamily="18" charset="0"/>
              </a:rPr>
              <a:t> hereden de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Shape</a:t>
            </a:r>
            <a:r>
              <a:rPr lang="es-ES_tradnl" dirty="0">
                <a:cs typeface="Times New Roman" panose="02020603050405020304" pitchFamily="18" charset="0"/>
              </a:rPr>
              <a:t>.</a:t>
            </a:r>
          </a:p>
          <a:p>
            <a:r>
              <a:rPr lang="es-ES_tradnl" dirty="0">
                <a:cs typeface="Times New Roman" panose="02020603050405020304" pitchFamily="18" charset="0"/>
              </a:rPr>
              <a:t>La desventaja es que el área y el perímetro no están definidos para una figura en general.</a:t>
            </a:r>
          </a:p>
          <a:p>
            <a:r>
              <a:rPr lang="es-ES_tradnl" dirty="0">
                <a:cs typeface="Times New Roman" panose="02020603050405020304" pitchFamily="18" charset="0"/>
              </a:rPr>
              <a:t>Java ofrece un mecanismo para heredar comportamiento (métodos) sin heredar código (implementación) llamado interfaces.</a:t>
            </a:r>
          </a:p>
          <a:p>
            <a:endParaRPr lang="es-ES_tradnl" dirty="0"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D7FF0F-A7B2-4744-896D-B2C696E93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F433CD-D8C0-3940-AE29-EC13041C2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D6E5-9161-714C-B73D-F8E97E824566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25558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A3D7C-9A76-3143-B4E4-6C4809898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Interfaces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57662-B661-4A4C-B0E7-B43F5EE8A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/>
              <a:t>Interface</a:t>
            </a:r>
            <a:r>
              <a:rPr lang="es-ES_tradnl" dirty="0"/>
              <a:t>. Una lista de métodos que una clase puede implementar.</a:t>
            </a:r>
          </a:p>
          <a:p>
            <a:r>
              <a:rPr lang="es-ES_tradnl" dirty="0"/>
              <a:t>Las interfaces brindan una relación es-un </a:t>
            </a:r>
            <a:r>
              <a:rPr lang="es-ES_tradnl" b="1" dirty="0"/>
              <a:t>sin</a:t>
            </a:r>
            <a:r>
              <a:rPr lang="es-ES_tradnl" dirty="0"/>
              <a:t> heredar código.</a:t>
            </a:r>
          </a:p>
          <a:p>
            <a:r>
              <a:rPr lang="es-ES_tradnl" dirty="0"/>
              <a:t>La herencia mediante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extends</a:t>
            </a:r>
            <a:r>
              <a:rPr lang="es-ES_tradnl" dirty="0"/>
              <a:t> produce una relación es-un y si permite heredar código.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4E9DAB-A12F-5347-9905-00BEE8A4D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53FBCD-DC7A-F742-8C08-B98966FD0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D6E5-9161-714C-B73D-F8E97E824566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68216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9DFFB-3040-EC42-A727-6257F10B5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Sintaxis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4EAE49-AC8F-3E42-B2D4-0D51AA635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interface nombre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tipo método-1(argumentos);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…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tipo método-n(argumentos);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ES_tradnl" dirty="0"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1AB1BF-C9C8-504E-8A91-87D41DD5B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6D01F4-D186-5143-A509-2064DD01A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D6E5-9161-714C-B73D-F8E97E824566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60440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64E50-9C3F-5A47-9F68-BEC290CD2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Interface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Shape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A4583-A1DF-1E49-893C-D8485BE69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Describe características comunes a todas las figuras.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interface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Shape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area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método abstracto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perimeter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método abstracto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ES_tradnl" dirty="0"/>
          </a:p>
          <a:p>
            <a:r>
              <a:rPr lang="es-ES_tradnl" dirty="0"/>
              <a:t>Se guarda en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Shape.java</a:t>
            </a:r>
            <a:r>
              <a:rPr lang="es-ES_tradnl" dirty="0"/>
              <a:t>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80E1E0-837D-C648-9174-6A72DB4FD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52972D-8E04-424D-83DD-49018A6DF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D6E5-9161-714C-B73D-F8E97E824566}" type="slidenum">
              <a:rPr lang="es-ES_tradnl" smtClean="0"/>
              <a:t>8</a:t>
            </a:fld>
            <a:endParaRPr lang="es-ES_trad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1D037A7-6B15-7C43-8E20-4A17E29FEE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9035" y="3674452"/>
            <a:ext cx="4496648" cy="2479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366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B363B-4EB8-B444-B48A-9BA7E7F3C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Métodos abstractos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1C1F4-22E9-4C42-AA12-D51CAF354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/>
              <a:t>Método abstracto</a:t>
            </a:r>
            <a:r>
              <a:rPr lang="es-ES_tradnl" dirty="0"/>
              <a:t>. El encabezado del método sin una implementación.</a:t>
            </a:r>
          </a:p>
          <a:p>
            <a:r>
              <a:rPr lang="es-ES_tradnl" dirty="0"/>
              <a:t>El cuerpo de un método abstracto no está especificado.</a:t>
            </a:r>
          </a:p>
          <a:p>
            <a:r>
              <a:rPr lang="es-ES_tradnl" dirty="0"/>
              <a:t>La idea es permitir que cada clase implemente el método a su manera.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6B2E75-E24A-4440-9D43-7087D596C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592704-8AC1-9849-8029-937F0E7B5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D6E5-9161-714C-B73D-F8E97E824566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45826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Personalizado 3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F0000"/>
      </a:hlink>
      <a:folHlink>
        <a:srgbClr val="FF000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05-Polymorphism</Template>
  <TotalTime>496</TotalTime>
  <Words>1127</Words>
  <Application>Microsoft Office PowerPoint</Application>
  <PresentationFormat>Panorámica</PresentationFormat>
  <Paragraphs>194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6" baseType="lpstr">
      <vt:lpstr>Arial</vt:lpstr>
      <vt:lpstr>Calibri</vt:lpstr>
      <vt:lpstr>Cambria Math</vt:lpstr>
      <vt:lpstr>Times New Roman</vt:lpstr>
      <vt:lpstr>Wingdings 2</vt:lpstr>
      <vt:lpstr>Flujo</vt:lpstr>
      <vt:lpstr>Interfaces</vt:lpstr>
      <vt:lpstr>Ejemplo de figuras</vt:lpstr>
      <vt:lpstr>Área y perímetro</vt:lpstr>
      <vt:lpstr>Comportamiento en común</vt:lpstr>
      <vt:lpstr>Comportamiento en común</vt:lpstr>
      <vt:lpstr>Interfaces</vt:lpstr>
      <vt:lpstr>Sintaxis</vt:lpstr>
      <vt:lpstr>Interface Shape</vt:lpstr>
      <vt:lpstr>Métodos abstractos</vt:lpstr>
      <vt:lpstr>Implementar una interface</vt:lpstr>
      <vt:lpstr>Clase Circle</vt:lpstr>
      <vt:lpstr>Clase Circle</vt:lpstr>
      <vt:lpstr>Clase Rectangle</vt:lpstr>
      <vt:lpstr>Clase Rectangle</vt:lpstr>
      <vt:lpstr>Clase Triangle</vt:lpstr>
      <vt:lpstr>Clase Triangle</vt:lpstr>
      <vt:lpstr>Interfaces y polimorfismo</vt:lpstr>
      <vt:lpstr>Interfaces y polimorfismo</vt:lpstr>
      <vt:lpstr>Interfaces</vt:lpstr>
      <vt:lpstr>Diagrama UML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Interfaces</dc:title>
  <dc:creator>HECTOR ANTONIO VILLA MARTINEZ</dc:creator>
  <cp:lastModifiedBy>HECTOR ANTONIO VILLA MARTINEZ</cp:lastModifiedBy>
  <cp:revision>35</cp:revision>
  <cp:lastPrinted>2021-08-31T00:18:07Z</cp:lastPrinted>
  <dcterms:created xsi:type="dcterms:W3CDTF">2021-08-01T05:11:09Z</dcterms:created>
  <dcterms:modified xsi:type="dcterms:W3CDTF">2025-02-05T17:26:49Z</dcterms:modified>
</cp:coreProperties>
</file>