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2"/>
  </p:notesMasterIdLst>
  <p:sldIdLst>
    <p:sldId id="256" r:id="rId2"/>
    <p:sldId id="257" r:id="rId3"/>
    <p:sldId id="274" r:id="rId4"/>
    <p:sldId id="259" r:id="rId5"/>
    <p:sldId id="321" r:id="rId6"/>
    <p:sldId id="272" r:id="rId7"/>
    <p:sldId id="258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5" r:id="rId19"/>
    <p:sldId id="286" r:id="rId20"/>
    <p:sldId id="287" r:id="rId21"/>
    <p:sldId id="260" r:id="rId22"/>
    <p:sldId id="261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268" r:id="rId42"/>
    <p:sldId id="306" r:id="rId43"/>
    <p:sldId id="271" r:id="rId44"/>
    <p:sldId id="307" r:id="rId45"/>
    <p:sldId id="308" r:id="rId46"/>
    <p:sldId id="324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2" r:id="rId60"/>
    <p:sldId id="323" r:id="rId6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06BDE-99E4-3248-8A00-AF95C1E0386C}" type="datetimeFigureOut">
              <a:rPr lang="es-ES_tradnl" smtClean="0"/>
              <a:t>30/01/2025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49F65-BA6A-2E48-A075-82E828D34F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0849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AF18-EDFD-EC4F-AD89-5D75B1E95B2C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5502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778-0C44-6545-8262-F40D78BEE3B4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070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2330-1837-4548-A77B-606551744642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760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88F4-0A6D-9C44-947D-70EFBDC7D736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498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7AE8-C531-1E43-B453-2FF4369D0FA2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9178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F445-58FD-124E-A07D-EDA27B3F0DA1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296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35DA-0CA2-794F-87CD-942820BE326A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740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8B08-23F0-1C4F-965E-27DA32C61D35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249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F3D0-5948-614D-AB6A-E9FB709EFFF1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054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88FE-7126-884F-BE20-E5A2A230DC01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391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EE00-65AE-8944-87FA-1204C71918E6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81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C1048C-9EA8-0C4A-A155-0F51FBC033F4}" type="datetime1">
              <a:rPr lang="en-US" smtClean="0"/>
              <a:t>1/30/2025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78742C-665E-2447-A98F-F86454FDBDC0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83024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7150D-20EA-B749-B0A3-C260EF5D8A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Herencia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832A5-C4AF-3F42-BEBE-D2325E0BB9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816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4FB62-B06E-9447-8807-9888411B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Regulaciones de empleados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416FA-D009-BD40-92CE-12E796BB3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Cada tipo de empleado tiene un comportamiento único:</a:t>
            </a:r>
          </a:p>
          <a:p>
            <a:pPr lvl="1"/>
            <a:r>
              <a:rPr lang="es-ES_tradnl" dirty="0"/>
              <a:t>Los abogados saben cómo demandar.</a:t>
            </a:r>
          </a:p>
          <a:p>
            <a:pPr lvl="1"/>
            <a:r>
              <a:rPr lang="es-ES_tradnl" dirty="0"/>
              <a:t>Los especialistas en marketing saben cómo hacer publicidad.</a:t>
            </a:r>
          </a:p>
          <a:p>
            <a:pPr lvl="1"/>
            <a:r>
              <a:rPr lang="es-ES_tradnl" dirty="0"/>
              <a:t>Los secretarios saben cómo tomar dictados.</a:t>
            </a:r>
          </a:p>
          <a:p>
            <a:pPr lvl="1"/>
            <a:r>
              <a:rPr lang="es-ES_tradnl" dirty="0"/>
              <a:t>Los secretarios legales saben cómo preparar documentos legales.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C0658-9C9E-6141-B95F-A9F04FC2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544F4-666B-304B-9F63-1A4C6A50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422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7B19-59FF-F04E-8F5A-58AEF95F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empleado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6B4E9-D92F-DD45-A42A-DFBF965D7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empleados en general (manual de 20 páginas).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40 horas / semana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40000.0;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$40,000.00 / año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FE5240-BD27-1249-85FA-4A1642E4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0A887-9842-F74A-A8AC-F2188594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338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5438-7A78-0146-9559-FB49CAAD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empleado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F8CB1-3B0D-804A-A4DA-EA13AF40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2 semanas de vacaciones pagadas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“amarillo”;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usa la forma amarilla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0CEEB-67CE-9945-A84C-13846369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029D0-465B-FB4D-87F9-0BD41C80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717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B20C4-B5DF-DD40-9543-DF14A4AB1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secretario redundante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F3FB7-6107-1848-9327-F81C33B80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 la misma forma se puede implementar una clase para representar a los secretarios.</a:t>
            </a:r>
          </a:p>
          <a:p>
            <a:r>
              <a:rPr lang="es-ES_tradnl" dirty="0"/>
              <a:t>Solo hay que tomar en cuenta que los secretarios saben tomar dictado.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2EDE3-E337-1D4D-A11A-16EBB9172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EC180-6E8A-D34B-A824-2A93555D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392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0248-B759-B04A-A154-97C29B56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secretario redundante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450D9-37F4-1648-84E1-1D3F45D7B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redundante para representar secretarios.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40 horas / semana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40000.0;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$40,000.00 / año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FAAFC-7B74-9C41-BC85-4120E69D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22652-D6E3-2F4C-A1FE-A3AD058D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7978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B840-D15F-864E-B836-B50C7669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secretario redundante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F0A1-5385-B140-A4F1-D0EB9EED8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2 semanas de vacaciones pagadas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“amarillo”;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usa la forma amarilla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D40E1-4D15-314C-B8F4-D6FFB910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8B37E-9D74-C34F-8205-ACE329D7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4553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9367F-77A9-F040-A56F-2DBC348ED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secretario redundante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4FDA0-1263-2944-B5E0-8B14DCD8D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Comportamiento específico de los secretarios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(“Tomando dictado del texto: ”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08E80-38A6-9A42-B9B4-C99460F7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99F190-84C0-D84D-9F5F-473E477B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9118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EBBB-2BE7-FF47-AA8F-ABD6F57D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Compartir código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10110-D57E-2147-A76D-4D39D2BAA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/>
              <a:t> es el único comportamiento específico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.</a:t>
            </a:r>
          </a:p>
          <a:p>
            <a:r>
              <a:rPr lang="es-ES_tradnl" dirty="0"/>
              <a:t>Sería bueno poder decir: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Una clase para representar secretarios.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copia todo el contenido de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(“Tomando dictado del texto: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B233A-7001-F444-890E-980E2A1BE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6320D-0163-6C4C-B66B-F3C0ED34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197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D4D41-80FE-5B48-B99F-A1288392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Código mejorado de secretario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475E7-B840-A448-BF41-BC7FF6330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secretarios.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(“Tomando dictado del texto: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5FF73-E152-6B45-99E7-D6387EC31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5BBB8-23FE-A547-84EC-369A90BF4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3799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DCE3D-C216-8D4F-9D97-8B57C5E46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Código mejorado de secretario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7A91D-93B4-0949-8860-8228823D7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Ahora solo escribimos las partes únicas de cada tipo.</a:t>
            </a:r>
          </a:p>
          <a:p>
            <a:pPr lvl="1"/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hereda los métodos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getHours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/>
              <a:t>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.</a:t>
            </a:r>
          </a:p>
          <a:p>
            <a:pPr lvl="1"/>
            <a:r>
              <a:rPr lang="es-ES_tradnl" dirty="0"/>
              <a:t>El secretario agrega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EA6CC2-A9EC-EE47-8CDC-0FF77423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90005-E81B-7146-91E9-AF9A45DB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63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2FA09-EB6A-4A48-9014-E6BE5ACB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72AFD-F97E-664F-8578-607A8923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Herencia</a:t>
            </a:r>
            <a:r>
              <a:rPr lang="es-ES_tradnl" dirty="0"/>
              <a:t>. Una forma de crear nuevas clases basadas en clases existentes, tomando sus atributos (campos) y comportamiento (métodos).</a:t>
            </a:r>
          </a:p>
          <a:p>
            <a:r>
              <a:rPr lang="es-ES_tradnl" dirty="0"/>
              <a:t>Es una forma de compartir / reutilizar código entre dos o más clases.</a:t>
            </a:r>
          </a:p>
          <a:p>
            <a:r>
              <a:rPr lang="es-ES_tradnl" dirty="0"/>
              <a:t>Una clase </a:t>
            </a:r>
            <a:r>
              <a:rPr lang="es-ES_tradnl" i="1" dirty="0"/>
              <a:t>extiende</a:t>
            </a:r>
            <a:r>
              <a:rPr lang="es-ES_tradnl" dirty="0"/>
              <a:t> a otra, absorbiendo sus datos y comportamiento.</a:t>
            </a:r>
          </a:p>
          <a:p>
            <a:r>
              <a:rPr lang="es-ES_tradnl" b="1" dirty="0"/>
              <a:t>Superclase</a:t>
            </a:r>
            <a:r>
              <a:rPr lang="es-ES_tradnl" dirty="0"/>
              <a:t>. Es la clase que se está extendiendo.</a:t>
            </a:r>
          </a:p>
          <a:p>
            <a:r>
              <a:rPr lang="es-ES_tradnl" b="1" dirty="0"/>
              <a:t>Subclase</a:t>
            </a:r>
            <a:r>
              <a:rPr lang="es-ES_tradnl" dirty="0"/>
              <a:t>. clase que hereda el comportamiento de la superclase.</a:t>
            </a:r>
          </a:p>
          <a:p>
            <a:r>
              <a:rPr lang="es-ES_tradnl" dirty="0"/>
              <a:t>La subclase hereda los campos y los métodos de la superclase.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33E63-0383-1048-80E4-07664894B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56008-DA04-6748-9805-4801729B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060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9EB2-6E75-3D42-91E0-0F9547C66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Implementando la clase abogados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E714-03D1-D147-A340-DC9CB11C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Considerar las siguientes regulaciones para abogados:</a:t>
            </a:r>
          </a:p>
          <a:p>
            <a:r>
              <a:rPr lang="es-ES_tradnl" dirty="0"/>
              <a:t>Los abogados tienen una semana extra de vacaciones pagadas (un total de 3).</a:t>
            </a:r>
          </a:p>
          <a:p>
            <a:r>
              <a:rPr lang="es-ES_tradnl" dirty="0"/>
              <a:t>Los abogados usan un formulario rosa cuando solicitan licencia por vacaciones.</a:t>
            </a:r>
          </a:p>
          <a:p>
            <a:r>
              <a:rPr lang="es-ES_tradnl" dirty="0"/>
              <a:t>Los abogados tienen un comportamiento único: saben cómo demandar.</a:t>
            </a:r>
          </a:p>
          <a:p>
            <a:r>
              <a:rPr lang="es-ES_tradnl" dirty="0"/>
              <a:t>Problema: se quiere que los abogados hereden la </a:t>
            </a:r>
            <a:r>
              <a:rPr lang="es-ES_tradnl" i="1" dirty="0"/>
              <a:t>mayoría</a:t>
            </a:r>
            <a:r>
              <a:rPr lang="es-ES_tradnl" dirty="0"/>
              <a:t> del comportamiento de los empleados, pero se necesita reemplazar partes con un nuevo comportamiento.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5DCA8-F5B9-4A4D-9721-1F50677C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F49E0-6DA9-934E-8ABD-7411F293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419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6F210-D76D-3345-B580-260C94DF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Sobreposición de 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C3B7A-741F-2742-B7C9-D95ADA82A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Sobreponer un método</a:t>
            </a:r>
            <a:r>
              <a:rPr lang="es-ES_tradnl" dirty="0"/>
              <a:t>: escribir una nueva versión de un método en una subclase que reemplaza la versión de la superclase.</a:t>
            </a:r>
          </a:p>
          <a:p>
            <a:r>
              <a:rPr lang="es-ES_tradnl" dirty="0"/>
              <a:t>No se requiere una sintaxis especial para sobreponer un método de superclase. Simplemente se escribe una nueva versión en la subclase.</a:t>
            </a:r>
          </a:p>
          <a:p>
            <a:r>
              <a:rPr lang="es-ES_tradnl" dirty="0"/>
              <a:t>La mayoría de los </a:t>
            </a:r>
            <a:r>
              <a:rPr lang="es-ES_tradnl" dirty="0" err="1"/>
              <a:t>IDEs</a:t>
            </a:r>
            <a:r>
              <a:rPr lang="es-ES_tradnl" dirty="0"/>
              <a:t> agregan o indican la anotación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Override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/>
              <a:t>al método sobrepuesto.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3BC48-78A4-FA4B-B1A1-04281FCE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7EDCC-1524-7E43-9BAD-A476FBC0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062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6231-2C5E-8D48-BD4B-A1E09615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Sobreposición de métodos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8AC4-974E-2E4C-9BC7-E5E4C5FCA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sobrepone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la clase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“rosa”;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9B3AF-A4F4-374E-B367-D0799C75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0EAD1-1CF5-954D-9561-5E7DD583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7657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29E95-1892-C643-BD58-F465EF53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abogado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52CFC-F75A-7843-A5BA-6F448176E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 esto, ya se puede programar una clase para representar abogados (3 semanas de vacaciones, formulario rosa, pueden demandar).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5794B-987E-5647-84A7-7A8E0FB2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32F62-D118-3A46-8704-14F34106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6867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6CF29-8FE9-B54C-A85E-4D2257FD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13FAA-7AFE-A34E-9D07-793719F81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abogados.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sobrepone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clase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“rosa”;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04803-547E-CA41-9134-3ADC8B4D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C16DE-A25D-EB40-8EE7-27C3691C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3432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8AB7-1B33-4847-AB7F-56686C82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C43C-07A7-A74F-AC7C-98E532CB7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sobrepone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clase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3 semanas de vacaciones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   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(“¡Te veré en la corte!”);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89CE3-BF28-0A45-9866-A5597DCF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E9726-B03A-374C-BFAD-83757114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8975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10787-393B-764E-940E-75ADA6AB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D992B-48EB-1341-BF52-19F5F2AA6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Ahora se puede programar la clase para representar a los especialistas en marketing (ganan $10,000 extra y saben como anunciar).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FD130-ABAB-C343-8448-0BA0B538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A2C23-E9BB-3841-B72A-BAF16DAF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1395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B542-7BB7-3A4A-8D9B-03B3651D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18F3B-DC2A-C84D-BF3B-122C9578D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especialistas en marketing.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advertise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(“¡Actúe ahora mientras duren las existencias!”);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50000.0;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$50,000.00 / año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F0BC8-92F5-7F4C-93B4-4B33BCD0E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4B9D4-BBC1-E64A-9677-3A48ECB0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6415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91AD-3309-1E48-A855-B1F73868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Niveles de 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36203-2151-4B49-9861-F5DA2BB6B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permiten varios niveles de herencia en una jerarquía.</a:t>
            </a:r>
          </a:p>
          <a:p>
            <a:r>
              <a:rPr lang="es-ES_tradnl" dirty="0"/>
              <a:t>Ejemplo: un secretario legal es lo mismo que un secretario regular, pero gana más dinero ($45,000) y puede presentar informes legales.</a:t>
            </a:r>
          </a:p>
          <a:p>
            <a:endParaRPr lang="es-ES_tradnl" dirty="0"/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03CC5-5300-714D-9683-B5D0C1EA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2F1EF5-B5CB-9F44-A346-BE5C312F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016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96172-3882-A841-BC6A-ECE17FE1F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01B53-B94F-F54D-8331-F70489DA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secretarios legales.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fileLegalBriefs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(“¡Podría archivar todo el día!”);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45000.0;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$45,000.00 / año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438CF-3560-E646-B640-CF3F4318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818B7F-96AB-1748-8823-F9CF2B14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29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910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57061-4B15-DD4A-B3AA-CF3EF549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Relación es-un y jerarquía de 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F5EB7-2584-9040-89FA-EE33DC2B5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Relación es-un (</a:t>
            </a:r>
            <a:r>
              <a:rPr lang="es-ES_tradnl" b="1" i="1" dirty="0" err="1"/>
              <a:t>is</a:t>
            </a:r>
            <a:r>
              <a:rPr lang="es-ES_tradnl" b="1" i="1" dirty="0"/>
              <a:t>-a</a:t>
            </a:r>
            <a:r>
              <a:rPr lang="es-ES_tradnl" b="1" dirty="0"/>
              <a:t>)</a:t>
            </a:r>
            <a:r>
              <a:rPr lang="es-ES_tradnl" dirty="0"/>
              <a:t>. Cada objeto de la subclase también “</a:t>
            </a:r>
            <a:r>
              <a:rPr lang="es-ES_tradnl" i="1" dirty="0"/>
              <a:t>es un</a:t>
            </a:r>
            <a:r>
              <a:rPr lang="es-ES_tradnl" dirty="0"/>
              <a:t>” (</a:t>
            </a:r>
            <a:r>
              <a:rPr lang="es-ES_tradnl" i="1" dirty="0" err="1"/>
              <a:t>is</a:t>
            </a:r>
            <a:r>
              <a:rPr lang="es-ES_tradnl" i="1" dirty="0"/>
              <a:t> a</a:t>
            </a:r>
            <a:r>
              <a:rPr lang="es-ES_tradnl" dirty="0"/>
              <a:t>) objeto de la superclase y puede ser tratado como uno.</a:t>
            </a:r>
          </a:p>
          <a:p>
            <a:pPr lvl="1"/>
            <a:r>
              <a:rPr lang="es-ES_tradnl" dirty="0"/>
              <a:t>Cada figura cerrada es una figura.</a:t>
            </a:r>
          </a:p>
          <a:p>
            <a:pPr lvl="1"/>
            <a:r>
              <a:rPr lang="es-ES_tradnl" dirty="0"/>
              <a:t>Cada círculo es una elipse, una figura cerrada y una figura.</a:t>
            </a:r>
          </a:p>
          <a:p>
            <a:r>
              <a:rPr lang="es-ES_tradnl" b="1" dirty="0"/>
              <a:t>Jerarquía de herencia</a:t>
            </a:r>
            <a:r>
              <a:rPr lang="es-ES_tradnl" dirty="0"/>
              <a:t>. Un conjunto de clases conectadas por relaciones es-un que pueden compartir código común.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5F7BD-8FB7-0A44-8628-E09AF5EC0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3F21D-EA26-3843-9240-3D499F7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968C25-33E6-8744-967F-FDDB342E8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013" y="4554420"/>
            <a:ext cx="3862387" cy="200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B4A80-A39C-7744-B03B-BB290745F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al comportamiento en común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60772-613F-A646-BA63-2C3DE8E60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Imaginar un cambio en toda la empresa que afecte a todos los empleados.</a:t>
            </a:r>
          </a:p>
          <a:p>
            <a:r>
              <a:rPr lang="es-ES_tradnl" dirty="0"/>
              <a:t>Ejemplo: todos reciben un aumento de $10,000 debido a la inflación.</a:t>
            </a:r>
          </a:p>
          <a:p>
            <a:pPr lvl="1"/>
            <a:r>
              <a:rPr lang="es-ES_tradnl" dirty="0"/>
              <a:t>El salario base de los empleados es ahora de $50,000.</a:t>
            </a:r>
          </a:p>
          <a:p>
            <a:pPr lvl="1"/>
            <a:r>
              <a:rPr lang="es-ES_tradnl" dirty="0"/>
              <a:t>Los secretarios legales ahora ganan $55,000.</a:t>
            </a:r>
          </a:p>
          <a:p>
            <a:pPr lvl="1"/>
            <a:r>
              <a:rPr lang="es-ES_tradnl" dirty="0"/>
              <a:t>Los especialistas en marketing ahora ganan $60,000.</a:t>
            </a:r>
          </a:p>
          <a:p>
            <a:r>
              <a:rPr lang="es-ES_tradnl" dirty="0"/>
              <a:t>Se debe modificar el código para reflejar este cambio de política.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1E30E-D36B-DD4A-8850-978720DC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4BC28-1171-4F4A-B469-B888F1D2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272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B80B-CE65-E44D-A62B-F986A5D6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Modificando la superclase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7603-1CA0-F945-9C5E-2DE214C8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empleados (manual de 20 páginas).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trabajan 40 horas / semana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50000.0;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$50,000.00 / año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BF1D52-5309-D54F-AD46-FFB45548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B7FA8-B9EA-F24F-901E-1805BBE7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534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96CC-FE9B-3947-A711-56C985B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Modificando la superclase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334A0-5A3F-8A4F-8FF3-D013A1005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¿Eso es todo?</a:t>
            </a:r>
          </a:p>
          <a:p>
            <a:r>
              <a:rPr lang="es-ES_tradnl" dirty="0"/>
              <a:t>Las subclases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están incorrectas.</a:t>
            </a:r>
          </a:p>
          <a:p>
            <a:r>
              <a:rPr lang="es-ES_tradnl" dirty="0"/>
              <a:t>Han sobrepuesto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/>
              <a:t> para devolver otros valores.</a:t>
            </a:r>
          </a:p>
          <a:p>
            <a:r>
              <a:rPr lang="es-ES_tradnl" dirty="0"/>
              <a:t>Se tienen que modificar para reflejar el cambio.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BB544-AAC6-DB4D-97D7-B3984CD9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6B4C6-EC5D-DA43-A5BB-CEA5F0DF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717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56887-7B47-8B4E-8C4D-FCEA8737F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Una primera solución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B4F90-09B6-2046-8034-242067C25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55000.0;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B3041-A57F-8643-AC12-3DD65116A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E56C1-934F-B644-AB4E-33A2C987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7104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9788-FCCA-1743-BA6A-50C913F9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Una primera solución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59B73-250E-6347-8884-40BC3FDE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60000.0;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s-ES_tradnl" dirty="0"/>
              <a:t>Problema: los salarios de las subclases se basan en el salario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, pero el código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/>
              <a:t> no refleja esto.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4DCFA-712B-864A-AB98-8B6DFFD1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2F5CC-F873-9346-805B-9678D1A6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305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5003-3FA7-3E4B-98B4-9B4A9C8C7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Llamando a métodos sobrepuestos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64AE4-D3AA-B541-BF94-2E6B6CFD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Las subclases pueden llamar a los métodos que sobrepusieron usando el keyword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super.método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(parámetros)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salarioBase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salarioBase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+ 5000.0;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}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5B980-604C-A342-8472-4A2FED86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62A3A-C4A0-D64F-BF92-FF637F05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1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BD702-69B6-6C4D-A24C-D639DAAA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mejoradas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7EE3B-38BA-5344-8A76-EA33CE9EA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getVacationForm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“rosa”;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super.getVacationDays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+ 5;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(“¡Le veré en la corte!”);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DA287-5111-3D40-8C2C-8FB9975E8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33677-B617-C24F-9403-88CDD79F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88753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05BB-AFED-6047-92AB-CA51274B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Clases mejoradas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D158F-9758-C946-A06E-98D112931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advertise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(“¡Actúe ahora mientras duran las existencias!”);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+ 10000.0;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E0B8E-7C2D-B948-ACFA-F75B74CD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8A2B1-B0D7-DF41-A114-ABC5D0E6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3410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75796-3C35-6B4D-AD0C-3E04DEB6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Herencia y constructores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B8475-D83A-D545-9FB5-0CDA4522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Imaginar que se quiere dar a los empleados, excepto a los secretarios, más días de vacaciones conforme al tiempo que hayan estado en la empresa:</a:t>
            </a:r>
          </a:p>
          <a:p>
            <a:pPr lvl="1"/>
            <a:r>
              <a:rPr lang="es-ES_tradnl" dirty="0"/>
              <a:t>Por cada año trabajado, se conceden 2 días de vacaciones adicionales.</a:t>
            </a:r>
          </a:p>
          <a:p>
            <a:pPr lvl="1"/>
            <a:r>
              <a:rPr lang="es-ES_tradnl" dirty="0"/>
              <a:t>Los secretarios tienen 10 días de vacaciones sin importar la antigüedad.</a:t>
            </a:r>
          </a:p>
          <a:p>
            <a:pPr lvl="1"/>
            <a:r>
              <a:rPr lang="es-ES_tradnl" dirty="0"/>
              <a:t>Cuando se construye 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, se pasará el número de años que el empleado ha estado en la empresa.</a:t>
            </a:r>
          </a:p>
          <a:p>
            <a:pPr lvl="1"/>
            <a:r>
              <a:rPr lang="es-ES_tradnl" dirty="0"/>
              <a:t>Esto requiere modificar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y agregar un nuevo estado y comportamiento.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397A-8CF7-304A-A279-05ACCAEF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E8CB-3CE3-E240-94AF-30DDDFFD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436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4830-3EA0-964A-BB21-CBFF145C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ADE9C-14B0-CF4B-ADAC-7D2EE491E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578A2-7A73-4747-98B7-2F2D9FC3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5C9E0-0595-2C4F-8633-956BBF8B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39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720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D2DD-0FF1-3F4A-9E3B-6E40891BB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Sintaxis de 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7E1A4-31C5-B34F-AACF-63A1A509A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endParaRPr lang="es-ES_tradnl" dirty="0"/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ClosedFigure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Figure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Al extender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s-ES_tradnl" dirty="0"/>
              <a:t>, cada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ClosedFigure</a:t>
            </a:r>
            <a:r>
              <a:rPr lang="es-ES_tradnl" dirty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s-ES_tradnl" dirty="0"/>
              <a:t>Recibe los métodos </a:t>
            </a:r>
            <a:r>
              <a:rPr lang="es-ES_tradnl" dirty="0">
                <a:cs typeface="Times New Roman" panose="02020603050405020304" pitchFamily="18" charset="0"/>
              </a:rPr>
              <a:t>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s-ES_tradnl" dirty="0"/>
              <a:t> de forma automática.</a:t>
            </a:r>
          </a:p>
          <a:p>
            <a:pPr marL="514350" indent="-514350">
              <a:buFont typeface="+mj-lt"/>
              <a:buAutoNum type="alphaLcParenR"/>
            </a:pPr>
            <a:r>
              <a:rPr lang="es-ES_tradnl" dirty="0"/>
              <a:t>Puede ser tratado como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s-ES_tradnl" dirty="0"/>
              <a:t> por el código cliente.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BEB04-EC65-4142-9EC1-98D4510B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2D2CE-6A61-544A-9A31-6E3D00DE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31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2396A-0E4F-8C45-ADDD-DE813D6D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4109-B48E-6941-A047-284DC7BC7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public</a:t>
            </a:r>
            <a:r>
              <a:rPr lang="es-ES_tradnl" dirty="0"/>
              <a:t> </a:t>
            </a:r>
            <a:r>
              <a:rPr lang="es-ES_tradnl" dirty="0" err="1"/>
              <a:t>double</a:t>
            </a:r>
            <a:r>
              <a:rPr lang="es-ES_tradnl" dirty="0"/>
              <a:t> </a:t>
            </a:r>
            <a:r>
              <a:rPr lang="es-ES_tradnl" dirty="0" err="1"/>
              <a:t>getSalary</a:t>
            </a:r>
            <a:r>
              <a:rPr lang="es-ES_tradnl" dirty="0"/>
              <a:t>()</a:t>
            </a:r>
          </a:p>
          <a:p>
            <a:pPr marL="0" indent="0">
              <a:buNone/>
            </a:pPr>
            <a:r>
              <a:rPr lang="es-ES_tradnl" dirty="0"/>
              <a:t>    {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return</a:t>
            </a:r>
            <a:r>
              <a:rPr lang="es-ES_tradnl" dirty="0"/>
              <a:t> 50000.0;</a:t>
            </a:r>
          </a:p>
          <a:p>
            <a:pPr marL="0" indent="0">
              <a:buNone/>
            </a:pPr>
            <a:r>
              <a:rPr lang="es-ES_tradnl" dirty="0"/>
              <a:t>    }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public</a:t>
            </a:r>
            <a:r>
              <a:rPr lang="es-ES_tradnl" dirty="0"/>
              <a:t> </a:t>
            </a:r>
            <a:r>
              <a:rPr lang="es-ES_tradnl" dirty="0" err="1"/>
              <a:t>int</a:t>
            </a:r>
            <a:r>
              <a:rPr lang="es-ES_tradnl" dirty="0"/>
              <a:t> </a:t>
            </a:r>
            <a:r>
              <a:rPr lang="es-ES_tradnl" dirty="0" err="1"/>
              <a:t>getVacationDays</a:t>
            </a:r>
            <a:r>
              <a:rPr lang="es-ES_tradnl" dirty="0"/>
              <a:t>()</a:t>
            </a:r>
          </a:p>
          <a:p>
            <a:pPr marL="0" indent="0">
              <a:buNone/>
            </a:pPr>
            <a:r>
              <a:rPr lang="es-ES_tradnl" dirty="0"/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</a:rPr>
              <a:t>return</a:t>
            </a:r>
            <a:r>
              <a:rPr lang="es-ES_tradnl" b="1" dirty="0">
                <a:solidFill>
                  <a:srgbClr val="0070C0"/>
                </a:solidFill>
              </a:rPr>
              <a:t> 10 + 2 * </a:t>
            </a:r>
            <a:r>
              <a:rPr lang="es-ES_tradnl" b="1" dirty="0" err="1">
                <a:solidFill>
                  <a:srgbClr val="0070C0"/>
                </a:solidFill>
              </a:rPr>
              <a:t>years</a:t>
            </a:r>
            <a:r>
              <a:rPr lang="es-ES_tradnl" b="1" dirty="0">
                <a:solidFill>
                  <a:srgbClr val="0070C0"/>
                </a:solidFill>
              </a:rPr>
              <a:t>;</a:t>
            </a:r>
          </a:p>
          <a:p>
            <a:pPr marL="0" indent="0">
              <a:buNone/>
            </a:pPr>
            <a:r>
              <a:rPr lang="es-ES_tradnl" dirty="0"/>
              <a:t>    }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public</a:t>
            </a:r>
            <a:r>
              <a:rPr lang="es-ES_tradnl" dirty="0"/>
              <a:t> String </a:t>
            </a:r>
            <a:r>
              <a:rPr lang="es-ES_tradnl" dirty="0" err="1"/>
              <a:t>getVacationForm</a:t>
            </a:r>
            <a:r>
              <a:rPr lang="es-ES_tradnl" dirty="0"/>
              <a:t>()</a:t>
            </a:r>
          </a:p>
          <a:p>
            <a:pPr marL="0" indent="0">
              <a:buNone/>
            </a:pPr>
            <a:r>
              <a:rPr lang="es-ES_tradnl" dirty="0"/>
              <a:t>    {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return</a:t>
            </a:r>
            <a:r>
              <a:rPr lang="es-ES_tradnl" dirty="0"/>
              <a:t> “amarillo”;</a:t>
            </a:r>
          </a:p>
          <a:p>
            <a:pPr marL="0" indent="0">
              <a:buNone/>
            </a:pPr>
            <a:r>
              <a:rPr lang="es-ES_tradnl" dirty="0"/>
              <a:t>    }</a:t>
            </a:r>
          </a:p>
          <a:p>
            <a:pPr marL="0" indent="0">
              <a:buNone/>
            </a:pPr>
            <a:r>
              <a:rPr lang="es-ES_tradnl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EC949-0AF4-E245-8F06-A631FC51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2A4D81-44F5-E34B-BF39-08CEA146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89802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64C28-CD22-8E42-8EA0-F65FE217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Problemas con los constructores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B04A-8C22-2342-974E-1F7C405FB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Si se agrega un constructor a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, las subclases no compilan. El error: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Lawyer.java:2: cannot find symbol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symbol : constructor Employee()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location: class Employee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public class Lawyer extends Employee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^ </a:t>
            </a:r>
          </a:p>
          <a:p>
            <a:r>
              <a:rPr lang="es-ES_tradnl" dirty="0"/>
              <a:t>Explicación corta: si se escribe un constructor (que requiere parámetros) en la superclase, se debe escribir constructores en las subclases.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E6C75-A42B-5245-B2BA-8EA2723C3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7DB72-AD5D-F84C-AEBC-93452CA0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910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AA3B-CDDC-5A49-A2E6-B7396182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Explicación larga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6EC35-3E34-804F-AC10-F26570600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Los constructores no se heredan.</a:t>
            </a:r>
          </a:p>
          <a:p>
            <a:r>
              <a:rPr lang="es-ES_tradnl" dirty="0"/>
              <a:t>Las subclases no heredan el constructor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.</a:t>
            </a:r>
          </a:p>
          <a:p>
            <a:r>
              <a:rPr lang="es-ES_tradnl" dirty="0"/>
              <a:t>Las subclases reciben un constructor por default que contiene: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llama al constructor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Pero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dirty="0"/>
              <a:t> reemplazó al constructor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 de default.</a:t>
            </a:r>
          </a:p>
          <a:p>
            <a:r>
              <a:rPr lang="es-ES_tradnl" dirty="0"/>
              <a:t>Ahora los constructores por default de las subclases intentan llamar a un constructor por default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que no existe.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ADFE7-9674-434F-9EE2-6C39C3E7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8F12B-3208-E84B-B002-672F33B3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461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AAACD-9199-6A40-9BFF-28D46FC3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Llamar al constructor de la superclase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80BB4-3EF1-6D46-AAA6-80D91B3E0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(parámetros);</a:t>
            </a:r>
            <a:endParaRPr lang="es-ES_tradnl" dirty="0"/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llama al constructor de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La llamada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/>
              <a:t> debe ser la primera instrucción en el constructor.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84488-D842-B648-A741-839F982C9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7F45A-CD35-9D4B-892C-1CCC4CC5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5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89A8-6B96-CB4C-9092-8AAB7744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5A4A6-BBD2-4D43-A035-67CE90F3E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empleados de marketing.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advertise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(“¡Actúe mientras haya existencias!”);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1FFBCD-C56E-3E4C-B1FE-3D1F59270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5D864-A4E1-2B41-B251-67BE3153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9068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0DE08-86EE-8246-8DD7-826E8DA63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Marketer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8174D-2A3F-0C40-B049-0282086C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+ 10000.0;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4C790-B9D7-3F43-ACE1-DCDBF38A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0795D-9570-5048-B3F9-55D3B03E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85527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también se debe modificar.</a:t>
            </a:r>
          </a:p>
          <a:p>
            <a:r>
              <a:rPr lang="es-ES_tradnl" dirty="0"/>
              <a:t>No tienen vacaciones extra por años trabajados.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70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4BC6-4BC3-614A-BCA5-B6A457CF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40B57-C95D-CA4A-BA3A-60D6DCADB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Clase para representar secretarios.</a:t>
            </a:r>
          </a:p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(“Tomando dictado del texto: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B410E-CFA3-AC44-AA38-B8758E3FC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2E5A76-514E-9442-B645-088AF139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5861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96D2-1111-474B-9DCF-9B3FF372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58817-4A9A-6D45-A28A-FCAA9480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Dado que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no requiere ningún parámetro para su constructor,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ES_tradnl" dirty="0"/>
              <a:t> compila sin necesidad de un constructor.</a:t>
            </a:r>
          </a:p>
          <a:p>
            <a:r>
              <a:rPr lang="es-ES_tradnl" dirty="0"/>
              <a:t>Su constructor por default llama al constructor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465AF-6E39-5645-A6C7-17DAF57A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3B5C2-F5CA-8742-94E8-A1E77395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637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D0E0-CAFF-DF41-96EF-E0DAD278D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Herencia y campos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5F14A-DEE1-984B-8990-6A109C28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intenta darle $5,000 extra a los abogados por cada año trabajado.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+ 5000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6FA5F-C49D-9944-8C4E-C366BC8B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BE555-C90E-7F4A-9A92-92D4457C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49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761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94D9D-C78F-C44C-95FF-24B950F4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firma de abogados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8240-3C1E-9F4F-A060-01D0222E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Representar mediante clases los empleados de una firma de abogados.</a:t>
            </a:r>
          </a:p>
          <a:p>
            <a:r>
              <a:rPr lang="es-ES_tradnl" dirty="0"/>
              <a:t>Hay distintos tipos de empleados: abogados, secretarios y expertos en marketing.</a:t>
            </a:r>
          </a:p>
          <a:p>
            <a:r>
              <a:rPr lang="es-ES_tradnl" dirty="0"/>
              <a:t>Hay un tipo especializado de secretario llamado secretario legal.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DCB95-C4D4-6D44-831E-7E29433C1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C3A6D-49C6-5A40-83AE-2C99A80F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370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5429-379C-4241-8B0F-8DD7FCF7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Herencia y campos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E2F6-4C28-2C44-A5FB-20F93530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No funciona, el error es el siguiente: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Lawyer.java:7: years has private access in Employee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return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+ 5000 * years;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^ </a:t>
            </a:r>
          </a:p>
          <a:p>
            <a:r>
              <a:rPr lang="es-ES_tradnl" dirty="0"/>
              <a:t>No se puede acceder directamente a los campos privados desde las subclases.</a:t>
            </a:r>
          </a:p>
          <a:p>
            <a:pPr lvl="1"/>
            <a:r>
              <a:rPr lang="es-ES_tradnl" dirty="0"/>
              <a:t>Una razón: para que la subclases no rompan la encapsulación.</a:t>
            </a:r>
          </a:p>
          <a:p>
            <a:pPr lvl="1"/>
            <a:r>
              <a:rPr lang="es-ES_tradnl" dirty="0"/>
              <a:t>¿Cómo se sortea esta limitación?</a:t>
            </a:r>
          </a:p>
          <a:p>
            <a:r>
              <a:rPr lang="es-ES_tradnl" dirty="0"/>
              <a:t>Respuesta: agregar un </a:t>
            </a:r>
            <a:r>
              <a:rPr lang="es-ES_tradnl" i="1" dirty="0"/>
              <a:t>método</a:t>
            </a:r>
            <a:r>
              <a:rPr lang="es-ES_tradnl" dirty="0"/>
              <a:t> </a:t>
            </a:r>
            <a:r>
              <a:rPr lang="es-ES_tradnl" i="1" dirty="0" err="1"/>
              <a:t>accesador</a:t>
            </a:r>
            <a:r>
              <a:rPr lang="es-ES_tradnl" dirty="0"/>
              <a:t> para los campos que se necesitan en una subclase.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9E82B-6930-7F4A-A8F5-3DDF986CE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AAA9D-47F0-F54C-8CE1-2D27BA6DB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728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12169-5713-794A-894D-EE686886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E0C15-E72B-1743-9C90-A75E87FAC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5DF33-AE3E-0849-BB1B-A16D0DD2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F5D2B-5CEB-8646-B5B7-3DE3C4B3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87088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6159-FD84-6540-8796-E2D6C6EF9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/>
              <a:t>Lawyer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D159B-33CC-7A49-BCBB-ADAE9807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super.getSalary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+ 5000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...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5F144-A0A0-4E49-9687-FBCBF77F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AF6E4-9116-304F-8BFC-70B6051D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07963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A1DC-7515-EC43-98F8-2FED74BE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Revisando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7604C-9009-3746-B637-D8734FE8B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tiene una mala solución:</a:t>
            </a:r>
          </a:p>
          <a:p>
            <a:pPr lvl="1"/>
            <a:r>
              <a:rPr lang="es-ES_tradnl" dirty="0"/>
              <a:t>Establece que todos los secretarios tienen 0 años porque no obtienen un bono de vacaciones por su servicio.</a:t>
            </a:r>
          </a:p>
          <a:p>
            <a:pPr lvl="1"/>
            <a:r>
              <a:rPr lang="es-ES_tradnl" dirty="0"/>
              <a:t>Si se llama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getYears</a:t>
            </a:r>
            <a:r>
              <a:rPr lang="es-ES_tradnl" dirty="0"/>
              <a:t> en un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, siempre se obtiene 0.</a:t>
            </a:r>
          </a:p>
          <a:p>
            <a:pPr lvl="1"/>
            <a:r>
              <a:rPr lang="es-ES_tradnl" dirty="0"/>
              <a:t>No está bien; ¿Qué pasaría si se quisiera dar alguna otra recompensa a </a:t>
            </a:r>
            <a:r>
              <a:rPr lang="es-ES_tradnl" i="1" dirty="0"/>
              <a:t>todos</a:t>
            </a:r>
            <a:r>
              <a:rPr lang="es-ES_tradnl" dirty="0"/>
              <a:t> los empleados en función de los años de servicio?</a:t>
            </a:r>
          </a:p>
          <a:p>
            <a:r>
              <a:rPr lang="es-ES_tradnl" dirty="0"/>
              <a:t>Hay que rediseñar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para resolver el problema.</a:t>
            </a:r>
          </a:p>
          <a:p>
            <a:r>
              <a:rPr lang="es-ES_tradnl" dirty="0"/>
              <a:t>Solución: separar los 10 días de vacaciones de base de aquellos que se otorgan en función de la antigüedad.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F6D94-A412-404B-81BA-51546616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6A5DC-C11F-4047-94AF-B1B7283E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29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43E4-A1B1-654B-8138-114FE768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9A972-1F79-3F43-8BF2-61635D93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getVacationDays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getSeniorityBonus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E957E-2F66-1143-B8B2-31DB51CF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A5CF0-6353-9944-B1E3-E02DA5FE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02911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D2100-30AC-5B4D-AB29-75FDC4AD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12074-C9DB-724D-AD5F-9BF84D1D1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s-ES_tradnl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días de vacaciones dados por cada año en la compañía</a:t>
            </a:r>
          </a:p>
          <a:p>
            <a:pPr marL="0" indent="0">
              <a:buNone/>
            </a:pP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getSeniorityBonus</a:t>
            </a: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* </a:t>
            </a:r>
            <a:r>
              <a:rPr lang="es-ES_tradnl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...</a:t>
            </a:r>
          </a:p>
          <a:p>
            <a:pPr marL="0" indent="0">
              <a:buNone/>
            </a:pPr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8C17CD-F9B9-834F-92EF-5939D756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28B14-F08C-D84A-8206-3C4A4AD1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81851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F97E-FB08-D840-B332-E2AD2A80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76C40-6560-5046-86BF-4CB020EB2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debe sobreponer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getSeniorityBonus</a:t>
            </a:r>
            <a:r>
              <a:rPr lang="es-ES_tradnl" dirty="0"/>
              <a:t> y regresar 0.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38D54-EF63-7D4C-AC63-B9D60D5E7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79AC2-AC0B-154D-B067-6F4ACFC4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339630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AF36-4CA7-FC44-A798-15CDF55F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142F8-DB37-6643-9DC4-BEDE12C0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Secretarios no obtienen bono por sus años de servicio.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getSeniorityBonus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69C0DE-1869-F24A-B702-6E82F1FA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34F06-5FAF-8C4E-8B1C-25276FFF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41343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1DB1-6E7B-6841-A345-50184DB8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Secretary</a:t>
            </a:r>
            <a:r>
              <a:rPr lang="es-ES_tradnl" dirty="0"/>
              <a:t> mejorada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3765B-0C08-9F49-B876-FA3430DD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takeDictation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(“Tomando dictado del texto: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}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581A0-ECDD-EC4E-9594-E316E29F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90A3C-524D-354B-A630-C1F9551B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83332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Ahora, a la clase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s-MX" dirty="0"/>
              <a:t> se le tiene que poner un constructor: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Clase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representar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secretarios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legales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class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extends Secretary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public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LegalSecretary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years)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super(years);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59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5892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40A5-5B68-0F4A-869E-2920601A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firma de abogados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FEBB0-6682-DC4C-96A0-D35A2CA9F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Reglas en común: horarios, vacaciones, beneficios, regulaciones, …</a:t>
            </a:r>
          </a:p>
          <a:p>
            <a:pPr lvl="1"/>
            <a:r>
              <a:rPr lang="es-ES_tradnl" dirty="0"/>
              <a:t>Todos los empleados asisten a una orientación en común para aprender las reglas generales de la empresa.</a:t>
            </a:r>
          </a:p>
          <a:p>
            <a:pPr lvl="1"/>
            <a:r>
              <a:rPr lang="es-ES_tradnl" dirty="0"/>
              <a:t>Cada empleado recibe un manual de 20 páginas de reglas en común.</a:t>
            </a:r>
          </a:p>
          <a:p>
            <a:r>
              <a:rPr lang="es-ES_tradnl" dirty="0"/>
              <a:t>También hay reglas específicas según el tipo de empleado:</a:t>
            </a:r>
          </a:p>
          <a:p>
            <a:pPr lvl="1"/>
            <a:r>
              <a:rPr lang="es-ES_tradnl" dirty="0"/>
              <a:t>Cada empleado recibe un manual más pequeño (1-3 páginas) de estas reglas particulares.</a:t>
            </a:r>
          </a:p>
          <a:p>
            <a:pPr lvl="1"/>
            <a:r>
              <a:rPr lang="es-ES_tradnl" dirty="0"/>
              <a:t>Este manual pequeño agrega algunas reglas nuevas y también cambia algunas reglas del manual grande.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99FB2-A710-6346-AE4B-6CCBABB1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8C4AC-8A50-4C4C-A48E-8089F18E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520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herencia es una herramienta útil que permite polimorfismo y reusar código.</a:t>
            </a:r>
          </a:p>
          <a:p>
            <a:r>
              <a:rPr lang="es-MX" dirty="0"/>
              <a:t>Limitación: Java tiene herencia única. Una clase solo puede extender a una superclase.</a:t>
            </a:r>
          </a:p>
          <a:p>
            <a:r>
              <a:rPr lang="es-MX" dirty="0"/>
              <a:t>Solución: Java ofrece otro mecanismo </a:t>
            </a:r>
            <a:r>
              <a:rPr lang="es-MX"/>
              <a:t>de herencia </a:t>
            </a:r>
            <a:r>
              <a:rPr lang="es-MX" dirty="0"/>
              <a:t>llamado </a:t>
            </a:r>
            <a:r>
              <a:rPr lang="es-MX" i="1" dirty="0"/>
              <a:t>interfaces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60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81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A1E2A-8358-0F49-B5E8-88666082F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Jerarquía de herencia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7CA56DB-CDFF-4440-8B87-4E642C6646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0562" y="1935163"/>
            <a:ext cx="7730876" cy="4389437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1365BE-B834-F34C-9B28-30C40E9E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9B301-6AE9-B547-A29B-B7ABAEBD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4989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58160-1344-BF4D-85FF-9649E534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Separando comportamiento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51FAC-2D33-964E-B40D-838C98E1B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¿Por qué no tener un manual de abogado de 22 páginas, un manual de secretario de 21 páginas, un manual de marketing de 23 páginas, etc.?</a:t>
            </a:r>
          </a:p>
          <a:p>
            <a:r>
              <a:rPr lang="es-ES_tradnl" dirty="0"/>
              <a:t>Algunas ventajas de los manuales separados:</a:t>
            </a:r>
          </a:p>
          <a:p>
            <a:pPr lvl="1"/>
            <a:r>
              <a:rPr lang="es-ES_tradnl" dirty="0"/>
              <a:t>Mantenimiento: solo una actualización si cambia una regla común.</a:t>
            </a:r>
          </a:p>
          <a:p>
            <a:pPr lvl="1"/>
            <a:r>
              <a:rPr lang="es-ES_tradnl" dirty="0"/>
              <a:t>Localidad: encontrar rápido las reglas específicas de los abogados.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03031-6069-3143-9288-793DFA19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00206-DAE5-B34C-8FFF-B5E7B636F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973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2D91B-A80A-D24B-8752-B575ADB6D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Regulaciones de empleados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462B0-795D-4043-A24E-F0811888D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Considerar las siguientes regulaciones para empleados:</a:t>
            </a:r>
          </a:p>
          <a:p>
            <a:pPr lvl="1"/>
            <a:r>
              <a:rPr lang="es-ES_tradnl" dirty="0"/>
              <a:t>Los empleados trabajan 40 horas semanales.</a:t>
            </a:r>
          </a:p>
          <a:p>
            <a:pPr lvl="1"/>
            <a:r>
              <a:rPr lang="es-ES_tradnl" dirty="0"/>
              <a:t>Los empleados ganan $40,000 por año, excepto los secretarios legales que ganan $5,000 adicionales por año ($45,000 en total) y los especialistas en marketing que ganan $10,000 adicionales por año ($50,000 en total).</a:t>
            </a:r>
          </a:p>
          <a:p>
            <a:pPr lvl="1"/>
            <a:r>
              <a:rPr lang="es-ES_tradnl" dirty="0"/>
              <a:t>Los empleados tienen 2 semanas de vacaciones pagadas por año, excepto los abogados que reciben una semana adicional (un total de 3).</a:t>
            </a:r>
          </a:p>
          <a:p>
            <a:pPr lvl="1"/>
            <a:r>
              <a:rPr lang="es-ES_tradnl" dirty="0"/>
              <a:t>Los empleados deben usar un formulario amarillo para solicitar una licencia, excepto los abogados que usan un formulario rosa.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3EDF7-B32B-2043-B512-EEF6179A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8E099F-CC62-FC4C-B1BD-0EFF075B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742C-665E-2447-A98F-F86454FDBDC0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817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03-Comparing-Objects</Template>
  <TotalTime>1206</TotalTime>
  <Words>3261</Words>
  <Application>Microsoft Office PowerPoint</Application>
  <PresentationFormat>Panorámica</PresentationFormat>
  <Paragraphs>584</Paragraphs>
  <Slides>60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65" baseType="lpstr">
      <vt:lpstr>Arial</vt:lpstr>
      <vt:lpstr>Calibri</vt:lpstr>
      <vt:lpstr>Times New Roman</vt:lpstr>
      <vt:lpstr>Wingdings 2</vt:lpstr>
      <vt:lpstr>Flujo</vt:lpstr>
      <vt:lpstr>Herencia</vt:lpstr>
      <vt:lpstr>Herencia</vt:lpstr>
      <vt:lpstr>Relación es-un y jerarquía de herencia</vt:lpstr>
      <vt:lpstr>Sintaxis de herencia</vt:lpstr>
      <vt:lpstr>Ejemplo: firma de abogados</vt:lpstr>
      <vt:lpstr>Ejemplo: firma de abogados</vt:lpstr>
      <vt:lpstr>Jerarquía de herencia</vt:lpstr>
      <vt:lpstr>Separando comportamiento</vt:lpstr>
      <vt:lpstr>Regulaciones de empleados</vt:lpstr>
      <vt:lpstr>Regulaciones de empleados</vt:lpstr>
      <vt:lpstr>Clase empleado</vt:lpstr>
      <vt:lpstr>Clase empleado</vt:lpstr>
      <vt:lpstr>Clase secretario redundante</vt:lpstr>
      <vt:lpstr>Clase secretario redundante</vt:lpstr>
      <vt:lpstr>Clase secretario redundante</vt:lpstr>
      <vt:lpstr>Clase secretario redundante</vt:lpstr>
      <vt:lpstr>Compartir código</vt:lpstr>
      <vt:lpstr>Código mejorado de secretario</vt:lpstr>
      <vt:lpstr>Código mejorado de secretario</vt:lpstr>
      <vt:lpstr>Implementando la clase abogados</vt:lpstr>
      <vt:lpstr>Sobreposición de métodos</vt:lpstr>
      <vt:lpstr>Sobreposición de métodos</vt:lpstr>
      <vt:lpstr>Clase abogado</vt:lpstr>
      <vt:lpstr>Clase Lawyer</vt:lpstr>
      <vt:lpstr>Clase Lawyer</vt:lpstr>
      <vt:lpstr>Clase Marketer</vt:lpstr>
      <vt:lpstr>Clase Marketer</vt:lpstr>
      <vt:lpstr>Niveles de herencia</vt:lpstr>
      <vt:lpstr>Clase LegalSecretary</vt:lpstr>
      <vt:lpstr>Cambios al comportamiento en común</vt:lpstr>
      <vt:lpstr>Modificando la superclase</vt:lpstr>
      <vt:lpstr>Modificando la superclase</vt:lpstr>
      <vt:lpstr>Una primera solución</vt:lpstr>
      <vt:lpstr>Una primera solución</vt:lpstr>
      <vt:lpstr>Llamando a métodos sobrepuestos</vt:lpstr>
      <vt:lpstr>Clases mejoradas</vt:lpstr>
      <vt:lpstr>Clases mejoradas</vt:lpstr>
      <vt:lpstr>Herencia y constructores</vt:lpstr>
      <vt:lpstr>Clase Employee modificada</vt:lpstr>
      <vt:lpstr>Clase Employee modificada</vt:lpstr>
      <vt:lpstr>Problemas con los constructores</vt:lpstr>
      <vt:lpstr>Explicación larga</vt:lpstr>
      <vt:lpstr>Llamar al constructor de la superclase</vt:lpstr>
      <vt:lpstr>Clase Marketer modificada</vt:lpstr>
      <vt:lpstr>Clase Marketer modificada</vt:lpstr>
      <vt:lpstr>Clase Secretary</vt:lpstr>
      <vt:lpstr>Clase Secretary modificada</vt:lpstr>
      <vt:lpstr>Clase LegalSecretary</vt:lpstr>
      <vt:lpstr>Herencia y campos</vt:lpstr>
      <vt:lpstr>Herencia y campos</vt:lpstr>
      <vt:lpstr>Clase Employee</vt:lpstr>
      <vt:lpstr>Clase Lawyer</vt:lpstr>
      <vt:lpstr>Revisando Secretary</vt:lpstr>
      <vt:lpstr>Clase Employee mejorada</vt:lpstr>
      <vt:lpstr>Clase Employee mejorada</vt:lpstr>
      <vt:lpstr>Clase Secretary mejorada</vt:lpstr>
      <vt:lpstr>Clase Secretary mejorada</vt:lpstr>
      <vt:lpstr>Clase Secretary mejorada</vt:lpstr>
      <vt:lpstr>Clase LegalSecretary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Herencia</dc:title>
  <dc:creator>HECTOR ANTONIO VILLA MARTINEZ</dc:creator>
  <cp:lastModifiedBy>HECTOR ANTONIO VILLA MARTINEZ</cp:lastModifiedBy>
  <cp:revision>58</cp:revision>
  <cp:lastPrinted>2021-08-24T23:08:43Z</cp:lastPrinted>
  <dcterms:created xsi:type="dcterms:W3CDTF">2021-07-31T09:28:03Z</dcterms:created>
  <dcterms:modified xsi:type="dcterms:W3CDTF">2025-01-30T18:04:17Z</dcterms:modified>
</cp:coreProperties>
</file>