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5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355" r:id="rId27"/>
    <p:sldId id="356" r:id="rId28"/>
    <p:sldId id="364" r:id="rId29"/>
    <p:sldId id="358" r:id="rId30"/>
    <p:sldId id="359" r:id="rId31"/>
    <p:sldId id="360" r:id="rId32"/>
    <p:sldId id="361" r:id="rId33"/>
    <p:sldId id="362" r:id="rId34"/>
    <p:sldId id="363" r:id="rId35"/>
    <p:sldId id="281" r:id="rId36"/>
    <p:sldId id="282" r:id="rId37"/>
    <p:sldId id="283" r:id="rId38"/>
    <p:sldId id="284" r:id="rId39"/>
    <p:sldId id="285" r:id="rId40"/>
    <p:sldId id="286" r:id="rId41"/>
    <p:sldId id="287" r:id="rId42"/>
    <p:sldId id="288" r:id="rId43"/>
    <p:sldId id="289" r:id="rId44"/>
    <p:sldId id="290" r:id="rId45"/>
    <p:sldId id="291" r:id="rId46"/>
    <p:sldId id="292" r:id="rId47"/>
    <p:sldId id="293" r:id="rId48"/>
    <p:sldId id="294" r:id="rId49"/>
    <p:sldId id="295" r:id="rId50"/>
    <p:sldId id="296" r:id="rId51"/>
    <p:sldId id="297" r:id="rId52"/>
    <p:sldId id="298" r:id="rId53"/>
    <p:sldId id="302" r:id="rId54"/>
    <p:sldId id="299" r:id="rId55"/>
    <p:sldId id="300" r:id="rId56"/>
    <p:sldId id="301" r:id="rId5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3"/>
  </p:normalViewPr>
  <p:slideViewPr>
    <p:cSldViewPr snapToGrid="0" snapToObjects="1">
      <p:cViewPr varScale="1">
        <p:scale>
          <a:sx n="56" d="100"/>
          <a:sy n="56" d="100"/>
        </p:scale>
        <p:origin x="101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94261D-F17E-2A41-8DB0-C060CB0E3834}" type="datetimeFigureOut">
              <a:rPr lang="es-ES_tradnl" smtClean="0"/>
              <a:t>27/01/2025</a:t>
            </a:fld>
            <a:endParaRPr lang="es-ES_trad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D2C418-02B8-5644-89F6-2739B343C94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99684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0D30C-C54F-9544-BEB1-4B33BE2D2BD8}" type="datetime1">
              <a:rPr lang="en-US" smtClean="0"/>
              <a:t>1/27/2025</a:t>
            </a:fld>
            <a:endParaRPr lang="es-ES_tradnl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0E2E-4DB6-A54F-A5E5-996E5C9B4A41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9609423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866D-BEFA-9244-9CFE-FE7AEBA4B1D3}" type="datetime1">
              <a:rPr lang="en-US" smtClean="0"/>
              <a:t>1/27/2025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0E2E-4DB6-A54F-A5E5-996E5C9B4A41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819481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FB258-30A6-3B46-A9EA-EFC68CC1E3A5}" type="datetime1">
              <a:rPr lang="en-US" smtClean="0"/>
              <a:t>1/27/2025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0E2E-4DB6-A54F-A5E5-996E5C9B4A41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888685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2F219-8B3C-524A-B7D9-7FA6C10846D4}" type="datetime1">
              <a:rPr lang="en-US" smtClean="0"/>
              <a:t>1/27/2025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0E2E-4DB6-A54F-A5E5-996E5C9B4A41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48580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063AF-22CC-7E4D-8B97-61225F8F50D4}" type="datetime1">
              <a:rPr lang="en-US" smtClean="0"/>
              <a:t>1/27/2025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0E2E-4DB6-A54F-A5E5-996E5C9B4A41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63895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8CDCC-1730-1E46-833F-5BF1CC0CFDA5}" type="datetime1">
              <a:rPr lang="en-US" smtClean="0"/>
              <a:t>1/27/2025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0E2E-4DB6-A54F-A5E5-996E5C9B4A41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192126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0581-C827-B848-B0ED-85B39A3ADD63}" type="datetime1">
              <a:rPr lang="en-US" smtClean="0"/>
              <a:t>1/27/2025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0E2E-4DB6-A54F-A5E5-996E5C9B4A41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78250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AD59A-82D5-C545-AF33-3638A0DF2E4F}" type="datetime1">
              <a:rPr lang="en-US" smtClean="0"/>
              <a:t>1/27/2025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0E2E-4DB6-A54F-A5E5-996E5C9B4A41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60986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68BD1-C4AB-0144-93EA-1134F78EAF6E}" type="datetime1">
              <a:rPr lang="en-US" smtClean="0"/>
              <a:t>1/27/2025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0E2E-4DB6-A54F-A5E5-996E5C9B4A41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89973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6A15C-BA99-FC4C-9A11-B76AB6B44D6D}" type="datetime1">
              <a:rPr lang="en-US" smtClean="0"/>
              <a:t>1/27/2025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0E2E-4DB6-A54F-A5E5-996E5C9B4A41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681999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C4989-3FA6-B548-85A4-66D9033E1063}" type="datetime1">
              <a:rPr lang="en-US" smtClean="0"/>
              <a:t>1/27/2025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B1310E2E-4DB6-A54F-A5E5-996E5C9B4A41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32649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C241653-C4B6-D04D-A8D1-4EAB937745F0}" type="datetime1">
              <a:rPr lang="en-US" smtClean="0"/>
              <a:t>1/27/2025</a:t>
            </a:fld>
            <a:endParaRPr lang="es-ES_tradnl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s-ES_tradnl"/>
              <a:t>Universidad de Sonora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310E2E-4DB6-A54F-A5E5-996E5C9B4A41}" type="slidenum">
              <a:rPr lang="es-ES_tradnl" smtClean="0"/>
              <a:t>‹Nº›</a:t>
            </a:fld>
            <a:endParaRPr lang="es-ES_tradnl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447198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4259C-0929-E545-B149-1A946AF9341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ES_tradnl" dirty="0"/>
              <a:t>Clases </a:t>
            </a:r>
            <a:r>
              <a:rPr lang="es-ES_tradnl"/>
              <a:t>y objetos</a:t>
            </a:r>
            <a:endParaRPr lang="es-ES_tradnl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ED8BB8-31FA-0F4A-9ACA-6327206669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0689471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5EB95-132F-B947-B2E4-2E0928D1B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Ejemplo: clase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Point3D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EEDF07-920F-284B-B2D9-3D0758AD32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Point3D p1 = new Point3D(5, -2, 7);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Point3D p2 = new Point3D();		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origen (0, 0, 0)</a:t>
            </a:r>
          </a:p>
          <a:p>
            <a:r>
              <a:rPr lang="es-ES_tradnl" dirty="0"/>
              <a:t>Datos:</a:t>
            </a:r>
          </a:p>
          <a:p>
            <a:pPr lvl="1"/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s-ES_tradnl" dirty="0"/>
              <a:t> – coordenada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s-ES_tradnl" dirty="0"/>
              <a:t> del punto</a:t>
            </a:r>
          </a:p>
          <a:p>
            <a:pPr lvl="1"/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s-ES_tradnl" dirty="0"/>
              <a:t> – coordenada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s-ES_tradnl" dirty="0"/>
              <a:t> del punto</a:t>
            </a:r>
          </a:p>
          <a:p>
            <a:pPr lvl="1"/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s-ES_tradnl" dirty="0"/>
              <a:t> – coordenada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s-ES_tradnl" dirty="0"/>
              <a:t> del punto</a:t>
            </a:r>
          </a:p>
          <a:p>
            <a:r>
              <a:rPr lang="es-ES_tradnl" dirty="0"/>
              <a:t>Comportamiento:</a:t>
            </a:r>
          </a:p>
          <a:p>
            <a:pPr lvl="1"/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setLocation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(x, y, z)</a:t>
            </a:r>
            <a:r>
              <a:rPr lang="es-ES_tradnl" dirty="0"/>
              <a:t> – cambia los valores de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s-ES_tradnl" i="1" dirty="0"/>
              <a:t>,</a:t>
            </a:r>
            <a:r>
              <a:rPr lang="es-ES_tradnl" dirty="0"/>
              <a:t>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s-ES_tradnl" i="1" dirty="0"/>
              <a:t>,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</a:p>
          <a:p>
            <a:pPr lvl="1"/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translate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(dx,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dy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s-ES_tradnl" dirty="0"/>
              <a:t> – ajusta los valores de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s-ES_tradnl" dirty="0"/>
              <a:t>,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s-ES_tradnl" dirty="0"/>
              <a:t>,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</a:p>
          <a:p>
            <a:pPr lvl="1"/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distance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(p)</a:t>
            </a:r>
            <a:r>
              <a:rPr lang="es-ES_tradnl" dirty="0"/>
              <a:t> – distancia con respecto al punto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925F0F-A1E6-554D-ACE0-058667A12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CD73F9-B910-B54E-B973-47A8AEA7F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0E2E-4DB6-A54F-A5E5-996E5C9B4A41}" type="slidenum">
              <a:rPr lang="es-ES_tradnl" smtClean="0"/>
              <a:t>10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855593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CA7C5A-8E88-6246-BEB4-E4C6ECFA4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Clientes de objetos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50FE34-7654-F844-AA02-3DA04773D2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b="1" dirty="0"/>
              <a:t>Programa cliente</a:t>
            </a:r>
            <a:r>
              <a:rPr lang="es-ES_tradnl" dirty="0"/>
              <a:t>. Programa que usa objetos.</a:t>
            </a:r>
          </a:p>
          <a:p>
            <a:r>
              <a:rPr lang="es-ES_tradnl" dirty="0"/>
              <a:t>Ejemplo: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Main</a:t>
            </a:r>
            <a:r>
              <a:rPr lang="es-ES_tradnl" dirty="0"/>
              <a:t> es un cliente de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Point</a:t>
            </a:r>
            <a:r>
              <a:rPr lang="es-ES_tradnl" dirty="0"/>
              <a:t>.</a:t>
            </a:r>
          </a:p>
          <a:p>
            <a:r>
              <a:rPr lang="es-ES_tradnl" dirty="0"/>
              <a:t>Archivo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Main.java</a:t>
            </a: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void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(String[]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args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Point3D p1 = new Point3D(…);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Point3D p2 = new Point3D(…);</a:t>
            </a:r>
          </a:p>
          <a:p>
            <a:pPr marL="0" indent="0">
              <a:buNone/>
            </a:pPr>
            <a:r>
              <a:rPr lang="es-ES_tradnl" dirty="0"/>
              <a:t>           …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3834EC-A632-7348-8E85-ACA064F2E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A6419B-FFC2-914C-A72F-51DB16C08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0E2E-4DB6-A54F-A5E5-996E5C9B4A41}" type="slidenum">
              <a:rPr lang="es-ES_tradnl" smtClean="0"/>
              <a:t>11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93771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13B34-D20C-9846-8423-226E2CED1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Campos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DCD58F-4E7A-804F-B9C5-E6A75D43AA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b="1" dirty="0"/>
              <a:t>Campo</a:t>
            </a:r>
            <a:r>
              <a:rPr lang="es-ES_tradnl" dirty="0"/>
              <a:t>. Variable dentro de un objeto que es parte de su estado.</a:t>
            </a:r>
          </a:p>
          <a:p>
            <a:r>
              <a:rPr lang="es-ES_tradnl" dirty="0"/>
              <a:t>Cada objeto tiene su propia copia de cada campo.</a:t>
            </a:r>
          </a:p>
          <a:p>
            <a:r>
              <a:rPr lang="es-ES_tradnl" dirty="0"/>
              <a:t>Sintaxis de declaración: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private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tipo nombre</a:t>
            </a:r>
            <a:r>
              <a:rPr lang="es-ES_tradnl" dirty="0"/>
              <a:t>;</a:t>
            </a:r>
          </a:p>
          <a:p>
            <a:r>
              <a:rPr lang="es-ES_tradnl" dirty="0"/>
              <a:t>Ejemplo: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Point3D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x;	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x, y, z son campos de Point3D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z;</a:t>
            </a:r>
          </a:p>
          <a:p>
            <a:pPr marL="0" indent="0">
              <a:buNone/>
            </a:pPr>
            <a:r>
              <a:rPr lang="es-ES_tradnl" dirty="0"/>
              <a:t>       …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008B50-9765-D548-8DCE-3F39CAFD8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477FD0-083A-154B-AC7B-B04493673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0E2E-4DB6-A54F-A5E5-996E5C9B4A41}" type="slidenum">
              <a:rPr lang="es-ES_tradnl" smtClean="0"/>
              <a:t>12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201351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AE44C7-8A34-E84A-8F58-59B474E9B9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Encapsulación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089477-BB26-A04C-9821-C97E016C0D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b="1" dirty="0"/>
              <a:t>Encapsulación</a:t>
            </a:r>
            <a:r>
              <a:rPr lang="es-ES_tradnl" dirty="0"/>
              <a:t>. Ocultar detalles de implementación a los clientes.</a:t>
            </a:r>
          </a:p>
          <a:p>
            <a:r>
              <a:rPr lang="es-ES_tradnl" dirty="0"/>
              <a:t>La encapsulación refuerza la abstracción.</a:t>
            </a:r>
          </a:p>
          <a:p>
            <a:pPr lvl="1"/>
            <a:r>
              <a:rPr lang="es-ES_tradnl" dirty="0"/>
              <a:t>Separa la vista externa (comportamiento) de la vista interna (estado).</a:t>
            </a:r>
          </a:p>
          <a:p>
            <a:pPr lvl="1"/>
            <a:r>
              <a:rPr lang="es-ES_tradnl" dirty="0"/>
              <a:t>Protege la integridad de los datos de un objeto.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100194-1198-1943-A5A5-297227C69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378194-1965-D548-B192-50B038FDD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0E2E-4DB6-A54F-A5E5-996E5C9B4A41}" type="slidenum">
              <a:rPr lang="es-ES_tradnl" smtClean="0"/>
              <a:t>13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58667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F1306-F639-484D-90C3-8F72C0EA0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Beneficios de la encapsulación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CCF477-DD55-2445-8748-8FDCAF676B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dirty="0"/>
              <a:t>Protege el objeto del acceso no deseado:</a:t>
            </a:r>
          </a:p>
          <a:p>
            <a:pPr lvl="1"/>
            <a:r>
              <a:rPr lang="es-ES_tradnl" dirty="0"/>
              <a:t>Ejemplo: no se puede aumentar de manera fraudulenta el saldo de una cuenta.</a:t>
            </a:r>
          </a:p>
          <a:p>
            <a:r>
              <a:rPr lang="es-ES_tradnl" dirty="0"/>
              <a:t>La implementación de la clase puede cambiarse más tarde:</a:t>
            </a:r>
          </a:p>
          <a:p>
            <a:pPr lvl="1"/>
            <a:r>
              <a:rPr lang="es-ES_tradnl" dirty="0"/>
              <a:t>Ejemplo: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Point3D</a:t>
            </a:r>
            <a:r>
              <a:rPr lang="es-ES_tradnl" dirty="0"/>
              <a:t> podría reescribirse en coordenadas polares con los mismos métodos.</a:t>
            </a:r>
          </a:p>
          <a:p>
            <a:r>
              <a:rPr lang="es-ES_tradnl" dirty="0"/>
              <a:t>Restringe el estado de los objetos:</a:t>
            </a:r>
          </a:p>
          <a:p>
            <a:pPr lvl="1"/>
            <a:r>
              <a:rPr lang="es-ES_tradnl" dirty="0"/>
              <a:t>Ejemplo: permitir solo cuentas con saldo no negativo.</a:t>
            </a:r>
          </a:p>
          <a:p>
            <a:pPr lvl="1"/>
            <a:r>
              <a:rPr lang="es-ES_tradnl" dirty="0"/>
              <a:t>Ejemplo: permitir solo fechas con un mes del 1 al 12.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ADD5F7-321B-D148-8513-BF06F769D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F262F8-59E2-C945-811E-0F0E7C2FB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0E2E-4DB6-A54F-A5E5-996E5C9B4A41}" type="slidenum">
              <a:rPr lang="es-ES_tradnl" smtClean="0"/>
              <a:t>14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92916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4C31C0-D55D-4547-ACE0-EEF19D589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Métodos de instancia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3FC995-B47F-E94A-9EEC-64332650B2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b="1" dirty="0"/>
              <a:t>Método de instancia</a:t>
            </a:r>
            <a:r>
              <a:rPr lang="es-ES_tradnl" dirty="0"/>
              <a:t>. Existe dentro de cada objeto de una clase y le da comportamiento a cada objeto.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tipo-regreso nombre(argumentos)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instrucciones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r>
              <a:rPr lang="es-ES_tradnl" dirty="0"/>
              <a:t>La misma sintaxis que los métodos estáticos pero sin el keyword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static</a:t>
            </a:r>
            <a:r>
              <a:rPr lang="es-ES_tradnl" dirty="0"/>
              <a:t>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E9C94D-90F8-304C-B2DE-78E9EF18C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D63D2A-EDE1-CC43-AC30-86603EC5B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0E2E-4DB6-A54F-A5E5-996E5C9B4A41}" type="slidenum">
              <a:rPr lang="es-ES_tradnl" smtClean="0"/>
              <a:t>15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330744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6F2C11-7E97-C043-B78B-3E9329EC0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Métodos de instancia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E7D1CD-5818-6D46-94F6-5E43F7B49D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Ejemplo: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void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translate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dx,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dy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x += dx;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y +=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dy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578BEB-CDA2-C048-BB37-F19D74A87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F34EF0-750D-154C-90F1-50EE75325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0E2E-4DB6-A54F-A5E5-996E5C9B4A41}" type="slidenum">
              <a:rPr lang="es-ES_tradnl" smtClean="0"/>
              <a:t>16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091579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BF6FE-BC17-1B44-9AC7-7AFBFD3DC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Parámetro implícito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01EF8C-F95C-754D-8707-B6C2F997CD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_tradnl" b="1" dirty="0"/>
              <a:t>Parámetro implícito</a:t>
            </a:r>
            <a:r>
              <a:rPr lang="es-ES_tradnl" dirty="0"/>
              <a:t>. Objeto sobre el que se llama a un método de instancia.</a:t>
            </a:r>
          </a:p>
          <a:p>
            <a:r>
              <a:rPr lang="es-ES_tradnl" dirty="0"/>
              <a:t>Si se tiene un objeto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Point p1</a:t>
            </a:r>
            <a:r>
              <a:rPr lang="es-ES_tradnl" dirty="0"/>
              <a:t> y se llama a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p1.translate(5, 3);</a:t>
            </a:r>
            <a:r>
              <a:rPr lang="es-ES_tradnl" dirty="0"/>
              <a:t> el objeto al que se refiere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p1</a:t>
            </a:r>
            <a:r>
              <a:rPr lang="es-ES_tradnl" dirty="0"/>
              <a:t> es el parámetro implícito.</a:t>
            </a:r>
          </a:p>
          <a:p>
            <a:r>
              <a:rPr lang="es-ES_tradnl" dirty="0"/>
              <a:t>Si se tiene un objeto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Point p2</a:t>
            </a:r>
            <a:r>
              <a:rPr lang="es-ES_tradnl" dirty="0"/>
              <a:t> y se llama a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p2.translate(4, 1);</a:t>
            </a:r>
            <a:r>
              <a:rPr lang="es-ES_tradnl" dirty="0"/>
              <a:t> el objeto al que se refiere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p2</a:t>
            </a:r>
            <a:r>
              <a:rPr lang="es-ES_tradnl" dirty="0"/>
              <a:t> es el parámetro implícito.</a:t>
            </a:r>
          </a:p>
          <a:p>
            <a:r>
              <a:rPr lang="es-ES_tradnl" dirty="0"/>
              <a:t>El método de instancia puede hacer referencia a los campos de ese objeto.</a:t>
            </a:r>
          </a:p>
          <a:p>
            <a:r>
              <a:rPr lang="es-ES_tradnl" dirty="0"/>
              <a:t>Se dice que se ejecuta en el contexto de un objeto en particular.</a:t>
            </a:r>
          </a:p>
          <a:p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translate</a:t>
            </a:r>
            <a:r>
              <a:rPr lang="es-ES_tradnl" dirty="0"/>
              <a:t> puede referirse a la </a:t>
            </a:r>
            <a:r>
              <a:rPr lang="es-ES_tradnl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s-ES_tradnl" dirty="0"/>
              <a:t> y </a:t>
            </a:r>
            <a:r>
              <a:rPr lang="es-ES_tradnl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s-ES_tradnl" dirty="0"/>
              <a:t> del objeto al que se llamó.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F28C83-1E97-6F4D-A5DB-9C644555B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72C877-E615-394A-AD77-4E3C090EA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0E2E-4DB6-A54F-A5E5-996E5C9B4A41}" type="slidenum">
              <a:rPr lang="es-ES_tradnl" smtClean="0"/>
              <a:t>17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8676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6F53A-711A-D249-9604-09BF76E83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Categorías de métodos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4E4C0C-BBCD-834F-97E7-29FBC42382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_tradnl" b="1" dirty="0" err="1"/>
              <a:t>Getter</a:t>
            </a:r>
            <a:r>
              <a:rPr lang="es-ES_tradnl" dirty="0"/>
              <a:t>. Método que permite a los clientes examinar el estado del objeto.</a:t>
            </a:r>
          </a:p>
          <a:p>
            <a:pPr lvl="1"/>
            <a:r>
              <a:rPr lang="es-ES_tradnl" dirty="0"/>
              <a:t>Ejemplos: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distancia()</a:t>
            </a:r>
            <a:r>
              <a:rPr lang="es-ES_tradnl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getColor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().</a:t>
            </a:r>
          </a:p>
          <a:p>
            <a:pPr lvl="1"/>
            <a:r>
              <a:rPr lang="es-ES_tradnl" dirty="0"/>
              <a:t>Tiene un tipo de retorno no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void</a:t>
            </a:r>
            <a:r>
              <a:rPr lang="es-ES_tradnl" dirty="0"/>
              <a:t>.</a:t>
            </a:r>
          </a:p>
          <a:p>
            <a:r>
              <a:rPr lang="es-ES_tradnl" b="1" dirty="0"/>
              <a:t>Setter</a:t>
            </a:r>
            <a:r>
              <a:rPr lang="es-ES_tradnl" dirty="0"/>
              <a:t>. Método que modifica el estado de un objeto.</a:t>
            </a:r>
          </a:p>
          <a:p>
            <a:pPr lvl="1"/>
            <a:r>
              <a:rPr lang="es-ES_tradnl" dirty="0"/>
              <a:t>Ejemplos: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setLocation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(…)</a:t>
            </a:r>
            <a:r>
              <a:rPr lang="es-ES_tradnl" dirty="0"/>
              <a:t>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accelerate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</a:t>
            </a:r>
            <a:r>
              <a:rPr lang="es-ES_tradnl" dirty="0"/>
              <a:t>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translate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(…)</a:t>
            </a:r>
            <a:r>
              <a:rPr lang="es-ES_tradnl" dirty="0">
                <a:cs typeface="Times New Roman" panose="02020603050405020304" pitchFamily="18" charset="0"/>
              </a:rPr>
              <a:t>.</a:t>
            </a:r>
          </a:p>
          <a:p>
            <a:pPr lvl="1"/>
            <a:r>
              <a:rPr lang="es-ES_tradnl" dirty="0">
                <a:cs typeface="Times New Roman" panose="02020603050405020304" pitchFamily="18" charset="0"/>
              </a:rPr>
              <a:t>Por lo general, tienen argumentos con el nuevo valor del estado.</a:t>
            </a:r>
          </a:p>
          <a:p>
            <a:r>
              <a:rPr lang="es-ES_tradnl" b="1" dirty="0"/>
              <a:t>Ayudante</a:t>
            </a:r>
            <a:r>
              <a:rPr lang="es-ES_tradnl" dirty="0"/>
              <a:t>. Ayuda a algún otro método a realizar su tarea.</a:t>
            </a:r>
          </a:p>
          <a:p>
            <a:pPr lvl="1"/>
            <a:r>
              <a:rPr lang="es-ES_tradnl" dirty="0"/>
              <a:t>A menudo declarado como privado, por lo que los clientes externos no pueden llamarlo.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6BAD5F-A55C-7444-B31D-BE199C3A5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63A6BE-175B-634A-8F31-B8C667BA5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0E2E-4DB6-A54F-A5E5-996E5C9B4A41}" type="slidenum">
              <a:rPr lang="es-ES_tradnl" smtClean="0"/>
              <a:t>18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295977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3B90A-24AE-E249-937E-5FFA86A451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Método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toString</a:t>
            </a: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F9F424-96F2-804A-A698-5251475A06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dirty="0"/>
              <a:t>Le dice a Java cómo convertir un objeto en un string para imprimir.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String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toString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código que devuelve un string que representa este objeto;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r>
              <a:rPr lang="es-ES_tradnl" dirty="0"/>
              <a:t>El nombre del método, el tipo de retorno y los parámetros deben coincidir exactamente.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047682-75DB-3741-92FE-D916A0194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4490C6-49C8-814A-A422-A1A9B1C2C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0E2E-4DB6-A54F-A5E5-996E5C9B4A41}" type="slidenum">
              <a:rPr lang="es-ES_tradnl" smtClean="0"/>
              <a:t>19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526788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3885B9-1EEB-D946-AD42-52F7CEA65F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Programación orientada a objetos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23AE25-5281-5C46-AD42-E8859088C6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Divide el programa en un conjunto de objetos comunicantes.</a:t>
            </a:r>
          </a:p>
          <a:p>
            <a:r>
              <a:rPr lang="es-ES_tradnl" dirty="0"/>
              <a:t>Encapsula en un objeto todo el comportamiento y los conocimientos relacionados con un concepto.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D74425-3866-BD4F-88B3-400F386EA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BCA86D-D510-6C4B-8A0B-A70FB4AD3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0E2E-4DB6-A54F-A5E5-996E5C9B4A41}" type="slidenum">
              <a:rPr lang="es-ES_tradnl" smtClean="0"/>
              <a:t>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135346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B3BF8-CA57-AB48-996F-923A97BB6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Método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toString</a:t>
            </a: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498FA4-6A75-7649-94BF-D2CA773663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Ejemplo: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// Devuelve una cadena que representa este punto.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String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toString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“(” + x + “, ” + y + “)”;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F7CD17-6B39-F344-B729-95C61F368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595182-396F-CE40-81E5-2B7C038C4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0E2E-4DB6-A54F-A5E5-996E5C9B4A41}" type="slidenum">
              <a:rPr lang="es-ES_tradnl" smtClean="0"/>
              <a:t>20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223331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8489CA-3F23-ED4D-8621-B9C0CE542B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Constructores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0869F9-05E9-9644-B3D7-F405890D33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b="1" dirty="0"/>
              <a:t>Constructor</a:t>
            </a:r>
            <a:r>
              <a:rPr lang="es-ES_tradnl" dirty="0"/>
              <a:t>. Inicializa el estado de los objetos nuevos.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tipo(parámetros)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instrucciones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r>
              <a:rPr lang="es-ES_tradnl" dirty="0"/>
              <a:t>Se ejecuta cuando el cliente usa el keyword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</a:t>
            </a:r>
            <a:r>
              <a:rPr lang="es-ES_tradnl" dirty="0"/>
              <a:t>.</a:t>
            </a:r>
          </a:p>
          <a:p>
            <a:r>
              <a:rPr lang="es-ES_tradnl" dirty="0"/>
              <a:t>No se especifica un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s-ES_tradnl" dirty="0"/>
              <a:t>; de forma implícita el constructor regresa un objeto nuevo.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4B7500-9826-1B4F-A750-DA4F2EEAF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9A9B76-9469-D54A-83AB-BC4A61889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0E2E-4DB6-A54F-A5E5-996E5C9B4A41}" type="slidenum">
              <a:rPr lang="es-ES_tradnl" smtClean="0"/>
              <a:t>21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413396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AD0D93-A707-464E-84E0-D81438DDA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Constructores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158754-637D-B74C-B105-CC2390A849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Ejemplo: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Point(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v)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x = u;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y = v;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659E0F-A84F-DC4A-B1BE-7FDCED510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50C058-1F13-4343-B7E6-734755DF1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0E2E-4DB6-A54F-A5E5-996E5C9B4A41}" type="slidenum">
              <a:rPr lang="es-ES_tradnl" smtClean="0"/>
              <a:t>22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4163156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5D7864-6535-E84B-A301-01EE25914A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Constructores múltiples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CE386A-0829-C642-908B-798A1CA0EE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Una clase puede tener más de un constructor.</a:t>
            </a:r>
          </a:p>
          <a:p>
            <a:r>
              <a:rPr lang="es-ES_tradnl" dirty="0"/>
              <a:t>Cada constructor debe aceptar un conjunto único de parámetros.</a:t>
            </a:r>
          </a:p>
          <a:p>
            <a:r>
              <a:rPr lang="es-ES_tradnl" dirty="0"/>
              <a:t>Ejemplo: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// Constructor sin argumentos que inicializa el punto a (0, 0)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Point()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x = y = 0;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C0C0CD-36A2-D14D-85C6-0B783A26C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79BD2F-15D6-8243-AE28-858E02465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0E2E-4DB6-A54F-A5E5-996E5C9B4A41}" type="slidenum">
              <a:rPr lang="es-ES_tradnl" smtClean="0"/>
              <a:t>23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87482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E61765-534A-2042-941F-D9CC512DD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Keyword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BAED84-8EA7-434A-A367-FADD011909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es-ES_tradnl" dirty="0"/>
              <a:t> se refiere al parámetro implícito dentro de la clase.</a:t>
            </a:r>
          </a:p>
          <a:p>
            <a:r>
              <a:rPr lang="es-ES_tradnl" dirty="0"/>
              <a:t>Refiere un campo: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this.campo</a:t>
            </a:r>
            <a:r>
              <a:rPr lang="es-ES_tradnl" dirty="0">
                <a:cs typeface="Times New Roman" panose="02020603050405020304" pitchFamily="18" charset="0"/>
              </a:rPr>
              <a:t>.</a:t>
            </a:r>
          </a:p>
          <a:p>
            <a:r>
              <a:rPr lang="es-ES_tradnl" dirty="0"/>
              <a:t>Llama un método: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this.metodo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(argumentos).</a:t>
            </a:r>
          </a:p>
          <a:p>
            <a:r>
              <a:rPr lang="es-ES_tradnl" dirty="0"/>
              <a:t>Un constructor llama a otro constructor: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(argumentos)</a:t>
            </a:r>
            <a:r>
              <a:rPr lang="es-ES_tradnl" dirty="0">
                <a:cs typeface="Times New Roman" panose="02020603050405020304" pitchFamily="18" charset="0"/>
              </a:rPr>
              <a:t>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2535A6-1F9E-4B4B-BFE4-AFC12DC79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BE6F78-B433-2145-81BE-11C2EA566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0E2E-4DB6-A54F-A5E5-996E5C9B4A41}" type="slidenum">
              <a:rPr lang="es-ES_tradnl" smtClean="0"/>
              <a:t>24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86833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71A75-EF63-E242-8664-EDB5BE894E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Llamar a otro constructor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0B889D-A6DA-7B4E-B136-42683858C0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Point3D()	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Constructor 1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(0, 0, 0);	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Llama al constructor 2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Point(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z)	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Constructor 2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this.x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x;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this.y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y;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this.z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z;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FC055B-4AC3-2044-A2D8-91C9E9A1B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BEC1EA-0F05-E04B-B29A-B3DB0128F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0E2E-4DB6-A54F-A5E5-996E5C9B4A41}" type="slidenum">
              <a:rPr lang="es-ES_tradnl" smtClean="0"/>
              <a:t>25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527448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A222CD-56D3-6C45-8EC8-1CDBEB133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Comparación de objetos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D480F1-02D8-5D4F-8E98-6BF930FDD1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dirty="0">
                <a:cs typeface="Times New Roman" panose="02020603050405020304" pitchFamily="18" charset="0"/>
              </a:rPr>
              <a:t>El operador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==</a:t>
            </a:r>
            <a:r>
              <a:rPr lang="es-ES_tradnl" dirty="0"/>
              <a:t> compara referencias a objetos, no su estado.</a:t>
            </a:r>
          </a:p>
          <a:p>
            <a:r>
              <a:rPr lang="es-ES_tradnl" dirty="0"/>
              <a:t>Solo produce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true</a:t>
            </a:r>
            <a:r>
              <a:rPr lang="es-ES_tradnl" dirty="0"/>
              <a:t> cuando un objeto se compara consigo mismo.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Point p1 = new Point(5, 3);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Point p2 = new Point(5, 3);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Point p3 = p2;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// p1 == p2 es false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// p1 == p3 es false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// p2 == p3 es true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6FE1B9-E832-A348-BD36-5DAD7FD72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F0C289-CB4B-834C-A64F-A6050260D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0E2E-4DB6-A54F-A5E5-996E5C9B4A41}" type="slidenum">
              <a:rPr lang="es-ES_tradnl" smtClean="0"/>
              <a:t>26</a:t>
            </a:fld>
            <a:endParaRPr lang="es-ES_tradnl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E25200E-48D4-924D-9485-9046D63CE0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95042" y="3671714"/>
            <a:ext cx="4232729" cy="2482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6096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9566D-B870-4C42-9B1B-900609F4E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Método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equals</a:t>
            </a: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1CE3AC-9238-C24D-9D71-B31ED33F47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En las clases de Java, el método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equals</a:t>
            </a:r>
            <a:r>
              <a:rPr lang="es-ES_tradnl" dirty="0"/>
              <a:t> compara el estado de los objetos.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(p1.equals(p2)) {   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Objetos de tipo Point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System.out.println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(“p1 y p2 son iguales”);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else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System.out.println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(“p1 y p2 NO son iguales”);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r>
              <a:rPr lang="es-ES_tradnl" dirty="0"/>
              <a:t>Si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p1</a:t>
            </a:r>
            <a:r>
              <a:rPr lang="es-ES_tradnl" dirty="0"/>
              <a:t> y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p2</a:t>
            </a:r>
            <a:r>
              <a:rPr lang="es-ES_tradnl" dirty="0"/>
              <a:t> tienen las mismas coordenadas,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equals</a:t>
            </a:r>
            <a:r>
              <a:rPr lang="es-ES_tradnl" dirty="0"/>
              <a:t> regresa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true</a:t>
            </a:r>
            <a:r>
              <a:rPr lang="es-ES_tradnl" dirty="0"/>
              <a:t>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B07C07-5785-B245-ABCA-69A4CC903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2F4E2E-4447-6146-9967-9904F3263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0E2E-4DB6-A54F-A5E5-996E5C9B4A41}" type="slidenum">
              <a:rPr lang="es-ES_tradnl" smtClean="0"/>
              <a:t>27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456214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9566D-B870-4C42-9B1B-900609F4E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Método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equals</a:t>
            </a: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1CE3AC-9238-C24D-9D71-B31ED33F47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Si escribimos una clase, por default su método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equals</a:t>
            </a:r>
            <a:r>
              <a:rPr lang="es-ES_tradnl" dirty="0"/>
              <a:t> se comporta como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==.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(q1.equals(q2)) {  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objetos de tipo Point3D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System.out.println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(“q1 y q2 son iguales”);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else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System.out.println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(“q1 y q2 NO son iguales”);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r>
              <a:rPr lang="es-ES_tradnl" dirty="0"/>
              <a:t>En este caso,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equals</a:t>
            </a:r>
            <a:r>
              <a:rPr lang="es-ES_tradnl" dirty="0"/>
              <a:t> compara las referencias.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B07C07-5785-B245-ABCA-69A4CC903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2F4E2E-4447-6146-9967-9904F3263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0E2E-4DB6-A54F-A5E5-996E5C9B4A41}" type="slidenum">
              <a:rPr lang="es-ES_tradnl" smtClean="0"/>
              <a:t>28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459818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5A0D8C-8C56-5343-817C-E1B7E4784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Comparación de objetos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E57B3F-E438-D844-88BC-7FBA42FB9A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Solución: programar el método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equals</a:t>
            </a:r>
            <a:r>
              <a:rPr lang="es-ES_tradnl" dirty="0"/>
              <a:t> en la clase.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0401FF-C56A-BD40-8AD6-8333F6395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1DAAF2-BF89-FE41-B59E-29550EBB4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24349-B347-E84C-B8A6-40F9DDF9257E}" type="slidenum">
              <a:rPr lang="es-ES_tradnl" smtClean="0"/>
              <a:t>29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649149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1B18E-8340-8643-9CD9-BEF45E152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Lenguajes orientados a objetos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5B7F79-7A1A-1A4E-9B5C-EC78901971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Soportan el estilo de programación orientada a objetos.</a:t>
            </a:r>
          </a:p>
          <a:p>
            <a:r>
              <a:rPr lang="es-ES_tradnl" dirty="0"/>
              <a:t>Proveen:</a:t>
            </a:r>
          </a:p>
          <a:p>
            <a:pPr lvl="1"/>
            <a:r>
              <a:rPr lang="es-ES_tradnl" dirty="0"/>
              <a:t>Clases</a:t>
            </a:r>
          </a:p>
          <a:p>
            <a:pPr lvl="1"/>
            <a:r>
              <a:rPr lang="es-ES_tradnl" dirty="0"/>
              <a:t>Objetos</a:t>
            </a:r>
          </a:p>
          <a:p>
            <a:pPr lvl="1"/>
            <a:r>
              <a:rPr lang="es-ES_tradnl" dirty="0"/>
              <a:t>Mensajes</a:t>
            </a:r>
          </a:p>
          <a:p>
            <a:pPr lvl="1"/>
            <a:r>
              <a:rPr lang="es-ES_tradnl" dirty="0"/>
              <a:t>Herencia</a:t>
            </a:r>
          </a:p>
          <a:p>
            <a:pPr lvl="1"/>
            <a:r>
              <a:rPr lang="es-ES_tradnl" dirty="0"/>
              <a:t>Polimorfismo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E96948-E8C5-5D4F-BBDF-90BED8EFD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8A4AEC-E68D-FE4A-B27D-7E4776B9E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0E2E-4DB6-A54F-A5E5-996E5C9B4A41}" type="slidenum">
              <a:rPr lang="es-ES_tradnl" smtClean="0"/>
              <a:t>3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12368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A4A87-E0A1-6642-B63D-08CABF23F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Método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equals</a:t>
            </a:r>
            <a:endParaRPr lang="es-ES_tradnl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75B0F60-D36B-8E4C-A1D2-DCE84EA9AAD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s-ES_tradnl" dirty="0"/>
                  <a:t>Este método debe comparar el estado de los dos objetos y regresar </a:t>
                </a:r>
                <a:r>
                  <a:rPr lang="es-ES_tradnl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true</a:t>
                </a:r>
                <a:r>
                  <a:rPr lang="es-ES_tradnl" dirty="0"/>
                  <a:t> si tienen el mismo estado.</a:t>
                </a:r>
              </a:p>
              <a:p>
                <a:r>
                  <a:rPr lang="es-ES_tradnl" dirty="0"/>
                  <a:t>Por ejemplo, dos objetos de tipo </a:t>
                </a:r>
                <a:r>
                  <a:rPr lang="es-ES_tradnl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Point3D</a:t>
                </a:r>
                <a:r>
                  <a:rPr lang="es-ES_tradnl" dirty="0"/>
                  <a:t> tienen el mismo estado si tienen las mismas coordenadas </a:t>
                </a:r>
                <a14:m>
                  <m:oMath xmlns:m="http://schemas.openxmlformats.org/officeDocument/2006/math">
                    <m:r>
                      <a:rPr lang="es-ES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s-ES_tradnl" dirty="0"/>
                  <a:t>, </a:t>
                </a:r>
                <a14:m>
                  <m:oMath xmlns:m="http://schemas.openxmlformats.org/officeDocument/2006/math">
                    <m:r>
                      <a:rPr lang="es-ES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s-ES_tradnl" dirty="0"/>
                  <a:t> y </a:t>
                </a:r>
                <a14:m>
                  <m:oMath xmlns:m="http://schemas.openxmlformats.org/officeDocument/2006/math">
                    <m:r>
                      <a:rPr lang="es-MX" b="0" i="1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s-ES_tradnl" dirty="0"/>
                  <a:t>.</a:t>
                </a:r>
              </a:p>
              <a:p>
                <a:r>
                  <a:rPr lang="es-ES_tradnl" dirty="0"/>
                  <a:t>También debe ser legal comparar un </a:t>
                </a:r>
                <a:r>
                  <a:rPr lang="es-ES_tradnl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Point3D</a:t>
                </a:r>
                <a:r>
                  <a:rPr lang="es-ES_tradnl" dirty="0"/>
                  <a:t> con cualquier otro objeto.</a:t>
                </a:r>
              </a:p>
              <a:p>
                <a:endParaRPr lang="es-ES_tradnl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75B0F60-D36B-8E4C-A1D2-DCE84EA9AAD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67" t="-1389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4B7B44-1198-1D49-949B-BF3E59F00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FBD772-5FB5-FB49-A678-AAC641694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0E2E-4DB6-A54F-A5E5-996E5C9B4A41}" type="slidenum">
              <a:rPr lang="es-ES_tradnl" smtClean="0"/>
              <a:t>30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98121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11745-450A-6641-955F-B7DF66D44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Método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equals</a:t>
            </a:r>
            <a:endParaRPr lang="es-ES_trad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DE1516-F4ED-264D-A90A-2878E66526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// esto debe permitirse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Point3D p = new Point3D(7, 2, -5);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p.equals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(“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hello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”)) {		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false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...</a:t>
            </a:r>
          </a:p>
          <a:p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equals</a:t>
            </a:r>
            <a:r>
              <a:rPr lang="es-ES_tradnl" dirty="0"/>
              <a:t> siempre debe regresar false si se pasa un objeto no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Point</a:t>
            </a:r>
            <a:r>
              <a:rPr lang="es-ES_tradnl" dirty="0"/>
              <a:t>.</a:t>
            </a:r>
          </a:p>
          <a:p>
            <a:r>
              <a:rPr lang="es-ES_tradnl" dirty="0"/>
              <a:t>Si se implementa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equals</a:t>
            </a:r>
            <a:r>
              <a:rPr lang="es-ES_tradnl" dirty="0"/>
              <a:t> es recomendable implementar también el método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hashCode</a:t>
            </a:r>
            <a:r>
              <a:rPr lang="es-ES_tradnl" dirty="0"/>
              <a:t>.</a:t>
            </a:r>
          </a:p>
          <a:p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hashCode</a:t>
            </a:r>
            <a:r>
              <a:rPr lang="es-ES_tradnl" dirty="0"/>
              <a:t> devuelve un valor de código hash para el objeto.</a:t>
            </a:r>
          </a:p>
          <a:p>
            <a:r>
              <a:rPr lang="es-ES_tradnl" dirty="0"/>
              <a:t>Razón: dos objetos que son iguales deben tener el mismo código hash.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543116-F8E9-6440-9EB1-23CC8B43E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C3CF42-71F5-0542-9ECC-85FD88A99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24349-B347-E84C-B8A6-40F9DDF9257E}" type="slidenum">
              <a:rPr lang="es-ES_tradnl" smtClean="0"/>
              <a:t>31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348950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CC8D91-D373-0A40-AB85-F610D41EB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Método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equals</a:t>
            </a:r>
            <a:endParaRPr lang="es-ES_trad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4A7D64-0240-9F4C-8B02-B025CCA65F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La mayoría de los </a:t>
            </a:r>
            <a:r>
              <a:rPr lang="es-ES_tradnl" dirty="0" err="1"/>
              <a:t>IDEs</a:t>
            </a:r>
            <a:r>
              <a:rPr lang="es-ES_tradnl" dirty="0"/>
              <a:t> pueden generar de forma automática estos dos métodos.</a:t>
            </a:r>
          </a:p>
          <a:p>
            <a:r>
              <a:rPr lang="es-ES_tradnl" dirty="0"/>
              <a:t>Métodos generados por IntelliJ IDEA para una clase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Point3D</a:t>
            </a:r>
            <a:r>
              <a:rPr lang="es-ES_tradnl" dirty="0"/>
              <a:t>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1136C6-71F6-8242-9DE8-18CA4A709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521B1C-ACAC-7B41-B8D8-A09EEEE64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24349-B347-E84C-B8A6-40F9DDF9257E}" type="slidenum">
              <a:rPr lang="es-ES_tradnl" smtClean="0"/>
              <a:t>32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846554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8659D-844A-D749-B859-E112C9704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Método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equals</a:t>
            </a: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20308D-BE45-D741-9518-321FC3ADA2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public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boolean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equals(Object obj)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{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if (this == obj) {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return true;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}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if (obj == null ||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getClass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 !=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obj.getClass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()) {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return false;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}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Point3D point = (Point3D) obj;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return x ==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point.x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&amp;&amp; y ==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point.y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&amp;&amp; z ==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point.z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CAD099-B169-5643-A53B-EC463ADCC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B6FCF6-BED4-8348-99AD-2FF892A9D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0E2E-4DB6-A54F-A5E5-996E5C9B4A41}" type="slidenum">
              <a:rPr lang="es-ES_tradnl" smtClean="0"/>
              <a:t>33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29627982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A056E9-2B5B-4145-8C07-9CE1621DE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Método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hashCode</a:t>
            </a: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766DC2-B1A2-F043-A3B7-F00D836216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public int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hashCode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{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return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Objects.hash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(x, y, z);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indent="0">
              <a:buNone/>
            </a:pPr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906057-BC1B-9742-A1FF-055F67002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4CC6A9-3F72-9E40-9ABA-38ACE468B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0E2E-4DB6-A54F-A5E5-996E5C9B4A41}" type="slidenum">
              <a:rPr lang="es-ES_tradnl" smtClean="0"/>
              <a:t>34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422517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45C44-3D05-4240-B4FE-6B299541C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Arreglos de objetos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1588FC-D31E-2C49-A037-7A9570C5A5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Los elementos de un arreglo de objetos se inicializan a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null</a:t>
            </a:r>
            <a:r>
              <a:rPr lang="es-ES_tradnl" dirty="0"/>
              <a:t>.</a:t>
            </a:r>
          </a:p>
          <a:p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null</a:t>
            </a:r>
            <a:r>
              <a:rPr lang="es-ES_tradnl" dirty="0"/>
              <a:t> es un valor que no se refiere a ningún objeto.</a:t>
            </a:r>
          </a:p>
          <a:p>
            <a:r>
              <a:rPr lang="es-ES_tradnl" dirty="0"/>
              <a:t>Ejemplo: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String[]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new String[5];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5ECA75-7F6B-1D43-A366-33BB1849A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40B71C-CE48-6644-852A-6F9B39804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0E2E-4DB6-A54F-A5E5-996E5C9B4A41}" type="slidenum">
              <a:rPr lang="es-ES_tradnl" smtClean="0"/>
              <a:t>35</a:t>
            </a:fld>
            <a:endParaRPr lang="es-ES_tradnl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311A514-6F34-6343-9F83-517C8DE4F4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9050" y="3996257"/>
            <a:ext cx="5415314" cy="872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024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0507F-3531-DF41-806C-988A270458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Cosas que se pueden hacer con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null</a:t>
            </a: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75F46C-11A3-7F4B-BBD9-1F6A46FB60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Se puede guardar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null</a:t>
            </a:r>
            <a:r>
              <a:rPr lang="es-ES_tradnl" dirty="0"/>
              <a:t> en una variable o en un elemento de arreglo: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String s =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null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[2] =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null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es-ES_tradnl" dirty="0"/>
              <a:t>Imprimir una referencia a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null</a:t>
            </a:r>
            <a:r>
              <a:rPr lang="es-ES_tradnl" dirty="0"/>
              <a:t>: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System.out.println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(s);	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</a:t>
            </a:r>
            <a:r>
              <a:rPr lang="es-ES_tradnl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null</a:t>
            </a:r>
            <a:endParaRPr lang="es-ES_tradnl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S_tradnl" dirty="0"/>
              <a:t>Preguntar si una variable o elemento de arreglo es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null</a:t>
            </a:r>
            <a:r>
              <a:rPr lang="es-ES_tradnl" dirty="0"/>
              <a:t>: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[2] ==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null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{ …</a:t>
            </a:r>
          </a:p>
          <a:p>
            <a:r>
              <a:rPr lang="es-ES_tradnl" dirty="0"/>
              <a:t>Pasar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null</a:t>
            </a:r>
            <a:r>
              <a:rPr lang="es-ES_tradnl" dirty="0"/>
              <a:t> como parámetro a un método: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System.out.println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null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0D731C7-03A6-2141-A4CC-FDA6EC820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3D7F26-8546-7A4E-9248-65E40E852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0E2E-4DB6-A54F-A5E5-996E5C9B4A41}" type="slidenum">
              <a:rPr lang="es-ES_tradnl" smtClean="0"/>
              <a:t>36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1829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C0AE67-6269-5C40-BAE5-6D420256BE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Cosas que se pueden hacer con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null</a:t>
            </a:r>
            <a:endParaRPr lang="es-ES_trad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58F2C9-F035-2B47-97F9-1DA5296727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Regresar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null</a:t>
            </a:r>
            <a:r>
              <a:rPr lang="es-ES_tradnl" dirty="0"/>
              <a:t> en un método (por lo general para indicar una falla):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null</a:t>
            </a: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80218C-66E0-AE4D-B58B-54C3F2C69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B364D9-0DA4-7945-8A67-A2CEFFD99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0E2E-4DB6-A54F-A5E5-996E5C9B4A41}" type="slidenum">
              <a:rPr lang="es-ES_tradnl" smtClean="0"/>
              <a:t>37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805685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3AB26-B1F3-8A47-A4C8-01E1AF49B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Excepción </a:t>
            </a:r>
            <a:r>
              <a:rPr lang="es-ES_tradnl" dirty="0" err="1"/>
              <a:t>null</a:t>
            </a:r>
            <a:r>
              <a:rPr lang="es-ES_tradnl" dirty="0"/>
              <a:t> pointer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546D7B-12DB-7043-9C36-A5D29385FF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_tradnl" dirty="0"/>
              <a:t>Es ilegal usar la notación punto con un objeto </a:t>
            </a:r>
            <a:r>
              <a:rPr lang="es-ES_tradnl" dirty="0" err="1"/>
              <a:t>null</a:t>
            </a:r>
            <a:r>
              <a:rPr lang="es-ES_tradnl" dirty="0"/>
              <a:t>.</a:t>
            </a:r>
          </a:p>
          <a:p>
            <a:r>
              <a:rPr lang="es-ES_tradnl" dirty="0" err="1"/>
              <a:t>null</a:t>
            </a:r>
            <a:r>
              <a:rPr lang="es-ES_tradnl" dirty="0"/>
              <a:t> no es ningún objeto, no tiene métodos ni campos.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String[]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new String[5];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System.out.println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(“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” +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[0]);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[0] = </a:t>
            </a:r>
            <a:r>
              <a:rPr lang="es-ES_tradnl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words</a:t>
            </a:r>
            <a:r>
              <a:rPr lang="es-ES_tradnl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[0].</a:t>
            </a:r>
            <a:r>
              <a:rPr lang="es-ES_tradnl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toUpperCase</a:t>
            </a:r>
            <a:r>
              <a:rPr lang="es-ES_tradnl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ERROR</a:t>
            </a:r>
          </a:p>
          <a:p>
            <a:pPr marL="0" indent="0">
              <a:buNone/>
            </a:pPr>
            <a:r>
              <a:rPr lang="es-ES_tradnl" b="1" dirty="0">
                <a:cs typeface="Times New Roman" panose="02020603050405020304" pitchFamily="18" charset="0"/>
              </a:rPr>
              <a:t>    Salida: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null</a:t>
            </a: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ES_tradnl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Exception</a:t>
            </a:r>
            <a:r>
              <a:rPr lang="es-ES_tradnl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s-ES_tradnl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thread</a:t>
            </a:r>
            <a:r>
              <a:rPr lang="es-ES_tradnl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s-ES_tradnl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main</a:t>
            </a:r>
            <a:r>
              <a:rPr lang="es-ES_tradnl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java.lang.NullPointerException</a:t>
            </a:r>
            <a:endParaRPr lang="es-ES_tradnl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ES_tradnl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at </a:t>
            </a:r>
            <a:r>
              <a:rPr lang="es-ES_tradnl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Example.main</a:t>
            </a:r>
            <a:r>
              <a:rPr lang="es-ES_tradnl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(Example.java:8)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6C5D1A-8B63-1D48-9842-D2B0ABC1C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96D782-7947-964F-A91F-A74B38683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0E2E-4DB6-A54F-A5E5-996E5C9B4A41}" type="slidenum">
              <a:rPr lang="es-ES_tradnl" smtClean="0"/>
              <a:t>38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824618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F02B9-7DB8-8546-9342-40CA79A62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Revisar antes de brincar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6C59FC-E47D-C547-B5A0-A8BA74673E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Se debe checar por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null</a:t>
            </a:r>
            <a:r>
              <a:rPr lang="es-ES_tradnl" dirty="0"/>
              <a:t> antes de llamar los métodos de un objeto.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String[]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new String[5];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[0] = “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hello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[2] = “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goodbye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”;	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</a:t>
            </a:r>
            <a:r>
              <a:rPr lang="es-ES_tradnl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words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[1], [3], [4] son </a:t>
            </a:r>
            <a:r>
              <a:rPr lang="es-ES_tradnl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null</a:t>
            </a:r>
            <a:endParaRPr lang="es-ES_tradnl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= 0; i &lt;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words.length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i++)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[i] !=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null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[i] =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[i].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toUpperCase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}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0122C2-B13D-E741-87FD-7D04C704F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E7EF75-9040-DD43-9CC4-AAB3FE81D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0E2E-4DB6-A54F-A5E5-996E5C9B4A41}" type="slidenum">
              <a:rPr lang="es-ES_tradnl" smtClean="0"/>
              <a:t>39</a:t>
            </a:fld>
            <a:endParaRPr lang="es-ES_tradnl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4A589A8-CF86-D546-9ACB-11482A1490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5308" y="5348795"/>
            <a:ext cx="7889092" cy="1012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3896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EF5CF-7E0B-E04F-91B1-1F193074B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Objetos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6A5A9E-83DF-4841-8D78-C607BBD93C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b="1" dirty="0"/>
              <a:t>Objeto</a:t>
            </a:r>
            <a:r>
              <a:rPr lang="es-ES_tradnl" dirty="0"/>
              <a:t>. Entidad que encapsula datos y comportamiento.</a:t>
            </a:r>
          </a:p>
          <a:p>
            <a:r>
              <a:rPr lang="es-ES_tradnl" b="1" dirty="0"/>
              <a:t>Dato</a:t>
            </a:r>
            <a:r>
              <a:rPr lang="es-ES_tradnl" dirty="0"/>
              <a:t>. Variable dentro de un objeto.</a:t>
            </a:r>
          </a:p>
          <a:p>
            <a:r>
              <a:rPr lang="es-ES_tradnl" b="1" dirty="0"/>
              <a:t>Comportamiento</a:t>
            </a:r>
            <a:r>
              <a:rPr lang="es-ES_tradnl" dirty="0"/>
              <a:t>. Métodos dentro del objeto.</a:t>
            </a:r>
          </a:p>
          <a:p>
            <a:r>
              <a:rPr lang="es-ES_tradnl" dirty="0"/>
              <a:t>Uno interactúa con los métodos; los datos están ocultos en el objeto.</a:t>
            </a:r>
          </a:p>
          <a:p>
            <a:r>
              <a:rPr lang="es-ES_tradnl" dirty="0"/>
              <a:t>Construcción o creación de un objeto: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Tipo objeto = new Tipo(argumentos);</a:t>
            </a:r>
          </a:p>
          <a:p>
            <a:r>
              <a:rPr lang="es-ES_tradnl" dirty="0"/>
              <a:t>Llamar a un método del objeto: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objeto.metodo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(argumentos);       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notación punto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A89394-A22E-1949-9603-28365B934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60AC7-F293-C942-9E89-6D9076C5D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0E2E-4DB6-A54F-A5E5-996E5C9B4A41}" type="slidenum">
              <a:rPr lang="es-ES_tradnl" smtClean="0"/>
              <a:t>4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42729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BA722-AA4C-5F40-9E0D-87F02B002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>
                <a:cs typeface="Times New Roman" panose="02020603050405020304" pitchFamily="18" charset="0"/>
              </a:rPr>
              <a:t>Clases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32EF1C-E70C-9A4D-95CC-CD8DEA6B6E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Son un tipo especial de clase.</a:t>
            </a:r>
          </a:p>
          <a:p>
            <a:r>
              <a:rPr lang="es-ES_tradnl" dirty="0"/>
              <a:t>Ayudan a modelar agregados de datos con menos código que las clases normales.</a:t>
            </a:r>
          </a:p>
          <a:p>
            <a:r>
              <a:rPr lang="es-ES_tradnl" dirty="0"/>
              <a:t>Una declaración de un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record</a:t>
            </a:r>
            <a:r>
              <a:rPr lang="es-ES_tradnl" dirty="0"/>
              <a:t> especifica los campos en el encabezado.</a:t>
            </a:r>
          </a:p>
          <a:p>
            <a:r>
              <a:rPr lang="es-ES_tradnl" dirty="0"/>
              <a:t>Los métodos de acceso, el constructor,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equals</a:t>
            </a:r>
            <a:r>
              <a:rPr lang="es-ES_tradnl" dirty="0"/>
              <a:t>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hashCode</a:t>
            </a:r>
            <a:r>
              <a:rPr lang="es-ES_tradnl" dirty="0"/>
              <a:t> y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toString</a:t>
            </a:r>
            <a:r>
              <a:rPr lang="es-ES_tradnl" dirty="0"/>
              <a:t> se crean automáticamente.</a:t>
            </a:r>
          </a:p>
          <a:p>
            <a:r>
              <a:rPr lang="es-ES_tradnl" dirty="0"/>
              <a:t>Los campos de un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record</a:t>
            </a:r>
            <a:r>
              <a:rPr lang="es-ES_tradnl" dirty="0"/>
              <a:t> son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final</a:t>
            </a:r>
            <a:r>
              <a:rPr lang="es-ES_tradnl" dirty="0"/>
              <a:t> porque la clase está destinada a servir como soporte de datos.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64666E-C322-7D48-B5BF-FB1450FF9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28ACB3-A478-5349-B5FE-D1C63264A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0E2E-4DB6-A54F-A5E5-996E5C9B4A41}" type="slidenum">
              <a:rPr lang="es-ES_tradnl" smtClean="0"/>
              <a:t>40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93010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4FB47-A63E-A645-8051-674598451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>
                <a:cs typeface="Times New Roman" panose="02020603050405020304" pitchFamily="18" charset="0"/>
              </a:rPr>
              <a:t>Ejemplo</a:t>
            </a:r>
            <a:endParaRPr lang="es-ES_trad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1F9499-2B5D-AA44-A3CA-C47B03C6A4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dirty="0"/>
              <a:t>Una clase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record</a:t>
            </a:r>
            <a:r>
              <a:rPr lang="es-ES_tradnl" dirty="0"/>
              <a:t> con dos campos:</a:t>
            </a:r>
          </a:p>
          <a:p>
            <a:pPr marL="0" indent="0">
              <a:buNone/>
            </a:pPr>
            <a:r>
              <a:rPr lang="es-ES_tradnl" dirty="0"/>
              <a:t>   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record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Rectangle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length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width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{ }</a:t>
            </a:r>
          </a:p>
          <a:p>
            <a:r>
              <a:rPr lang="es-ES_tradnl" dirty="0"/>
              <a:t>Esta declaración es equivalente a esta clase normal:</a:t>
            </a:r>
          </a:p>
          <a:p>
            <a:pPr marL="0" indent="0">
              <a:buNone/>
            </a:pPr>
            <a:endParaRPr lang="es-ES_tradnl" dirty="0"/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final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Rectangle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private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final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length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private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final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width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DCF1DB-935B-B24F-91B0-9BBD31ED1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025939-44B9-8B42-82A6-8FEBA37ED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0E2E-4DB6-A54F-A5E5-996E5C9B4A41}" type="slidenum">
              <a:rPr lang="es-ES_tradnl" smtClean="0"/>
              <a:t>41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8398350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F2218B-08BA-854F-8027-F348396729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Ejemplo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401494-F203-9640-8FE9-F0DB54D535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Rectangle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length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width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this.length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length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this.width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width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}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length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 {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this.length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}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width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  {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this.width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}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boolean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equals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hashCode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String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toString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()…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indent="0">
              <a:buNone/>
            </a:pPr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A7E363-0BF6-4B49-B031-56A0DA58A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D3A4E7-F5AD-1E4D-87E9-A2151A71A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0E2E-4DB6-A54F-A5E5-996E5C9B4A41}" type="slidenum">
              <a:rPr lang="es-ES_tradnl" smtClean="0"/>
              <a:t>42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6122461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31F10-AC63-C84D-9414-28FF7E49F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Declaración de un record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7CDE36-9FF0-EC4A-AA2C-286D62B17F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_tradnl" dirty="0"/>
              <a:t>La declaración consta de:</a:t>
            </a:r>
          </a:p>
          <a:p>
            <a:pPr lvl="1"/>
            <a:r>
              <a:rPr lang="es-ES_tradnl" dirty="0"/>
              <a:t>Nombre.</a:t>
            </a:r>
          </a:p>
          <a:p>
            <a:pPr lvl="1"/>
            <a:r>
              <a:rPr lang="es-ES_tradnl" dirty="0"/>
              <a:t>Parámetros de tipo opcionales (se permiten declaraciones de registros genéricos).</a:t>
            </a:r>
          </a:p>
          <a:p>
            <a:pPr lvl="1"/>
            <a:r>
              <a:rPr lang="es-ES_tradnl" dirty="0"/>
              <a:t>Encabezado, que enumera los “componentes” del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record</a:t>
            </a:r>
            <a:r>
              <a:rPr lang="es-ES_tradnl" dirty="0"/>
              <a:t>.</a:t>
            </a:r>
          </a:p>
          <a:p>
            <a:pPr lvl="1"/>
            <a:r>
              <a:rPr lang="es-ES_tradnl" dirty="0"/>
              <a:t>Cuerpo.</a:t>
            </a:r>
          </a:p>
          <a:p>
            <a:r>
              <a:rPr lang="es-ES_tradnl" dirty="0"/>
              <a:t>Ejemplo: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record Point3D 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z) {  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nombre y encabezado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…	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cuerpo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116934-EC9C-A94F-B127-A62D44F91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B4410A-D29E-F54B-BA7F-477CEDCBD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0E2E-4DB6-A54F-A5E5-996E5C9B4A41}" type="slidenum">
              <a:rPr lang="es-ES_tradnl" smtClean="0"/>
              <a:t>43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329246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F1CE8-6DD8-C04E-8302-4C9482ECD8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Declaraciones automáticas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2A473E-15AE-AF45-BA72-6745556083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Para cada componente del encabezado:</a:t>
            </a:r>
          </a:p>
          <a:p>
            <a:pPr lvl="1"/>
            <a:r>
              <a:rPr lang="es-ES_tradnl" dirty="0"/>
              <a:t>Un campo final privado con el mismo nombre y tipo declarado que el componente.</a:t>
            </a:r>
          </a:p>
          <a:p>
            <a:pPr lvl="1"/>
            <a:r>
              <a:rPr lang="es-ES_tradnl" dirty="0"/>
              <a:t>Un método de acceso público con el mismo nombre y tipo de componente.</a:t>
            </a:r>
          </a:p>
          <a:p>
            <a:r>
              <a:rPr lang="es-ES_tradnl" dirty="0"/>
              <a:t>Un constructor canónico cuya firma es la misma que la del encabezado.</a:t>
            </a:r>
          </a:p>
          <a:p>
            <a:r>
              <a:rPr lang="es-ES_tradnl" dirty="0"/>
              <a:t>Implementaciones de los métodos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equals</a:t>
            </a:r>
            <a:r>
              <a:rPr lang="es-ES_tradnl" dirty="0"/>
              <a:t>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hashCode</a:t>
            </a:r>
            <a:r>
              <a:rPr lang="es-ES_tradnl" dirty="0"/>
              <a:t> y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toString</a:t>
            </a:r>
            <a:r>
              <a:rPr lang="es-ES_tradnl" dirty="0"/>
              <a:t>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D48261-E81A-E549-B4E7-23183AED0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52D251-8A47-6542-A444-E6E1F20BF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0E2E-4DB6-A54F-A5E5-996E5C9B4A41}" type="slidenum">
              <a:rPr lang="es-ES_tradnl" smtClean="0"/>
              <a:t>44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94806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10751-C5AA-7646-8D4D-9E1BCF9585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Construyendo un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344975-A7A8-3D4F-9099-683C5D29FE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Un objeto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record</a:t>
            </a:r>
            <a:r>
              <a:rPr lang="es-ES_tradnl" dirty="0"/>
              <a:t> se construye con el keyword new: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Rectangle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 = new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Rectangle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(4, 5);</a:t>
            </a:r>
          </a:p>
          <a:p>
            <a:r>
              <a:rPr lang="es-ES_tradnl" dirty="0"/>
              <a:t>Los componentes se accesan con el mismo nombre que se les dio en el encabezado: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perimeter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2 *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r.width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 + 2 *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r.height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r>
              <a:rPr lang="es-ES_tradnl" dirty="0"/>
              <a:t>Se puede invocar a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equals</a:t>
            </a:r>
            <a:r>
              <a:rPr lang="es-ES_tradnl" dirty="0"/>
              <a:t> y a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toString</a:t>
            </a:r>
            <a:r>
              <a:rPr lang="es-ES_tradnl" dirty="0"/>
              <a:t>.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(r1.equals(r2))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System.out.println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(r);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32AA0C-BB43-0D46-8C3B-B80F02E67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3DD48B-53B1-B949-BE0B-81A2EBFE4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0E2E-4DB6-A54F-A5E5-996E5C9B4A41}" type="slidenum">
              <a:rPr lang="es-ES_tradnl" smtClean="0"/>
              <a:t>45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51710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A490E-F998-BD4F-A039-405A50AD1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Constructor compacto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B05778-4F0E-B54C-A2BB-15CB60E738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Se puede agregar código al constructor canónico sin necesidad de reescribirlo.</a:t>
            </a:r>
          </a:p>
          <a:p>
            <a:r>
              <a:rPr lang="es-ES_tradnl" dirty="0"/>
              <a:t>A este constructor se le llama </a:t>
            </a:r>
            <a:r>
              <a:rPr lang="es-ES_tradnl" b="1" dirty="0"/>
              <a:t>constructor compacto</a:t>
            </a:r>
            <a:r>
              <a:rPr lang="es-ES_tradnl" dirty="0"/>
              <a:t>.</a:t>
            </a:r>
          </a:p>
          <a:p>
            <a:r>
              <a:rPr lang="es-ES_tradnl" dirty="0"/>
              <a:t>Su firma es implícita (derivada de los componentes).</a:t>
            </a:r>
          </a:p>
          <a:p>
            <a:r>
              <a:rPr lang="es-ES_tradnl" dirty="0"/>
              <a:t>Por ejemplo, al constructor canónico de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Rectangle</a:t>
            </a:r>
            <a:r>
              <a:rPr lang="es-ES_tradnl" dirty="0"/>
              <a:t> se le puede agregar código para revisar los parámetros.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C0FBA2-9D03-454D-90AF-F1F86A182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08BA34-F1F8-F946-9272-E313FCEED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0E2E-4DB6-A54F-A5E5-996E5C9B4A41}" type="slidenum">
              <a:rPr lang="es-ES_tradnl" smtClean="0"/>
              <a:t>46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21279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43B5F-AC1C-CA4D-BC69-6E9F2C373D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Constructor compacto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D84048-1924-A140-8C0B-4F23976616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record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Rectangle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length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width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Rectangle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{	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firma implícita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length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&lt;= 0 ||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width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&lt;= 0)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throw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new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java.lang.IllegalArgumentException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String.format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(“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Invalid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dimensions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%f, %f”,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length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width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}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}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B8371D-2F83-C846-B1BF-1478E4080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81613C-6BBC-3248-BC9D-1F77B7AB9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0E2E-4DB6-A54F-A5E5-996E5C9B4A41}" type="slidenum">
              <a:rPr lang="es-ES_tradnl" smtClean="0"/>
              <a:t>47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2013496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444DD-2E7B-A14B-A406-E67ACEC23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Características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CD6525-DE16-4A4A-AA25-AA8D514B5F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Se pueden declarar campos estáticos, inicializadores estáticos y métodos estáticos en una clase record.</a:t>
            </a:r>
          </a:p>
          <a:p>
            <a:r>
              <a:rPr lang="es-ES_tradnl" dirty="0"/>
              <a:t>Se comportan igual que en una clase normal, por ejemplo: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C60EF1-2017-A446-A228-8D7D1473E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9F8116-5798-374F-B3C9-1C5FF4137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0E2E-4DB6-A54F-A5E5-996E5C9B4A41}" type="slidenum">
              <a:rPr lang="es-ES_tradnl" smtClean="0"/>
              <a:t>48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51029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924B8-BFA3-114E-8051-AC76F5064F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Características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5667D3-2DFB-8944-8947-CB90146429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record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Rectangle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length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width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goldenRatio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;	 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</a:t>
            </a:r>
            <a:r>
              <a:rPr lang="es-ES_tradnl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Static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field</a:t>
            </a:r>
            <a:endParaRPr lang="es-ES_tradnl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{	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</a:t>
            </a:r>
            <a:r>
              <a:rPr lang="es-ES_tradnl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Static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initializer</a:t>
            </a:r>
            <a:endParaRPr lang="es-ES_tradnl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goldenRatio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(1 +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Math.sqrt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(5)) / 2;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}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// </a:t>
            </a:r>
            <a:r>
              <a:rPr lang="es-ES_tradnl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Static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</a:t>
            </a:r>
            <a:endParaRPr lang="es-ES_tradnl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Rectangle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createGoldenRectangle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width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new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Rectangle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width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width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goldenRatio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}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DA4470-D81F-8244-A774-02C04924E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DE87E8-2126-1843-BC54-30595F8E8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0E2E-4DB6-A54F-A5E5-996E5C9B4A41}" type="slidenum">
              <a:rPr lang="es-ES_tradnl" smtClean="0"/>
              <a:t>49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463498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1653D-79F7-0342-8330-E50F36636F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Clases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9BCBA3-742D-3D40-AC2B-549F5811E8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b="1" dirty="0"/>
              <a:t>Clase</a:t>
            </a:r>
            <a:r>
              <a:rPr lang="es-ES_tradnl" dirty="0"/>
              <a:t>. Entidad de programa que representa una plantilla para un tipo de objetos.</a:t>
            </a:r>
          </a:p>
          <a:p>
            <a:r>
              <a:rPr lang="es-ES_tradnl" b="1" dirty="0"/>
              <a:t>Abstracción</a:t>
            </a:r>
            <a:r>
              <a:rPr lang="es-ES_tradnl" dirty="0"/>
              <a:t>. Separación entre conceptos y detalles.</a:t>
            </a:r>
          </a:p>
          <a:p>
            <a:r>
              <a:rPr lang="es-ES_tradnl" dirty="0"/>
              <a:t>Los objetos y las clases proporcionan abstracción en la programación.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E16C9D-E2C6-CF45-90F5-D56378343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E663DE-4662-D240-8DD2-AFBF35867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0E2E-4DB6-A54F-A5E5-996E5C9B4A41}" type="slidenum">
              <a:rPr lang="es-ES_tradnl" smtClean="0"/>
              <a:t>5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6464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46D14E-13D0-1146-9D76-1E88509F1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Características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4E2EB8-B533-6B4A-ADAF-6319138A1A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No se pueden declarar variables de instancia (no estáticas).</a:t>
            </a:r>
          </a:p>
          <a:p>
            <a:r>
              <a:rPr lang="es-ES_tradnl" dirty="0"/>
              <a:t>No se pueden declarar inicializadores de instancia.</a:t>
            </a:r>
          </a:p>
          <a:p>
            <a:r>
              <a:rPr lang="es-ES_tradnl" dirty="0"/>
              <a:t>Por ejemplo: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089F35-8BC5-364F-A436-CA0F45930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4A9E09-47D4-1141-9871-BF110E5FC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0E2E-4DB6-A54F-A5E5-996E5C9B4A41}" type="slidenum">
              <a:rPr lang="es-ES_tradnl" smtClean="0"/>
              <a:t>50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86469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2BF58E-92B3-6F41-B589-3D2364F11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Características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518D70-A576-5548-BE2B-DF9A6AE57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// Esto no compila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record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Rectangle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length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width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Las declaraciones de campos deben ser estáticos: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perimeter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Los inicializadores de instancia no se permiten: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diagonal = (x, y) -&gt;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Math.sqrt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(x * x + y * y);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}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2671E6-5ADB-E94F-B053-3E7FC59D2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A0AA78-CF93-1847-9085-6EB625B81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0E2E-4DB6-A54F-A5E5-996E5C9B4A41}" type="slidenum">
              <a:rPr lang="es-ES_tradnl" smtClean="0"/>
              <a:t>51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366315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215C2-2B44-EC48-8BE5-A67136543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Características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08B886-C9C6-1C4B-808A-3619098AEF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Se pueden declarar métodos de instancia.</a:t>
            </a:r>
          </a:p>
          <a:p>
            <a:r>
              <a:rPr lang="es-ES_tradnl" dirty="0"/>
              <a:t>Se pueden declarar clases e interfaces internas.</a:t>
            </a:r>
          </a:p>
          <a:p>
            <a:r>
              <a:rPr lang="es-ES_tradnl" dirty="0"/>
              <a:t>Se pueden declarar clases record internas.</a:t>
            </a:r>
          </a:p>
          <a:p>
            <a:r>
              <a:rPr lang="es-ES_tradnl" dirty="0"/>
              <a:t>Ejemplos: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24F6D6-C18E-D845-AF36-CEC758164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07BD37-5557-2643-B5F9-39A0C8A30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0E2E-4DB6-A54F-A5E5-996E5C9B4A41}" type="slidenum">
              <a:rPr lang="es-ES_tradnl" smtClean="0"/>
              <a:t>52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22136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Métodos de instancia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MX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Métodos de instancia públicos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perimeter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{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*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length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+ 2 *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width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indent="0">
              <a:buNone/>
            </a:pPr>
            <a:endParaRPr 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area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{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length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width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0E2E-4DB6-A54F-A5E5-996E5C9B4A41}" type="slidenum">
              <a:rPr lang="es-ES_tradnl" smtClean="0"/>
              <a:t>53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3578788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E45072-E482-7244-BDD0-14EEF02B9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Clase record anidada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6DD3FA-F944-E246-86E1-41550CB517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record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Rectangle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length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width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clase record anidada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record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RotationAngle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angle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RotationAngle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angle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Math.toRadians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angle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}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}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82DF21-97BD-5443-B72C-9B132C8E9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DC680C-69B7-AF47-9F22-494FF0EE2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0E2E-4DB6-A54F-A5E5-996E5C9B4A41}" type="slidenum">
              <a:rPr lang="es-ES_tradnl" smtClean="0"/>
              <a:t>54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72161991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265274-E867-AB44-9107-474DB7C7D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Método de instancia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2A4C9B-7CDF-5E4B-9528-41E9B74C0B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Método de instancia público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Rectangle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getRotatedRectangleBoundingBox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angle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RotationAngle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new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RotationAngle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angle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=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Math.abs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length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Math.cos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ra.angle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())) +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Math.abs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width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Math.sin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ra.angle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()));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=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Math.abs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length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Math.sin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ra.angle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())) +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Math.abs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width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Math.cos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ra.angle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()));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new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Rectangle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(x, y);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}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6D5A63-023C-0A4C-976C-6D151AA7C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17B1D0-61DC-9D4F-B6DC-C67489535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0E2E-4DB6-A54F-A5E5-996E5C9B4A41}" type="slidenum">
              <a:rPr lang="es-ES_tradnl" smtClean="0"/>
              <a:t>55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1797156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515924-5F50-2446-842A-1CB39632FA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Características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B419A0-1C49-AE43-AAEF-4218AFC542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Una clase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record</a:t>
            </a:r>
            <a:r>
              <a:rPr lang="es-ES_tradnl" dirty="0"/>
              <a:t> es final, no se puede extender.</a:t>
            </a:r>
          </a:p>
          <a:p>
            <a:r>
              <a:rPr lang="es-ES_tradnl" dirty="0"/>
              <a:t>Una clase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record</a:t>
            </a:r>
            <a:r>
              <a:rPr lang="es-ES_tradnl" dirty="0"/>
              <a:t> puede ser genérica:</a:t>
            </a:r>
          </a:p>
          <a:p>
            <a:pPr marL="0" indent="0">
              <a:buNone/>
            </a:pPr>
            <a:r>
              <a:rPr lang="es-ES_tradnl" dirty="0"/>
              <a:t>   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record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Triangle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&lt;C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extends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Coordinate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 (C top, C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left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{ }</a:t>
            </a:r>
          </a:p>
          <a:p>
            <a:r>
              <a:rPr lang="es-ES_tradnl" dirty="0"/>
              <a:t>Una clase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record</a:t>
            </a:r>
            <a:r>
              <a:rPr lang="es-ES_tradnl" dirty="0"/>
              <a:t> puede implementar interfaces:</a:t>
            </a:r>
          </a:p>
          <a:p>
            <a:pPr marL="0" indent="0">
              <a:buNone/>
            </a:pPr>
            <a:r>
              <a:rPr lang="es-ES_tradnl" dirty="0"/>
              <a:t>   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record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Customer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(...)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implements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Billable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{ }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1A74B1-ED2E-2A45-85FA-F8963C7BF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6F0976-519E-0D45-A19A-2E4839D23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0E2E-4DB6-A54F-A5E5-996E5C9B4A41}" type="slidenum">
              <a:rPr lang="es-ES_tradnl" smtClean="0"/>
              <a:t>56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147676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571A53-68DE-F042-9121-FD417F491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Ejemplo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62E4BC-54A0-9E4B-B369-2B3D115A2A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_tradnl" dirty="0"/>
              <a:t>Clase </a:t>
            </a:r>
            <a:r>
              <a:rPr lang="es-ES_tradnl" dirty="0" err="1"/>
              <a:t>RadioPortatil</a:t>
            </a:r>
            <a:endParaRPr lang="es-ES_tradnl" dirty="0"/>
          </a:p>
          <a:p>
            <a:r>
              <a:rPr lang="es-ES_tradnl" dirty="0"/>
              <a:t>Estado:</a:t>
            </a:r>
          </a:p>
          <a:p>
            <a:pPr lvl="1"/>
            <a:r>
              <a:rPr lang="es-ES_tradnl" dirty="0"/>
              <a:t>Estación actual</a:t>
            </a:r>
          </a:p>
          <a:p>
            <a:pPr lvl="1"/>
            <a:r>
              <a:rPr lang="es-ES_tradnl" dirty="0"/>
              <a:t>Nivel de volumen</a:t>
            </a:r>
          </a:p>
          <a:p>
            <a:pPr lvl="1"/>
            <a:r>
              <a:rPr lang="es-ES_tradnl" dirty="0"/>
              <a:t>Nivel de pila</a:t>
            </a:r>
          </a:p>
          <a:p>
            <a:r>
              <a:rPr lang="es-ES_tradnl" dirty="0"/>
              <a:t>Comportamiento:</a:t>
            </a:r>
          </a:p>
          <a:p>
            <a:pPr lvl="1"/>
            <a:r>
              <a:rPr lang="es-ES_tradnl" dirty="0"/>
              <a:t>Prende / apaga</a:t>
            </a:r>
          </a:p>
          <a:p>
            <a:pPr lvl="1"/>
            <a:r>
              <a:rPr lang="es-ES_tradnl" dirty="0"/>
              <a:t>Cambia de estación</a:t>
            </a:r>
          </a:p>
          <a:p>
            <a:pPr lvl="1"/>
            <a:r>
              <a:rPr lang="es-ES_tradnl" dirty="0"/>
              <a:t>Cambia volumen</a:t>
            </a:r>
          </a:p>
          <a:p>
            <a:pPr lvl="1"/>
            <a:r>
              <a:rPr lang="es-ES_tradnl" dirty="0"/>
              <a:t>Selecciona estación aleatoria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6EF94E-DBDA-C441-BFAF-F8404374C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0B4C71-0259-2A43-A7FD-18F2ECFB7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0E2E-4DB6-A54F-A5E5-996E5C9B4A41}" type="slidenum">
              <a:rPr lang="es-ES_tradnl" smtClean="0"/>
              <a:t>6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874056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C6E82C-19BB-634A-9830-4FA32FD40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Ejemplo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D32A1E-53B9-D74B-8FC5-A884BAF036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_tradnl" dirty="0"/>
              <a:t>Radio 1</a:t>
            </a:r>
          </a:p>
          <a:p>
            <a:r>
              <a:rPr lang="es-ES_tradnl" dirty="0"/>
              <a:t>Estado:</a:t>
            </a:r>
          </a:p>
          <a:p>
            <a:pPr lvl="1"/>
            <a:r>
              <a:rPr lang="es-ES_tradnl" dirty="0"/>
              <a:t>Estación actual: 100.3 FM</a:t>
            </a:r>
          </a:p>
          <a:p>
            <a:pPr lvl="1"/>
            <a:r>
              <a:rPr lang="es-ES_tradnl" dirty="0"/>
              <a:t>Nivel de volumen: 11</a:t>
            </a:r>
          </a:p>
          <a:p>
            <a:pPr lvl="1"/>
            <a:r>
              <a:rPr lang="es-ES_tradnl" dirty="0"/>
              <a:t>Nivel de pila: 55%</a:t>
            </a:r>
          </a:p>
          <a:p>
            <a:r>
              <a:rPr lang="es-ES_tradnl" dirty="0"/>
              <a:t>Comportamiento:</a:t>
            </a:r>
          </a:p>
          <a:p>
            <a:pPr lvl="1"/>
            <a:r>
              <a:rPr lang="es-ES_tradnl" dirty="0"/>
              <a:t>Prende / apaga</a:t>
            </a:r>
          </a:p>
          <a:p>
            <a:pPr lvl="1"/>
            <a:r>
              <a:rPr lang="es-ES_tradnl" dirty="0"/>
              <a:t>Cambia de estación</a:t>
            </a:r>
          </a:p>
          <a:p>
            <a:pPr lvl="1"/>
            <a:r>
              <a:rPr lang="es-ES_tradnl" dirty="0"/>
              <a:t>Cambia volumen</a:t>
            </a:r>
          </a:p>
          <a:p>
            <a:pPr lvl="1"/>
            <a:r>
              <a:rPr lang="es-ES_tradnl" dirty="0"/>
              <a:t>Selecciona estación aleatoria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E7DC2B-EE32-C843-9C9F-7A9D8313A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4DC196-BE54-A346-8E51-1BAD298CB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0E2E-4DB6-A54F-A5E5-996E5C9B4A41}" type="slidenum">
              <a:rPr lang="es-ES_tradnl" smtClean="0"/>
              <a:t>7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7608400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74636D-0B5A-2741-8D78-57F096ADF2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Ejemplo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F3CADD-A4DA-B147-A667-480C428DD8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_tradnl" dirty="0"/>
              <a:t>Radio 2</a:t>
            </a:r>
          </a:p>
          <a:p>
            <a:r>
              <a:rPr lang="es-ES_tradnl" dirty="0"/>
              <a:t>Estado:</a:t>
            </a:r>
          </a:p>
          <a:p>
            <a:pPr lvl="1"/>
            <a:r>
              <a:rPr lang="es-ES_tradnl" dirty="0"/>
              <a:t>Estación actual: 590 AM</a:t>
            </a:r>
          </a:p>
          <a:p>
            <a:pPr lvl="1"/>
            <a:r>
              <a:rPr lang="es-ES_tradnl" dirty="0"/>
              <a:t>Nivel de volumen: 7</a:t>
            </a:r>
          </a:p>
          <a:p>
            <a:pPr lvl="1"/>
            <a:r>
              <a:rPr lang="es-ES_tradnl" dirty="0"/>
              <a:t>Nivel de pila: 90%</a:t>
            </a:r>
          </a:p>
          <a:p>
            <a:r>
              <a:rPr lang="es-ES_tradnl" dirty="0"/>
              <a:t>Comportamiento:</a:t>
            </a:r>
          </a:p>
          <a:p>
            <a:pPr lvl="1"/>
            <a:r>
              <a:rPr lang="es-ES_tradnl" dirty="0"/>
              <a:t>Prende / apaga</a:t>
            </a:r>
          </a:p>
          <a:p>
            <a:pPr lvl="1"/>
            <a:r>
              <a:rPr lang="es-ES_tradnl" dirty="0"/>
              <a:t>Cambia de estación</a:t>
            </a:r>
          </a:p>
          <a:p>
            <a:pPr lvl="1"/>
            <a:r>
              <a:rPr lang="es-ES_tradnl" dirty="0"/>
              <a:t>Cambia volumen</a:t>
            </a:r>
          </a:p>
          <a:p>
            <a:pPr lvl="1"/>
            <a:r>
              <a:rPr lang="es-ES_tradnl" dirty="0"/>
              <a:t>Selecciona estación aleatoria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2C1EC9-3F3C-1945-A2BF-2606AAF9C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955BCC-3D79-A942-B120-4D473C93C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0E2E-4DB6-A54F-A5E5-996E5C9B4A41}" type="slidenum">
              <a:rPr lang="es-ES_tradnl" smtClean="0"/>
              <a:t>8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599865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0CB36A-589B-F547-B24C-9C8DE5222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Clases y objetos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62CD56-3462-5B4A-BFD8-F1DD208EE5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La clase describe cómo crear objetos.</a:t>
            </a:r>
          </a:p>
          <a:p>
            <a:r>
              <a:rPr lang="es-ES_tradnl" dirty="0"/>
              <a:t>Cada objeto contiene sus propios datos y métodos.</a:t>
            </a:r>
          </a:p>
          <a:p>
            <a:r>
              <a:rPr lang="es-ES_tradnl" dirty="0"/>
              <a:t>Los métodos operan con los datos de ese objeto.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38AC1D-1108-334E-9C40-E211D3361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D9B2BC-74A6-B042-BC55-C68FA38F8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0E2E-4DB6-A54F-A5E5-996E5C9B4A41}" type="slidenum">
              <a:rPr lang="es-ES_tradnl" smtClean="0"/>
              <a:t>9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38479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Personalizado 3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F0000"/>
      </a:hlink>
      <a:folHlink>
        <a:srgbClr val="FF0000"/>
      </a:folHlink>
    </a:clrScheme>
    <a:fontScheme name="Clásico de Office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01-Introduction</Template>
  <TotalTime>1228</TotalTime>
  <Words>3341</Words>
  <Application>Microsoft Office PowerPoint</Application>
  <PresentationFormat>Panorámica</PresentationFormat>
  <Paragraphs>520</Paragraphs>
  <Slides>56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56</vt:i4>
      </vt:variant>
    </vt:vector>
  </HeadingPairs>
  <TitlesOfParts>
    <vt:vector size="62" baseType="lpstr">
      <vt:lpstr>Arial</vt:lpstr>
      <vt:lpstr>Calibri</vt:lpstr>
      <vt:lpstr>Cambria Math</vt:lpstr>
      <vt:lpstr>Times New Roman</vt:lpstr>
      <vt:lpstr>Wingdings 2</vt:lpstr>
      <vt:lpstr>Flujo</vt:lpstr>
      <vt:lpstr>Clases y objetos</vt:lpstr>
      <vt:lpstr>Programación orientada a objetos</vt:lpstr>
      <vt:lpstr>Lenguajes orientados a objetos</vt:lpstr>
      <vt:lpstr>Objetos</vt:lpstr>
      <vt:lpstr>Clases</vt:lpstr>
      <vt:lpstr>Ejemplo</vt:lpstr>
      <vt:lpstr>Ejemplo</vt:lpstr>
      <vt:lpstr>Ejemplo</vt:lpstr>
      <vt:lpstr>Clases y objetos</vt:lpstr>
      <vt:lpstr>Ejemplo: clase Point3D</vt:lpstr>
      <vt:lpstr>Clientes de objetos</vt:lpstr>
      <vt:lpstr>Campos</vt:lpstr>
      <vt:lpstr>Encapsulación</vt:lpstr>
      <vt:lpstr>Beneficios de la encapsulación</vt:lpstr>
      <vt:lpstr>Métodos de instancia</vt:lpstr>
      <vt:lpstr>Métodos de instancia</vt:lpstr>
      <vt:lpstr>Parámetro implícito</vt:lpstr>
      <vt:lpstr>Categorías de métodos</vt:lpstr>
      <vt:lpstr>Método toString</vt:lpstr>
      <vt:lpstr>Método toString</vt:lpstr>
      <vt:lpstr>Constructores</vt:lpstr>
      <vt:lpstr>Constructores</vt:lpstr>
      <vt:lpstr>Constructores múltiples</vt:lpstr>
      <vt:lpstr>Keyword this</vt:lpstr>
      <vt:lpstr>Llamar a otro constructor</vt:lpstr>
      <vt:lpstr>Comparación de objetos</vt:lpstr>
      <vt:lpstr>Método equals</vt:lpstr>
      <vt:lpstr>Método equals</vt:lpstr>
      <vt:lpstr>Comparación de objetos</vt:lpstr>
      <vt:lpstr>Método equals</vt:lpstr>
      <vt:lpstr>Método equals</vt:lpstr>
      <vt:lpstr>Método equals</vt:lpstr>
      <vt:lpstr>Método equals</vt:lpstr>
      <vt:lpstr>Método hashCode</vt:lpstr>
      <vt:lpstr>Arreglos de objetos</vt:lpstr>
      <vt:lpstr>Cosas que se pueden hacer con null</vt:lpstr>
      <vt:lpstr>Cosas que se pueden hacer con null</vt:lpstr>
      <vt:lpstr>Excepción null pointer</vt:lpstr>
      <vt:lpstr>Revisar antes de brincar</vt:lpstr>
      <vt:lpstr>Clases record</vt:lpstr>
      <vt:lpstr>Ejemplo</vt:lpstr>
      <vt:lpstr>Ejemplo</vt:lpstr>
      <vt:lpstr>Declaración de un record</vt:lpstr>
      <vt:lpstr>Declaraciones automáticas</vt:lpstr>
      <vt:lpstr>Construyendo un record</vt:lpstr>
      <vt:lpstr>Constructor compacto</vt:lpstr>
      <vt:lpstr>Constructor compacto</vt:lpstr>
      <vt:lpstr>Características</vt:lpstr>
      <vt:lpstr>Características</vt:lpstr>
      <vt:lpstr>Características</vt:lpstr>
      <vt:lpstr>Características</vt:lpstr>
      <vt:lpstr>Características</vt:lpstr>
      <vt:lpstr>Métodos de instancia</vt:lpstr>
      <vt:lpstr>Clase record anidada</vt:lpstr>
      <vt:lpstr>Método de instancia</vt:lpstr>
      <vt:lpstr>Características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Programación orientada a objetos</dc:title>
  <dc:creator>HECTOR ANTONIO VILLA MARTINEZ</dc:creator>
  <cp:lastModifiedBy>HECTOR ANTONIO VILLA MARTINEZ</cp:lastModifiedBy>
  <cp:revision>53</cp:revision>
  <cp:lastPrinted>2024-01-29T18:45:14Z</cp:lastPrinted>
  <dcterms:created xsi:type="dcterms:W3CDTF">2021-07-30T19:11:19Z</dcterms:created>
  <dcterms:modified xsi:type="dcterms:W3CDTF">2025-01-27T18:55:35Z</dcterms:modified>
</cp:coreProperties>
</file>