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</p:sldMasterIdLst>
  <p:notesMasterIdLst>
    <p:notesMasterId r:id="rId98"/>
  </p:notesMasterIdLst>
  <p:sldIdLst>
    <p:sldId id="256" r:id="rId2"/>
    <p:sldId id="333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339" r:id="rId13"/>
    <p:sldId id="340" r:id="rId14"/>
    <p:sldId id="268" r:id="rId15"/>
    <p:sldId id="274" r:id="rId16"/>
    <p:sldId id="269" r:id="rId17"/>
    <p:sldId id="272" r:id="rId18"/>
    <p:sldId id="270" r:id="rId19"/>
    <p:sldId id="271" r:id="rId20"/>
    <p:sldId id="273" r:id="rId21"/>
    <p:sldId id="275" r:id="rId22"/>
    <p:sldId id="287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76" r:id="rId34"/>
    <p:sldId id="288" r:id="rId35"/>
    <p:sldId id="347" r:id="rId36"/>
    <p:sldId id="348" r:id="rId37"/>
    <p:sldId id="349" r:id="rId38"/>
    <p:sldId id="350" r:id="rId39"/>
    <p:sldId id="351" r:id="rId40"/>
    <p:sldId id="352" r:id="rId41"/>
    <p:sldId id="353" r:id="rId42"/>
    <p:sldId id="291" r:id="rId43"/>
    <p:sldId id="292" r:id="rId44"/>
    <p:sldId id="293" r:id="rId45"/>
    <p:sldId id="294" r:id="rId46"/>
    <p:sldId id="295" r:id="rId47"/>
    <p:sldId id="289" r:id="rId48"/>
    <p:sldId id="290" r:id="rId49"/>
    <p:sldId id="296" r:id="rId50"/>
    <p:sldId id="298" r:id="rId51"/>
    <p:sldId id="300" r:id="rId52"/>
    <p:sldId id="299" r:id="rId53"/>
    <p:sldId id="301" r:id="rId54"/>
    <p:sldId id="297" r:id="rId55"/>
    <p:sldId id="302" r:id="rId56"/>
    <p:sldId id="303" r:id="rId57"/>
    <p:sldId id="304" r:id="rId58"/>
    <p:sldId id="305" r:id="rId59"/>
    <p:sldId id="306" r:id="rId60"/>
    <p:sldId id="307" r:id="rId61"/>
    <p:sldId id="308" r:id="rId62"/>
    <p:sldId id="309" r:id="rId63"/>
    <p:sldId id="310" r:id="rId64"/>
    <p:sldId id="311" r:id="rId65"/>
    <p:sldId id="312" r:id="rId66"/>
    <p:sldId id="341" r:id="rId67"/>
    <p:sldId id="313" r:id="rId68"/>
    <p:sldId id="314" r:id="rId69"/>
    <p:sldId id="315" r:id="rId70"/>
    <p:sldId id="316" r:id="rId71"/>
    <p:sldId id="317" r:id="rId72"/>
    <p:sldId id="318" r:id="rId73"/>
    <p:sldId id="319" r:id="rId74"/>
    <p:sldId id="320" r:id="rId75"/>
    <p:sldId id="321" r:id="rId76"/>
    <p:sldId id="338" r:id="rId77"/>
    <p:sldId id="322" r:id="rId78"/>
    <p:sldId id="323" r:id="rId79"/>
    <p:sldId id="324" r:id="rId80"/>
    <p:sldId id="325" r:id="rId81"/>
    <p:sldId id="326" r:id="rId82"/>
    <p:sldId id="327" r:id="rId83"/>
    <p:sldId id="328" r:id="rId84"/>
    <p:sldId id="329" r:id="rId85"/>
    <p:sldId id="330" r:id="rId86"/>
    <p:sldId id="331" r:id="rId87"/>
    <p:sldId id="332" r:id="rId88"/>
    <p:sldId id="342" r:id="rId89"/>
    <p:sldId id="343" r:id="rId90"/>
    <p:sldId id="344" r:id="rId91"/>
    <p:sldId id="345" r:id="rId92"/>
    <p:sldId id="346" r:id="rId93"/>
    <p:sldId id="334" r:id="rId94"/>
    <p:sldId id="335" r:id="rId95"/>
    <p:sldId id="336" r:id="rId96"/>
    <p:sldId id="337" r:id="rId9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12"/>
    <p:restoredTop sz="94683"/>
  </p:normalViewPr>
  <p:slideViewPr>
    <p:cSldViewPr snapToGrid="0" snapToObjects="1">
      <p:cViewPr varScale="1">
        <p:scale>
          <a:sx n="56" d="100"/>
          <a:sy n="56" d="100"/>
        </p:scale>
        <p:origin x="8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817C5-9CB4-0C43-B070-C17C810396D4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0B5E1-C678-1548-8229-021B618AC5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901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0B5E1-C678-1548-8229-021B618AC551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54352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0B5E1-C678-1548-8229-021B618AC551}" type="slidenum">
              <a:rPr lang="es-ES_tradnl" smtClean="0"/>
              <a:t>67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60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5816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61836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315282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278492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07768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6527077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498944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8291857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49784656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9261137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91494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A83EC8-1FCA-C94E-AA55-B09A99DABEA2}" type="datetime1">
              <a:rPr lang="en-US" smtClean="0"/>
              <a:t>1/27/2025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3EC651-6E74-F949-99BB-88B31CE0EC25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05795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lipse.org/ide/" TargetMode="External"/><Relationship Id="rId2" Type="http://schemas.openxmlformats.org/officeDocument/2006/relationships/hyperlink" Target="https://www.bluej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etbeans.apache.org/" TargetMode="External"/><Relationship Id="rId4" Type="http://schemas.openxmlformats.org/officeDocument/2006/relationships/hyperlink" Target="https://www.jetbrains.com/idea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ildingjavaprograms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acle.com/java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acle.com/java/technologies/introduction-to-java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eeksforgeeks.org/why-is-java-write-once-and-run-anywhere/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acle.com/java/technologies/downloads/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docs/technotes/guides/language/varargs.html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49F91-DE30-CB49-9168-BD71D6CA74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/>
              <a:t>Presentación de Java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31D298-A7BE-764E-B041-E4823D1D56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2226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39042-B77A-4E4A-9D46-7E303BB50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IDEs</a:t>
            </a:r>
            <a:r>
              <a:rPr lang="es-ES_tradnl" dirty="0"/>
              <a:t> más populares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58A7-0257-3B4B-8543-3A930A661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En orden alfabético:</a:t>
            </a:r>
          </a:p>
          <a:p>
            <a:r>
              <a:rPr lang="es-ES_tradnl" dirty="0" err="1"/>
              <a:t>BlueJ</a:t>
            </a:r>
            <a:r>
              <a:rPr lang="es-ES_tradnl" dirty="0"/>
              <a:t> (</a:t>
            </a:r>
            <a:r>
              <a:rPr lang="es-ES_tradnl" dirty="0">
                <a:hlinkClick r:id="rId2"/>
              </a:rPr>
              <a:t>https://www.bluej.org</a:t>
            </a:r>
            <a:r>
              <a:rPr lang="es-ES_tradnl" dirty="0"/>
              <a:t>).</a:t>
            </a:r>
          </a:p>
          <a:p>
            <a:r>
              <a:rPr lang="es-ES_tradnl" dirty="0"/>
              <a:t>Eclipse (</a:t>
            </a:r>
            <a:r>
              <a:rPr lang="es-ES_tradnl" dirty="0">
                <a:hlinkClick r:id="rId3"/>
              </a:rPr>
              <a:t>https://www.eclipse.org/ide/</a:t>
            </a:r>
            <a:r>
              <a:rPr lang="es-ES_tradnl" dirty="0"/>
              <a:t>).</a:t>
            </a:r>
          </a:p>
          <a:p>
            <a:r>
              <a:rPr lang="es-ES_tradnl" dirty="0" err="1"/>
              <a:t>IntelliJ</a:t>
            </a:r>
            <a:r>
              <a:rPr lang="es-ES_tradnl" dirty="0"/>
              <a:t> IDEA (</a:t>
            </a:r>
            <a:r>
              <a:rPr lang="es-ES_tradnl" dirty="0">
                <a:hlinkClick r:id="rId4"/>
              </a:rPr>
              <a:t>https://www.jetbrains.com/idea/</a:t>
            </a:r>
            <a:r>
              <a:rPr lang="es-ES_tradnl" dirty="0"/>
              <a:t>).</a:t>
            </a:r>
          </a:p>
          <a:p>
            <a:r>
              <a:rPr lang="es-ES_tradnl" dirty="0" err="1"/>
              <a:t>NetBeans</a:t>
            </a:r>
            <a:r>
              <a:rPr lang="es-ES_tradnl" dirty="0"/>
              <a:t> (</a:t>
            </a:r>
            <a:r>
              <a:rPr lang="es-ES_tradnl" dirty="0">
                <a:hlinkClick r:id="rId5"/>
              </a:rPr>
              <a:t>https://netbeans.apache.org</a:t>
            </a:r>
            <a:r>
              <a:rPr lang="es-ES_tradnl" dirty="0"/>
              <a:t>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5499E-5F9B-9D49-AAF2-D36770F5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5B27A-D2A3-974F-8E02-2095B2854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82277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0B148-827D-9249-9DEC-4F616730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primitivos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76F5E-59B3-4447-B7E4-208F30C6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No son objetos.</a:t>
            </a:r>
          </a:p>
          <a:p>
            <a:r>
              <a:rPr lang="es-ES_tradnl" dirty="0"/>
              <a:t>Caracteres –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s-ES_tradnl" dirty="0"/>
              <a:t>.</a:t>
            </a:r>
          </a:p>
          <a:p>
            <a:r>
              <a:rPr lang="es-ES_tradnl" dirty="0"/>
              <a:t>Booleanos –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s-ES_tradnl" dirty="0"/>
              <a:t>.</a:t>
            </a:r>
          </a:p>
          <a:p>
            <a:r>
              <a:rPr lang="es-ES_tradnl" dirty="0"/>
              <a:t>Números enteros –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byte</a:t>
            </a:r>
            <a:r>
              <a:rPr lang="es-ES_tradnl" dirty="0"/>
              <a:t>,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/>
              <a:t>.</a:t>
            </a:r>
          </a:p>
          <a:p>
            <a:r>
              <a:rPr lang="es-ES_tradnl" dirty="0"/>
              <a:t>Número de punto flotante –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E9C059-1146-7A4E-93E0-ABC4D5EF7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5BAD6C-C1D7-1241-941E-934A825C1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3147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3A601-1933-DA49-881B-D965C5CAE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Variables y constantes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84A76-A3CF-AB45-8A00-49C8EB7AE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Las variables de declaran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 nombre</a:t>
            </a:r>
            <a:r>
              <a:rPr lang="es-ES_tradnl" dirty="0"/>
              <a:t>.</a:t>
            </a:r>
          </a:p>
          <a:p>
            <a:r>
              <a:rPr lang="es-ES_tradnl" dirty="0"/>
              <a:t>El tipo puede ser primitivo o de clase.</a:t>
            </a:r>
          </a:p>
          <a:p>
            <a:r>
              <a:rPr lang="es-ES_tradnl" dirty="0"/>
              <a:t>Es costumbre que el nombre comience con minúscula.</a:t>
            </a:r>
          </a:p>
          <a:p>
            <a:r>
              <a:rPr lang="es-ES_tradnl" dirty="0"/>
              <a:t>Opcionalmente, se le puede dar un valor inicial a la variable.</a:t>
            </a:r>
          </a:p>
          <a:p>
            <a:r>
              <a:rPr lang="es-ES_tradnl" dirty="0"/>
              <a:t>Ejemplos: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		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tipo primitivo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7.22;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tipo primitivo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 = “hola mundo”;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tipo de clase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Estudiante e;	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tipo de clase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C2B4D-4C92-A343-8ED4-ACED205C7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D4486-0968-BE4F-8A58-9252B1AF1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96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F688A-8E80-4C4D-8E90-D09BB73C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Variables y constantes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F8587-D630-DD43-9C8B-BED8EFC82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Las constantes se declaran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tipo nombre = valor;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Por razones de eficiencia (esto se verá después) a las constantes de instancia se les antepone el keyword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El tipo puede ser primitivo.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Es costumbre que el nombre se escriba en mayúsculas.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Ejemplos: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MAX_VALUE = 20;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 = 1000.0f;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F54C89-9BE4-B645-8C8F-26DF66BD0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E614F-9B1E-B042-ACBF-36A0FD53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3820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A717A-D810-264E-A2DB-5F8EAA25E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char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3E07D-512F-2349-A7B2-CCEF74F62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s-ES_tradnl" dirty="0"/>
              <a:t> representa un caracter del conjunto de caracteres Unicode y se almacena en 16 bits (2 bytes).</a:t>
            </a:r>
          </a:p>
          <a:p>
            <a:r>
              <a:rPr lang="es-ES_tradnl" dirty="0"/>
              <a:t>Las literales de caracter se encierra entre comillas sencillas.</a:t>
            </a:r>
          </a:p>
          <a:p>
            <a:r>
              <a:rPr lang="es-ES_tradnl" dirty="0"/>
              <a:t>Ejemplos: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letterJ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‘J’;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letterV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‘\u0056’;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digit0  = ‘\u0030’;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digit1  = ‘1’;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95AAA1-89DF-674A-83A6-84152AF7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8617C1-0BD7-B044-9DF5-0FBAEE9DC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8613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0FBA-201E-334B-A4A7-8DAD917A7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char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67DAB-3454-B64A-842A-52FDDD557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rango de valores para 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s-ES_tradnl" dirty="0"/>
              <a:t> es desde ‘\u0000’ a ‘\</a:t>
            </a:r>
            <a:r>
              <a:rPr lang="es-ES_tradnl" dirty="0" err="1"/>
              <a:t>uffff</a:t>
            </a:r>
            <a:r>
              <a:rPr lang="es-ES_tradnl" dirty="0"/>
              <a:t>’, es decir, de 0 to 65535 (2</a:t>
            </a:r>
            <a:r>
              <a:rPr lang="es-ES_tradnl" baseline="30000" dirty="0"/>
              <a:t>16</a:t>
            </a:r>
            <a:r>
              <a:rPr lang="es-ES_tradnl" dirty="0"/>
              <a:t> – 1).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F302F-FBEC-C844-9484-8984EC5E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D4E394-F802-6548-8515-23170F3E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5930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7E4A6-740C-7743-AD1C-2EA1EB85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Secuencias de escape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21CF2-30B9-734B-8FF0-E8D0236D0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\b </a:t>
            </a:r>
            <a:r>
              <a:rPr lang="es-ES_tradnl" dirty="0" err="1"/>
              <a:t>Backspace</a:t>
            </a:r>
            <a:endParaRPr lang="es-ES_tradnl" dirty="0"/>
          </a:p>
          <a:p>
            <a:r>
              <a:rPr lang="es-ES_tradnl" dirty="0"/>
              <a:t>\t Horizontal </a:t>
            </a:r>
            <a:r>
              <a:rPr lang="es-ES_tradnl" dirty="0" err="1"/>
              <a:t>tab</a:t>
            </a:r>
            <a:endParaRPr lang="es-ES_tradnl" dirty="0"/>
          </a:p>
          <a:p>
            <a:r>
              <a:rPr lang="es-ES_tradnl" dirty="0"/>
              <a:t>\v Vertical </a:t>
            </a:r>
            <a:r>
              <a:rPr lang="es-ES_tradnl" dirty="0" err="1"/>
              <a:t>tab</a:t>
            </a:r>
            <a:endParaRPr lang="es-ES_tradnl" dirty="0"/>
          </a:p>
          <a:p>
            <a:r>
              <a:rPr lang="es-ES_tradnl" dirty="0"/>
              <a:t>\n New line</a:t>
            </a:r>
          </a:p>
          <a:p>
            <a:r>
              <a:rPr lang="es-ES_tradnl" dirty="0"/>
              <a:t>\f </a:t>
            </a:r>
            <a:r>
              <a:rPr lang="es-ES_tradnl" dirty="0" err="1"/>
              <a:t>FormFeed</a:t>
            </a:r>
            <a:endParaRPr lang="es-ES_tradnl" dirty="0"/>
          </a:p>
          <a:p>
            <a:r>
              <a:rPr lang="es-ES_tradnl" dirty="0"/>
              <a:t>\r </a:t>
            </a:r>
            <a:r>
              <a:rPr lang="es-ES_tradnl" dirty="0" err="1"/>
              <a:t>Carriage</a:t>
            </a:r>
            <a:r>
              <a:rPr lang="es-ES_tradnl" dirty="0"/>
              <a:t> </a:t>
            </a:r>
            <a:r>
              <a:rPr lang="es-ES_tradnl" dirty="0" err="1"/>
              <a:t>return</a:t>
            </a:r>
            <a:endParaRPr lang="es-ES_tradnl" dirty="0"/>
          </a:p>
          <a:p>
            <a:r>
              <a:rPr lang="es-ES_tradnl" dirty="0"/>
              <a:t>\” </a:t>
            </a:r>
            <a:r>
              <a:rPr lang="es-ES_tradnl" dirty="0" err="1"/>
              <a:t>Double</a:t>
            </a:r>
            <a:r>
              <a:rPr lang="es-ES_tradnl" dirty="0"/>
              <a:t> </a:t>
            </a:r>
            <a:r>
              <a:rPr lang="es-ES_tradnl" dirty="0" err="1"/>
              <a:t>quote</a:t>
            </a:r>
            <a:endParaRPr lang="es-ES_tradnl" dirty="0"/>
          </a:p>
          <a:p>
            <a:r>
              <a:rPr lang="es-ES_tradnl" dirty="0"/>
              <a:t>\’ Single </a:t>
            </a:r>
            <a:r>
              <a:rPr lang="es-ES_tradnl" dirty="0" err="1"/>
              <a:t>quote</a:t>
            </a:r>
            <a:endParaRPr lang="es-ES_tradnl" dirty="0"/>
          </a:p>
          <a:p>
            <a:r>
              <a:rPr lang="es-ES_tradnl" dirty="0"/>
              <a:t>\\ </a:t>
            </a:r>
            <a:r>
              <a:rPr lang="es-ES_tradnl" dirty="0" err="1"/>
              <a:t>Backslash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9BEAA4-61A4-B14B-9E2B-772C76226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A8E00-B32E-7640-B5E7-C320F809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3702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0C044-2643-2242-A272-F050F521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Booleanos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B9D67-74ED-0049-AD8A-662814F79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Pueden valer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s-ES_tradnl" dirty="0"/>
              <a:t> 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es-ES_tradnl" dirty="0"/>
              <a:t>.</a:t>
            </a:r>
          </a:p>
          <a:p>
            <a:r>
              <a:rPr lang="es-ES_tradnl" dirty="0"/>
              <a:t>Ejemplos: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true;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 = false;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F3A18-3333-EA4A-9DF5-F35DDF6F2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71E60-FCF1-FD40-95BF-952B0A05B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1326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DEDC-9F6C-FC4E-B718-2874357AF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Números enteros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A2231-FAA5-E44C-89D2-C933DF767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En Java los enteros siempre tienen signo (no existe </a:t>
            </a:r>
            <a:r>
              <a:rPr lang="es-ES_tradnl" dirty="0" err="1"/>
              <a:t>unsigned</a:t>
            </a:r>
            <a:r>
              <a:rPr lang="es-ES_tradnl" dirty="0"/>
              <a:t>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A9B8FC-7F52-1A48-AA35-A72F233FB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2B776-738C-A044-A4A4-2E9C5056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18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03D6C26-6382-2848-B76C-BCCF05BF5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135757"/>
              </p:ext>
            </p:extLst>
          </p:nvPr>
        </p:nvGraphicFramePr>
        <p:xfrm>
          <a:off x="1446212" y="2748491"/>
          <a:ext cx="8127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364739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154844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91012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Tamaño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Rango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86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-2</a:t>
                      </a:r>
                      <a:r>
                        <a:rPr lang="es-ES_tradnl" baseline="30000" dirty="0"/>
                        <a:t>7</a:t>
                      </a:r>
                      <a:r>
                        <a:rPr lang="es-ES_tradnl" dirty="0"/>
                        <a:t> a 2</a:t>
                      </a:r>
                      <a:r>
                        <a:rPr lang="es-ES_tradnl" baseline="30000" dirty="0"/>
                        <a:t>7</a:t>
                      </a:r>
                      <a:r>
                        <a:rPr lang="es-ES_tradnl" dirty="0"/>
                        <a:t> –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00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-2</a:t>
                      </a:r>
                      <a:r>
                        <a:rPr lang="es-ES_tradnl" baseline="30000" dirty="0"/>
                        <a:t>15</a:t>
                      </a:r>
                      <a:r>
                        <a:rPr lang="es-ES_tradnl" dirty="0"/>
                        <a:t> a 2</a:t>
                      </a:r>
                      <a:r>
                        <a:rPr lang="es-ES_tradnl" baseline="30000" dirty="0"/>
                        <a:t>15</a:t>
                      </a:r>
                      <a:r>
                        <a:rPr lang="es-ES_tradnl" dirty="0"/>
                        <a:t> –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32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-2</a:t>
                      </a:r>
                      <a:r>
                        <a:rPr lang="es-ES_tradnl" baseline="30000" dirty="0"/>
                        <a:t>31</a:t>
                      </a:r>
                      <a:r>
                        <a:rPr lang="es-ES_tradnl" dirty="0"/>
                        <a:t> a 2</a:t>
                      </a:r>
                      <a:r>
                        <a:rPr lang="es-ES_tradnl" baseline="30000" dirty="0"/>
                        <a:t>31</a:t>
                      </a:r>
                      <a:r>
                        <a:rPr lang="es-ES_tradnl" dirty="0"/>
                        <a:t> – 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328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-2</a:t>
                      </a:r>
                      <a:r>
                        <a:rPr lang="es-ES_tradnl" baseline="30000" dirty="0"/>
                        <a:t>63</a:t>
                      </a:r>
                      <a:r>
                        <a:rPr lang="es-ES_tradnl" dirty="0"/>
                        <a:t> a 2</a:t>
                      </a:r>
                      <a:r>
                        <a:rPr lang="es-ES_tradnl" baseline="30000" dirty="0"/>
                        <a:t>63</a:t>
                      </a:r>
                      <a:r>
                        <a:rPr lang="es-ES_tradnl" dirty="0"/>
                        <a:t> –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126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58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89CE4-9D7A-BE4C-ABE0-3E9A21263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Números enteros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CEF43-5819-7343-9CE9-B38EBE6D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Los enteros se pueden especificar en base 10 (default), base 8 (con un 0 al inicio) o en base 16 (con 0x al inicio).</a:t>
            </a:r>
          </a:p>
          <a:p>
            <a:r>
              <a:rPr lang="es-ES_tradnl" dirty="0"/>
              <a:t>Ejemplos: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val_1 = 250000;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base 10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val_2 = 0176;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base 8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val_3 = 0x3F;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base 16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short val_4 = -93;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short val_5 = 25;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byte  val_6 = 120;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byte  val_7 = -34;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27C94-167E-AC4A-9379-32DECD914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D6B7F-E245-F345-8B13-5CECD566F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774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CFCAE-6FAD-524A-8FEC-B976E4470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Sitios de interés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6626F-F82D-A742-87A1-0D8A71D3A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Las presentaciones están basadas en material que se encuentra en:</a:t>
            </a:r>
          </a:p>
          <a:p>
            <a:r>
              <a:rPr lang="es-ES_tradnl" dirty="0">
                <a:hlinkClick r:id="rId2"/>
              </a:rPr>
              <a:t>https://www.buildingjavaprograms.com</a:t>
            </a:r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4A9A6-89D7-8944-9F12-9C50926E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D5CD7-0DDC-584A-8C1A-D86039CD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2261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D2C35-1DE0-084D-B480-5DB8EE836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Números de punto flotante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F32DD-ED9F-6243-BBAC-5573D1F05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Java utiliza el standard IEEE 754 para almacenar números de punto flotante.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9CBD7-DEDC-FE4B-81C3-94624FFA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BA9BE2-3F50-2441-BBE6-7C30A386C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20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0AA080F-26D4-0B4A-8C07-8FB063A6F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827937"/>
              </p:ext>
            </p:extLst>
          </p:nvPr>
        </p:nvGraphicFramePr>
        <p:xfrm>
          <a:off x="609601" y="3134253"/>
          <a:ext cx="883443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058">
                  <a:extLst>
                    <a:ext uri="{9D8B030D-6E8A-4147-A177-3AD203B41FA5}">
                      <a16:colId xmlns:a16="http://schemas.microsoft.com/office/drawing/2014/main" val="2159291134"/>
                    </a:ext>
                  </a:extLst>
                </a:gridCol>
                <a:gridCol w="2040866">
                  <a:extLst>
                    <a:ext uri="{9D8B030D-6E8A-4147-A177-3AD203B41FA5}">
                      <a16:colId xmlns:a16="http://schemas.microsoft.com/office/drawing/2014/main" val="328741233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716353515"/>
                    </a:ext>
                  </a:extLst>
                </a:gridCol>
                <a:gridCol w="3271838">
                  <a:extLst>
                    <a:ext uri="{9D8B030D-6E8A-4147-A177-3AD203B41FA5}">
                      <a16:colId xmlns:a16="http://schemas.microsoft.com/office/drawing/2014/main" val="2515799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Precisión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Tamaño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Rango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709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float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Sencilla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-2</a:t>
                      </a:r>
                      <a:r>
                        <a:rPr lang="es-ES_tradnl" baseline="30000" dirty="0"/>
                        <a:t>127</a:t>
                      </a:r>
                      <a:r>
                        <a:rPr lang="es-ES_tradnl" dirty="0"/>
                        <a:t> a -2</a:t>
                      </a:r>
                      <a:r>
                        <a:rPr lang="es-ES_tradnl" baseline="30000" dirty="0"/>
                        <a:t>-149</a:t>
                      </a:r>
                      <a:r>
                        <a:rPr lang="es-ES_tradnl" dirty="0"/>
                        <a:t> y 2</a:t>
                      </a:r>
                      <a:r>
                        <a:rPr lang="es-ES_tradnl" baseline="30000" dirty="0"/>
                        <a:t>-149</a:t>
                      </a:r>
                      <a:r>
                        <a:rPr lang="es-ES_tradnl" dirty="0"/>
                        <a:t> a 2</a:t>
                      </a:r>
                      <a:r>
                        <a:rPr lang="es-ES_tradnl" baseline="30000" dirty="0"/>
                        <a:t>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445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Doble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-2</a:t>
                      </a:r>
                      <a:r>
                        <a:rPr lang="es-ES_tradnl" baseline="30000" dirty="0"/>
                        <a:t>1023</a:t>
                      </a:r>
                      <a:r>
                        <a:rPr lang="es-ES_tradnl" dirty="0"/>
                        <a:t> a -2</a:t>
                      </a:r>
                      <a:r>
                        <a:rPr lang="es-ES_tradnl" baseline="30000" dirty="0"/>
                        <a:t>-1074</a:t>
                      </a:r>
                      <a:r>
                        <a:rPr lang="es-ES_tradnl" dirty="0"/>
                        <a:t> y 2</a:t>
                      </a:r>
                      <a:r>
                        <a:rPr lang="es-ES_tradnl" baseline="30000" dirty="0"/>
                        <a:t>-1074</a:t>
                      </a:r>
                      <a:r>
                        <a:rPr lang="es-ES_tradnl" dirty="0"/>
                        <a:t> a 2</a:t>
                      </a:r>
                      <a:r>
                        <a:rPr lang="es-ES_tradnl" baseline="30000" dirty="0"/>
                        <a:t>1023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549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734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72F83-6876-2B43-A89E-2617B09FF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Números de punto flotante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D3246-A2AF-F04A-9105-6E5E105E8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Las literales de punto flotante se pueden escribir en notación científica.</a:t>
            </a:r>
          </a:p>
          <a:p>
            <a:r>
              <a:rPr lang="es-ES_tradnl" dirty="0"/>
              <a:t>Al asignarle un valor a 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ES_tradnl" dirty="0"/>
              <a:t> se necesita agregarle ‘f’ o ‘F’ al final.</a:t>
            </a:r>
          </a:p>
          <a:p>
            <a:r>
              <a:rPr lang="es-ES_tradnl" dirty="0"/>
              <a:t>Ejemplos: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val_1 = 0.25f;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val_2 = 12.4901f;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val_3 = 25.138e-10f;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double val_4 = 0.123456789;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double val_5 = 1.9876540e5;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double val_6 = 0.000001234; 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4AFB4-1645-6A44-9417-A290D6E45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B4C96-E9D2-F94C-B14A-2F3B6CBC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965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D34D8-484A-C348-960F-CC1DED0BA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6D16D-7277-354D-98E6-B27C8D77A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Operadores aritméticos.</a:t>
            </a:r>
          </a:p>
          <a:p>
            <a:r>
              <a:rPr lang="es-ES_tradnl" dirty="0"/>
              <a:t>Operadores de asignación.</a:t>
            </a:r>
          </a:p>
          <a:p>
            <a:r>
              <a:rPr lang="es-ES_tradnl" dirty="0"/>
              <a:t>Operadores relacionales.</a:t>
            </a:r>
          </a:p>
          <a:p>
            <a:r>
              <a:rPr lang="es-ES_tradnl" dirty="0"/>
              <a:t>Operadores lógicos.</a:t>
            </a:r>
          </a:p>
          <a:p>
            <a:r>
              <a:rPr lang="es-ES_tradnl" dirty="0"/>
              <a:t>Operadores unarios.</a:t>
            </a:r>
          </a:p>
          <a:p>
            <a:r>
              <a:rPr lang="es-ES_tradnl" dirty="0"/>
              <a:t>Operadores de bits.</a:t>
            </a:r>
          </a:p>
          <a:p>
            <a:r>
              <a:rPr lang="es-ES_tradnl" dirty="0"/>
              <a:t>Operador ternario.</a:t>
            </a:r>
          </a:p>
          <a:p>
            <a:r>
              <a:rPr lang="es-ES_tradnl" dirty="0"/>
              <a:t>Operador </a:t>
            </a:r>
            <a:r>
              <a:rPr lang="es-ES_tradnl" dirty="0" err="1"/>
              <a:t>instanceof</a:t>
            </a:r>
            <a:r>
              <a:rPr lang="es-ES_tradnl" dirty="0"/>
              <a:t>.</a:t>
            </a:r>
          </a:p>
          <a:p>
            <a:r>
              <a:rPr lang="es-ES_tradnl" dirty="0"/>
              <a:t>Operador de concatenación de strings.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C17955-82A7-7647-8C7D-63E11F240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4FE78-53CE-1C46-8FC8-BEFDDD0C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4488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41EB0-98AA-C146-AE19-01F35820A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Operadores aritméticos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F5371-7A0F-5847-A91A-DEA7F550C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usan con números.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BF011-55E0-E546-B743-712E031D4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659A6-5E1E-304B-8F37-6A577A3C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23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B2E6F04-8A5E-4F49-96B9-F7FB88B49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03023"/>
              </p:ext>
            </p:extLst>
          </p:nvPr>
        </p:nvGraphicFramePr>
        <p:xfrm>
          <a:off x="2384425" y="2705628"/>
          <a:ext cx="4368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325">
                  <a:extLst>
                    <a:ext uri="{9D8B030D-6E8A-4147-A177-3AD203B41FA5}">
                      <a16:colId xmlns:a16="http://schemas.microsoft.com/office/drawing/2014/main" val="4195460027"/>
                    </a:ext>
                  </a:extLst>
                </a:gridCol>
                <a:gridCol w="3038475">
                  <a:extLst>
                    <a:ext uri="{9D8B030D-6E8A-4147-A177-3AD203B41FA5}">
                      <a16:colId xmlns:a16="http://schemas.microsoft.com/office/drawing/2014/main" val="733975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Operador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Operación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831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Suma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46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23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Multiplicación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136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División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2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Módulo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859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157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C8669-D094-8442-BDAA-C80FC2C3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Operadores aritméticos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19EFC-5C6E-2448-BE47-C6B18EC3F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 división de dos enteros da un entero: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19 / 5;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valor 3.0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19 / 5.0;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valor 3.8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6229AD-8C9B-8342-B0B4-F421C4D2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C536CD-EE0F-6B43-A4E7-9BE350C9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74818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84B5C-78C4-934A-8E31-094EF3D27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Operadores de asignación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09004E6-F3BD-B747-B089-7B5764997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958968"/>
              </p:ext>
            </p:extLst>
          </p:nvPr>
        </p:nvGraphicFramePr>
        <p:xfrm>
          <a:off x="1795463" y="2415033"/>
          <a:ext cx="76057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502">
                  <a:extLst>
                    <a:ext uri="{9D8B030D-6E8A-4147-A177-3AD203B41FA5}">
                      <a16:colId xmlns:a16="http://schemas.microsoft.com/office/drawing/2014/main" val="2722153848"/>
                    </a:ext>
                  </a:extLst>
                </a:gridCol>
                <a:gridCol w="2329598">
                  <a:extLst>
                    <a:ext uri="{9D8B030D-6E8A-4147-A177-3AD203B41FA5}">
                      <a16:colId xmlns:a16="http://schemas.microsoft.com/office/drawing/2014/main" val="2914975274"/>
                    </a:ext>
                  </a:extLst>
                </a:gridCol>
                <a:gridCol w="3757612">
                  <a:extLst>
                    <a:ext uri="{9D8B030D-6E8A-4147-A177-3AD203B41FA5}">
                      <a16:colId xmlns:a16="http://schemas.microsoft.com/office/drawing/2014/main" val="220636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Operador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Ejemplo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Equivalencia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380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b;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b;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71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+= b;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a +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871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-= b;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a -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85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*= b;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a *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542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/= b;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a /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160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%= b;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a %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11793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FC5C5D-F062-0A49-8D8D-5506F45F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9D8D3-0263-714A-B18D-E5225844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1607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1E195-CAFA-1F46-9A00-033BFC5DE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Operadores relacionales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AA190-6D7F-0E46-A0D5-15CAE36FD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Regresan un valor booleano (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s-ES_tradnl" dirty="0"/>
              <a:t> 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es-ES_tradnl" dirty="0"/>
              <a:t>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6FA96-9279-BA47-B737-0C98169BB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6C792-AE76-5A41-86BC-82E57715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26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4A86786-1876-B548-BF6C-4E7E5B840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518464"/>
              </p:ext>
            </p:extLst>
          </p:nvPr>
        </p:nvGraphicFramePr>
        <p:xfrm>
          <a:off x="1889125" y="2677053"/>
          <a:ext cx="565467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363">
                  <a:extLst>
                    <a:ext uri="{9D8B030D-6E8A-4147-A177-3AD203B41FA5}">
                      <a16:colId xmlns:a16="http://schemas.microsoft.com/office/drawing/2014/main" val="2562244776"/>
                    </a:ext>
                  </a:extLst>
                </a:gridCol>
                <a:gridCol w="3643312">
                  <a:extLst>
                    <a:ext uri="{9D8B030D-6E8A-4147-A177-3AD203B41FA5}">
                      <a16:colId xmlns:a16="http://schemas.microsoft.com/office/drawing/2014/main" val="4146630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Operador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Nombre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59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Igual 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289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No igual 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198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Mayor 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14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Menor 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344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Mayor o igual 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523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Menor o igual 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931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06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3B010-4FC1-4240-927F-28EEE6130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Operadores lógicos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6E37B-CC4E-314F-A8F9-78CEE99E4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Regresan un valor booleano (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s-ES_tradnl" dirty="0"/>
              <a:t> 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es-ES_tradnl" dirty="0"/>
              <a:t>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1D1011-0C5F-5C4D-98CB-522BEEED6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2B2E96-8F77-B449-94DB-9D990C575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27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A52B26-31BF-0147-828E-17DB7F777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688985"/>
              </p:ext>
            </p:extLst>
          </p:nvPr>
        </p:nvGraphicFramePr>
        <p:xfrm>
          <a:off x="1727200" y="2834216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538">
                  <a:extLst>
                    <a:ext uri="{9D8B030D-6E8A-4147-A177-3AD203B41FA5}">
                      <a16:colId xmlns:a16="http://schemas.microsoft.com/office/drawing/2014/main" val="900630452"/>
                    </a:ext>
                  </a:extLst>
                </a:gridCol>
                <a:gridCol w="2443162">
                  <a:extLst>
                    <a:ext uri="{9D8B030D-6E8A-4147-A177-3AD203B41FA5}">
                      <a16:colId xmlns:a16="http://schemas.microsoft.com/office/drawing/2014/main" val="413309051"/>
                    </a:ext>
                  </a:extLst>
                </a:gridCol>
                <a:gridCol w="3797299">
                  <a:extLst>
                    <a:ext uri="{9D8B030D-6E8A-4147-A177-3AD203B41FA5}">
                      <a16:colId xmlns:a16="http://schemas.microsoft.com/office/drawing/2014/main" val="8730741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Operador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Uso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97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AND lógico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expresión1 &amp;&amp; expresión2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104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OR lógico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expresión1 || expresión2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00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NOT lógico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!expresión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998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422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4CDBA-160D-2A47-9DED-EE1346FFF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Operadores unarios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CE36B-0D82-8C40-9C16-67D4AEC8C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usan sobre un solo operando.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CC69D2-F1AF-3246-8924-1D2EA106B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411F8-0CCF-AB41-81BC-90BDE643E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28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E1D8F80-7DD0-4141-BAC8-6E78BA640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924878"/>
              </p:ext>
            </p:extLst>
          </p:nvPr>
        </p:nvGraphicFramePr>
        <p:xfrm>
          <a:off x="1346200" y="2791354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063">
                  <a:extLst>
                    <a:ext uri="{9D8B030D-6E8A-4147-A177-3AD203B41FA5}">
                      <a16:colId xmlns:a16="http://schemas.microsoft.com/office/drawing/2014/main" val="836004568"/>
                    </a:ext>
                  </a:extLst>
                </a:gridCol>
                <a:gridCol w="3043237">
                  <a:extLst>
                    <a:ext uri="{9D8B030D-6E8A-4147-A177-3AD203B41FA5}">
                      <a16:colId xmlns:a16="http://schemas.microsoft.com/office/drawing/2014/main" val="4233043050"/>
                    </a:ext>
                  </a:extLst>
                </a:gridCol>
                <a:gridCol w="3187699">
                  <a:extLst>
                    <a:ext uri="{9D8B030D-6E8A-4147-A177-3AD203B41FA5}">
                      <a16:colId xmlns:a16="http://schemas.microsoft.com/office/drawing/2014/main" val="599642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Operador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Ejemplo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58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Más unario (no se requiere)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= +5;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234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Menos unario.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 = -7.2;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50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Operador incremento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a++;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993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Operador decremento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a--;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671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Complemento lógico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 = !true;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456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3325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956FC-A0FD-D245-85DD-0CB1FD96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Operadores de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BDC19-CAD1-4A41-9E31-80BB42CBC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Operaciones sobre los bits individuales.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2C893-FFBB-A444-9C57-0D661AE9D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076556-094B-FF47-A36B-32C10916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29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266AB7E-B7F9-BE42-9CEA-2AD63DB1F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020940"/>
              </p:ext>
            </p:extLst>
          </p:nvPr>
        </p:nvGraphicFramePr>
        <p:xfrm>
          <a:off x="2246313" y="2646680"/>
          <a:ext cx="599757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848">
                  <a:extLst>
                    <a:ext uri="{9D8B030D-6E8A-4147-A177-3AD203B41FA5}">
                      <a16:colId xmlns:a16="http://schemas.microsoft.com/office/drawing/2014/main" val="1598187790"/>
                    </a:ext>
                  </a:extLst>
                </a:gridCol>
                <a:gridCol w="4344727">
                  <a:extLst>
                    <a:ext uri="{9D8B030D-6E8A-4147-A177-3AD203B41FA5}">
                      <a16:colId xmlns:a16="http://schemas.microsoft.com/office/drawing/2014/main" val="346247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Operador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Nombre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37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116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055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XOR (</a:t>
                      </a:r>
                      <a:r>
                        <a:rPr lang="es-ES_tradnl" dirty="0" err="1"/>
                        <a:t>or</a:t>
                      </a:r>
                      <a:r>
                        <a:rPr lang="es-ES_tradnl" dirty="0"/>
                        <a:t> exclusivo)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465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Corrimiento (</a:t>
                      </a:r>
                      <a:r>
                        <a:rPr lang="es-ES_tradnl" dirty="0" err="1"/>
                        <a:t>shift</a:t>
                      </a:r>
                      <a:r>
                        <a:rPr lang="es-ES_tradnl" dirty="0"/>
                        <a:t>) a la derecha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916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Corrimiento sin signo a la derecha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618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Corrimiento a la izquierda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079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853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95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1BA9F-BB12-B349-8F32-10E80353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Inicios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6FCA2-6643-EC43-ACB5-29FB825FA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Java es un lenguaje de alto nivel y orientado a objetos.</a:t>
            </a:r>
          </a:p>
          <a:p>
            <a:r>
              <a:rPr lang="es-ES_tradnl" dirty="0"/>
              <a:t>Java fue liberado al público en 1996 por </a:t>
            </a:r>
            <a:r>
              <a:rPr lang="es-ES_tradnl" dirty="0" err="1"/>
              <a:t>Sun</a:t>
            </a:r>
            <a:r>
              <a:rPr lang="es-ES_tradnl" dirty="0"/>
              <a:t> Microsystems.</a:t>
            </a:r>
          </a:p>
          <a:p>
            <a:r>
              <a:rPr lang="es-ES_tradnl" dirty="0"/>
              <a:t>En 2009 Oracle </a:t>
            </a:r>
            <a:r>
              <a:rPr lang="es-ES_tradnl" dirty="0" err="1"/>
              <a:t>Corporation</a:t>
            </a:r>
            <a:r>
              <a:rPr lang="es-ES_tradnl" dirty="0"/>
              <a:t> compró a </a:t>
            </a:r>
            <a:r>
              <a:rPr lang="es-ES_tradnl" dirty="0" err="1"/>
              <a:t>Sun</a:t>
            </a:r>
            <a:r>
              <a:rPr lang="es-ES_tradnl" dirty="0"/>
              <a:t> Microsystems.</a:t>
            </a:r>
          </a:p>
          <a:p>
            <a:r>
              <a:rPr lang="es-ES_tradnl" dirty="0"/>
              <a:t>La página oficial de Java es </a:t>
            </a:r>
            <a:r>
              <a:rPr lang="es-ES_tradnl" dirty="0">
                <a:hlinkClick r:id="rId2"/>
              </a:rPr>
              <a:t>https://www.oracle.com/java/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B32F17-5B21-464C-8A51-5C6A01731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F8D8E-5112-F14C-899B-68735EA8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984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A219-B626-604D-A34E-FEB58E22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 ternario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B9DEB-0169-9147-88BA-B32143A37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Sintaxis: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= expresión ? expresión1 : expresión2;</a:t>
            </a:r>
          </a:p>
          <a:p>
            <a:r>
              <a:rPr lang="es-ES_tradnl" dirty="0"/>
              <a:t>Si la expresión es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s-ES_tradnl" dirty="0"/>
              <a:t> entonces se asigna a la variable el valor de la expresion1.</a:t>
            </a:r>
          </a:p>
          <a:p>
            <a:r>
              <a:rPr lang="es-ES_tradnl" dirty="0"/>
              <a:t>Si la expresión es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es-ES_tradnl" dirty="0"/>
              <a:t> entonces se asigna a la variable el valor de la expresion2.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17;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= (a % 2) == 0 ? 7.5 : -7.5;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v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 -7.5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027D34-410C-5944-A015-6B432A5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0EA166-8573-B040-B626-C5467D0F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052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5B0D9-3C00-5F4F-8E48-B203C9909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 </a:t>
            </a:r>
            <a:r>
              <a:rPr lang="es-ES_tradnl" dirty="0" err="1"/>
              <a:t>instanceof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3039A-A59F-1C4E-AED2-76F184703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Sintaxis: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instanceof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clase;</a:t>
            </a:r>
          </a:p>
          <a:p>
            <a:r>
              <a:rPr lang="es-ES_tradnl" dirty="0"/>
              <a:t>Regresa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s-ES_tradnl" dirty="0"/>
              <a:t> si la variable es un objeto es una instancia de la clase mencionada 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es-ES_tradnl" dirty="0"/>
              <a:t> en otro caso.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B9CBB9-227C-8D4E-89DF-1A9E47E2C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4100F-C3A8-C84D-A14C-105A04EC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65947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96476-E59B-194B-BC42-FE6D83C3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Operador concatenación de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0CE22-E460-9E41-AD09-0DCB6FB23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Sintaxis: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string1 + string2;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Regresa la concatenación de los dos strings.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Si un operando es de otro tipo (primitivo u objeto), se convierte a string.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79BA25-A600-CC4D-93ED-8E52C02D2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00BC2A-117E-6D45-A7D7-9AFBF435F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632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252F-A84A-EE42-91E1-E7B94754E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Cast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02C85-DCE4-4E4E-B9FE-5499D0663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También llamado promoción de tipos.</a:t>
            </a:r>
          </a:p>
          <a:p>
            <a:r>
              <a:rPr lang="es-ES_tradnl" dirty="0"/>
              <a:t>Convierte de un tipo a otro.</a:t>
            </a:r>
          </a:p>
          <a:p>
            <a:r>
              <a:rPr lang="es-ES_tradnl" dirty="0"/>
              <a:t>Sintaxis: (tipo) expresión.</a:t>
            </a:r>
          </a:p>
          <a:p>
            <a:r>
              <a:rPr lang="es-ES_tradnl" dirty="0"/>
              <a:t>Usos:</a:t>
            </a:r>
          </a:p>
          <a:p>
            <a:r>
              <a:rPr lang="es-ES_tradnl" dirty="0"/>
              <a:t>Convertir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/>
              <a:t>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/>
              <a:t> para obtener una división exacta.</a:t>
            </a:r>
          </a:p>
          <a:p>
            <a:r>
              <a:rPr lang="es-ES_tradnl" dirty="0"/>
              <a:t>Truncar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/>
              <a:t>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/>
              <a:t> para obtener un valor entero.</a:t>
            </a:r>
          </a:p>
          <a:p>
            <a:r>
              <a:rPr lang="es-ES_tradnl" dirty="0"/>
              <a:t>También se puede hacer </a:t>
            </a:r>
            <a:r>
              <a:rPr lang="es-ES_tradnl" dirty="0" err="1"/>
              <a:t>cast</a:t>
            </a:r>
            <a:r>
              <a:rPr lang="es-ES_tradnl" dirty="0"/>
              <a:t> de objetos.</a:t>
            </a: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38DC51-EE82-5D45-BED7-F3A0778FC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7D2B18-9A6A-A743-B4E2-37D6B939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328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0CA42-364F-0443-B123-8E3944940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Instrucciones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827FE91-D16A-B446-B044-6C23844772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149202"/>
              </p:ext>
            </p:extLst>
          </p:nvPr>
        </p:nvGraphicFramePr>
        <p:xfrm>
          <a:off x="2266950" y="1906271"/>
          <a:ext cx="49911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613">
                  <a:extLst>
                    <a:ext uri="{9D8B030D-6E8A-4147-A177-3AD203B41FA5}">
                      <a16:colId xmlns:a16="http://schemas.microsoft.com/office/drawing/2014/main" val="4167565073"/>
                    </a:ext>
                  </a:extLst>
                </a:gridCol>
                <a:gridCol w="3127487">
                  <a:extLst>
                    <a:ext uri="{9D8B030D-6E8A-4147-A177-3AD203B41FA5}">
                      <a16:colId xmlns:a16="http://schemas.microsoft.com/office/drawing/2014/main" val="2941876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Instrucción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Propósito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816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Condicional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951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Condicional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917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Ciclo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626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while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Ciclo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77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Ciclo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347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Salir del bloque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2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Reanuda el ciclo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369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Salir del método (función)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657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synchronized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Sección crítica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34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Lanza excepción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96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try catch finally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Maneja excepción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34526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AF722C-F885-EA41-A461-6D948B28E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AC0A44-2DC0-F546-9AE4-FEEF0E4D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22686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0B066-ECE4-F255-66A1-16F75F631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C4E18-B07F-E79C-4A82-198DE7C24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Java tiene la 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s-ES_tradnl" dirty="0"/>
              <a:t> tradicional (misma sintaxis que C).</a:t>
            </a:r>
          </a:p>
          <a:p>
            <a:r>
              <a:rPr lang="es-ES_tradnl" dirty="0"/>
              <a:t>Desde Java 13 hay una versión mejorada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s-ES_tradnl" dirty="0"/>
              <a:t>.</a:t>
            </a:r>
          </a:p>
          <a:p>
            <a:r>
              <a:rPr lang="es-ES_tradnl" dirty="0"/>
              <a:t>Se puede usar cualquiera de las 2 versiones.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6A7865-CA00-79CE-2A5C-41D48AAB7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CBD61-B755-35AE-93ED-338C27EB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418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47BD9-444C-569F-EDBF-7636E88E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s-ES_tradnl" dirty="0"/>
              <a:t> tradicional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B5C61-2E0B-59E0-E65D-06536AD00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switch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1: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break;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2: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break;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EEADF-4BD6-EA23-7A90-89C9D0D4C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482DE-906F-FFB3-AA6E-D6D57727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39207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A9678-4FF2-BD66-E87D-21BC7DF0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38EE0-31FC-570B-1C74-F7DF9DA3F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Soporta múltiples valores por caso.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switch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1, 2, 3: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break;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BA7F6E-BD10-F491-8547-149F21D66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A0CE94-977C-213B-613F-80F77378E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831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371CC-AE3A-A2C3-DDE9-633C8E0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A2CA4-8990-B4B9-5FF9-ABEE381D1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Introduce la palabra clave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yield</a:t>
            </a:r>
            <a:r>
              <a:rPr lang="es-ES_tradnl" dirty="0"/>
              <a:t> para regresar valores de un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s-ES_tradnl" dirty="0"/>
              <a:t>.</a:t>
            </a:r>
          </a:p>
          <a:p>
            <a:r>
              <a:rPr lang="es-ES_tradnl" dirty="0"/>
              <a:t>No requiere la 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es-ES_tradnl" dirty="0"/>
              <a:t>.</a:t>
            </a:r>
          </a:p>
          <a:p>
            <a:r>
              <a:rPr lang="es-ES_tradnl" dirty="0"/>
              <a:t>Se necesita cubrir todos los casos.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910927-480E-0D2E-FE0B-3F9D02EC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6FCEE8-F9F5-26C7-B831-C6FFCD85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8617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6ABD8-54E4-16C8-D2C4-D759D9B74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1E103-B693-E170-FE96-B1C33DFE1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 = switch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“x”, “y”: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yield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“z”, “w”: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yield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default: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yield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-1;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otra opción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throw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new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“ no es válido”);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211B9-C254-E03E-6753-5571E02BF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896AD4-29DA-C3C9-0C0C-F5917F80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39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0985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F2067-4DE0-4449-9870-68CEC0C23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Metas de diseño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DE34A-427D-A94C-BD99-C1FE0335F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Simple, orientado a objetos y familiar.</a:t>
            </a:r>
          </a:p>
          <a:p>
            <a:r>
              <a:rPr lang="es-ES_tradnl" dirty="0"/>
              <a:t>Robusto y seguro.</a:t>
            </a:r>
          </a:p>
          <a:p>
            <a:r>
              <a:rPr lang="es-ES_tradnl" dirty="0"/>
              <a:t>Neutral a la arquitectura y portable.</a:t>
            </a:r>
          </a:p>
          <a:p>
            <a:r>
              <a:rPr lang="es-ES_tradnl" dirty="0"/>
              <a:t>Alto rendimiento.</a:t>
            </a:r>
          </a:p>
          <a:p>
            <a:r>
              <a:rPr lang="es-ES_tradnl" dirty="0"/>
              <a:t>Interpretado, con hilos y dinámico.</a:t>
            </a:r>
          </a:p>
          <a:p>
            <a:r>
              <a:rPr lang="es-ES_tradnl" dirty="0">
                <a:hlinkClick r:id="rId2"/>
              </a:rPr>
              <a:t>https://www.oracle.com/java/technologies/introduction-to-java.html</a:t>
            </a:r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73B21-CDA5-7146-8F19-C337992FF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1C621-13C4-8846-A2E4-6C7FFE8C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456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52443-7D76-163C-DAD9-481CFACB5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0910D-23B9-76A0-A27F-5DED5D970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Opcionalmente se puede usar la sintaxis con flechas.</a:t>
            </a:r>
          </a:p>
          <a:p>
            <a:r>
              <a:rPr lang="es-ES_tradnl" dirty="0"/>
              <a:t>No se requiere la 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switch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1 -&gt; valor = 1;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2 -&gt; valor = 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3 -&gt; valor = 3;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A72798-385B-AFD9-7E3A-B193B501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6E610-92AB-8DB0-AC47-5DC64BD18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504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36B7A-6472-4532-1DBF-8B7198613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F90A1-A188-E702-AE23-E5A678E0B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Si hay más de una instrucción en un caso se usan los corchetes.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switch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1 -&gt;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valor = 1;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case 2 -&gt; valor = 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16070-57A5-3C84-7C1F-7D5678C9B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F6957-0DD5-C19C-1E3B-5C0EFDB43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853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9F95D-493F-E54D-A809-87DD24242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Comentarios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0FD7B-82E8-2546-B4D4-7733BAC8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de una línea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/*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multilínea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*/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888E9-43AE-3A4D-A81F-FAAE54E8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8940E-0BC1-F64F-A049-D4530438B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416210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DCA97-8A9C-8C4C-B338-9843CBBFB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Bloques de instrucciones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F4C75-B38A-7144-8D9E-B07B0D970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comienzo de bloque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fin de bloque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9C1908-DA89-9A40-97F8-D5A35DED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37AA7B-7245-6544-86D8-E5595261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854813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9DF42-3913-3848-AA53-5A2DAB05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Palabras reservadas (</a:t>
            </a:r>
            <a:r>
              <a:rPr lang="es-ES_tradnl" dirty="0" err="1"/>
              <a:t>keywords</a:t>
            </a:r>
            <a:r>
              <a:rPr lang="es-ES_tradnl" dirty="0"/>
              <a:t>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C47789-FFD4-C94C-863D-DE69AA81AE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013240"/>
              </p:ext>
            </p:extLst>
          </p:nvPr>
        </p:nvGraphicFramePr>
        <p:xfrm>
          <a:off x="609600" y="1935163"/>
          <a:ext cx="10972800" cy="4450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48276767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38868375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40029603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66016218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818972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47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699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transient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793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endParaRPr lang="en-US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126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instanceof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973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volatile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5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strictfp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833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843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08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synchronized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295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461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se usan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99211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0C14C5-0A8B-4C4A-8E4F-5689C80A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9B70E-79E6-414E-BABA-606078AC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02193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C60A-A353-7943-878C-1829ECF9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Palabras reservadas (literales)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3A22-B540-5044-B8D6-A37FC0B83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false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true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ECBF65-1409-9646-816F-415BC161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B2C0C-BD81-204A-85B7-17FD47BD5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90345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1DC19-A51D-8D40-A268-EA84723D3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Palabras reservadas (identificadores)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CCE70-D319-3B42-9E05-C5DF9E924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</a:rPr>
              <a:t>    non-</a:t>
            </a:r>
            <a:r>
              <a:rPr lang="es-ES_tradnl" b="1" dirty="0" err="1">
                <a:solidFill>
                  <a:srgbClr val="00B050"/>
                </a:solidFill>
              </a:rPr>
              <a:t>sealed</a:t>
            </a:r>
            <a:endParaRPr lang="es-ES_tradnl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</a:rPr>
              <a:t>    </a:t>
            </a:r>
            <a:r>
              <a:rPr lang="es-ES_tradnl" b="1" dirty="0" err="1">
                <a:solidFill>
                  <a:srgbClr val="00B050"/>
                </a:solidFill>
              </a:rPr>
              <a:t>permits</a:t>
            </a:r>
            <a:endParaRPr lang="es-ES_tradnl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</a:rPr>
              <a:t>    record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</a:rPr>
              <a:t>    </a:t>
            </a:r>
            <a:r>
              <a:rPr lang="es-ES_tradnl" b="1" dirty="0" err="1">
                <a:solidFill>
                  <a:srgbClr val="00B050"/>
                </a:solidFill>
              </a:rPr>
              <a:t>sealed</a:t>
            </a:r>
            <a:endParaRPr lang="es-ES_tradnl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</a:rPr>
              <a:t>    </a:t>
            </a:r>
            <a:r>
              <a:rPr lang="es-ES_tradnl" b="1" dirty="0" err="1">
                <a:solidFill>
                  <a:srgbClr val="00B050"/>
                </a:solidFill>
              </a:rPr>
              <a:t>var</a:t>
            </a:r>
            <a:endParaRPr lang="es-ES_tradnl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</a:rPr>
              <a:t>    </a:t>
            </a:r>
            <a:r>
              <a:rPr lang="es-ES_tradnl" b="1" dirty="0" err="1">
                <a:solidFill>
                  <a:srgbClr val="00B050"/>
                </a:solidFill>
              </a:rPr>
              <a:t>yield</a:t>
            </a:r>
            <a:endParaRPr lang="es-ES_tradnl" b="1" dirty="0">
              <a:solidFill>
                <a:srgbClr val="00B050"/>
              </a:solidFill>
            </a:endParaRP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74C6C-0570-7C47-B054-931ED101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80800-83E5-F341-B846-A3D2A1423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790959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6A921-D760-D242-A6F3-29ED13761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Diferencias entre Java y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26C0E-9287-8343-8844-2AB2A499B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No hay preprocesador (no hay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es-ES_tradnl" dirty="0"/>
              <a:t>,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#define</a:t>
            </a:r>
            <a:r>
              <a:rPr lang="es-ES_tradnl" dirty="0"/>
              <a:t>, etc.)</a:t>
            </a:r>
          </a:p>
          <a:p>
            <a:r>
              <a:rPr lang="es-ES_tradnl" dirty="0"/>
              <a:t>No hay variables globales a todo el programa.</a:t>
            </a:r>
          </a:p>
          <a:p>
            <a:r>
              <a:rPr lang="es-ES_tradnl" dirty="0"/>
              <a:t>No hay apuntadores.</a:t>
            </a:r>
          </a:p>
          <a:p>
            <a:r>
              <a:rPr lang="es-ES_tradnl" dirty="0"/>
              <a:t>Recolección automática de basura (no hay instrucción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es-ES_tradnl" dirty="0"/>
              <a:t>).</a:t>
            </a:r>
          </a:p>
          <a:p>
            <a:r>
              <a:rPr lang="es-ES_tradnl" dirty="0"/>
              <a:t>No hay instrucción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s-ES_tradnl" dirty="0"/>
              <a:t>.</a:t>
            </a:r>
          </a:p>
          <a:p>
            <a:r>
              <a:rPr lang="es-ES_tradnl" dirty="0"/>
              <a:t>Hay referencias hacia delante de forma automática (no se necesita declarar una función antes de usarla).</a:t>
            </a:r>
          </a:p>
          <a:p>
            <a:r>
              <a:rPr lang="es-ES_tradnl" dirty="0"/>
              <a:t>Hay sobrecarga de métodos.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6CF042-867D-C34A-B829-E535BB1CE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EE2E1-E6D8-BC46-AD6D-D0235EEB0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42075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E6B98-4200-1344-9539-2C15CF15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Diferencias entre Java y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0BD31-B2E0-474C-A7CF-CAEE4DB10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No hay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</a:t>
            </a:r>
            <a:r>
              <a:rPr lang="es-ES_tradnl" dirty="0"/>
              <a:t> ni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es-ES_tradnl" dirty="0"/>
              <a:t>.</a:t>
            </a:r>
          </a:p>
          <a:p>
            <a:r>
              <a:rPr lang="es-ES_tradnl" dirty="0"/>
              <a:t>No hay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typedef</a:t>
            </a:r>
            <a:r>
              <a:rPr lang="es-ES_tradnl" dirty="0"/>
              <a:t>.</a:t>
            </a:r>
          </a:p>
          <a:p>
            <a:r>
              <a:rPr lang="es-ES_tradnl" dirty="0"/>
              <a:t>No hay apuntadores a funciones.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3C5DBF-C172-2243-90F9-75C29F38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4B97A9-E98B-CE4A-89E1-A8ACF4D8A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40864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C5A5D-A1C3-7D44-B9E5-5FC679588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Primeras clases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17AC-9930-3D41-83CC-DE6E9F490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</a:p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s-ES_tradnl" dirty="0"/>
          </a:p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C4F4B-D39E-6449-959F-07490A6C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DC2ECA-89C2-6A4D-A4E8-9496D8358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49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927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4963D-DEFB-5743-AE3B-BAB1CE567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Características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A3214-61A7-AF41-8F23-4533BC189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Es un lenguaje totalmente orientado a objetos.</a:t>
            </a:r>
          </a:p>
          <a:p>
            <a:r>
              <a:rPr lang="es-ES_tradnl" dirty="0"/>
              <a:t>Los programas Java no se compilan en un lenguaje de máquina específico de la plataforma.</a:t>
            </a:r>
          </a:p>
          <a:p>
            <a:r>
              <a:rPr lang="es-ES_tradnl" dirty="0"/>
              <a:t>Los programas Java se compilan en un lenguaje independiente de la plataforma llamado código de bytes (</a:t>
            </a:r>
            <a:r>
              <a:rPr lang="es-ES_tradnl" dirty="0" err="1"/>
              <a:t>bytecodes</a:t>
            </a:r>
            <a:r>
              <a:rPr lang="es-ES_tradnl" dirty="0"/>
              <a:t>).</a:t>
            </a:r>
          </a:p>
          <a:p>
            <a:r>
              <a:rPr lang="es-ES_tradnl" dirty="0"/>
              <a:t>El código de bytes es similar al lenguaje de máquina, pero no está diseñado para ejecutarse en ninguna computadora física real.</a:t>
            </a:r>
          </a:p>
          <a:p>
            <a:r>
              <a:rPr lang="es-ES_tradnl" dirty="0"/>
              <a:t>El código de bytes se ejecuta por la máquina virtual Java (JVM), que simula una CPU.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63829-8F4C-F84D-9892-2FE8A7A8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F00B5-DBB9-AE45-A5A4-ED0E74D4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5197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B253E-4E27-2242-83B7-B3D6E58E0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1B607-B3A1-9541-A627-AA9B6BE15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Contiene métodos (funciones) y campos (variables) útiles.</a:t>
            </a:r>
          </a:p>
          <a:p>
            <a:r>
              <a:rPr lang="es-ES_tradnl" dirty="0"/>
              <a:t>Por ejemplo, define los streams (flujos) de:</a:t>
            </a:r>
          </a:p>
          <a:p>
            <a:pPr lvl="1"/>
            <a:r>
              <a:rPr lang="es-ES_tradnl" dirty="0"/>
              <a:t>La entrada standard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System.in</a:t>
            </a:r>
            <a:r>
              <a:rPr lang="es-ES_tradnl" dirty="0"/>
              <a:t>).</a:t>
            </a:r>
          </a:p>
          <a:p>
            <a:pPr lvl="1"/>
            <a:r>
              <a:rPr lang="es-ES_tradnl" dirty="0"/>
              <a:t>La salida standard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</a:t>
            </a:r>
            <a:r>
              <a:rPr lang="es-ES_tradnl" dirty="0"/>
              <a:t>).</a:t>
            </a:r>
          </a:p>
          <a:p>
            <a:pPr lvl="1"/>
            <a:r>
              <a:rPr lang="es-ES_tradnl" dirty="0"/>
              <a:t>La salida de error standard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System.err</a:t>
            </a:r>
            <a:r>
              <a:rPr lang="es-ES_tradnl" dirty="0"/>
              <a:t>).</a:t>
            </a:r>
          </a:p>
          <a:p>
            <a:pPr lvl="1"/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4EED7-ABFC-A74D-8EAD-76C0568D7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3E33C3-1BAD-4940-A105-DC513020F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1425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E34B-165C-E641-906D-0C14CA7C9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823F8-9979-AD40-AD6B-DFF7512E5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Métodos de la salida standard:</a:t>
            </a:r>
          </a:p>
          <a:p>
            <a:pPr lvl="1"/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_tradnl" dirty="0"/>
              <a:t> –  imprime en la consola el argumento y luego un brinco de línea.</a:t>
            </a:r>
          </a:p>
          <a:p>
            <a:pPr lvl="1"/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_tradnl" dirty="0"/>
              <a:t> –  imprime en la consola el argumento.</a:t>
            </a:r>
          </a:p>
          <a:p>
            <a:pPr lvl="1"/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(formato, arg1, arg2, …)</a:t>
            </a:r>
            <a:r>
              <a:rPr lang="es-ES_tradnl" dirty="0"/>
              <a:t> – imprime los argumentos de acuerdo al string de formato.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5E01AE-5270-D844-B663-55795B656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6482BD-D509-D448-B0A2-168F718E2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618412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119AE-3604-4241-A59C-C3E858135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0D846-4351-6D41-9688-6573BD6B9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(“Hola mundo”);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el string y no brinca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5;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= 7.2;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+ b);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12.2 y brinca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(“%d + %4.2f es: %5.2f\n”, a, b, a + b);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5 + 7 es 12.2 y brinca</a:t>
            </a:r>
          </a:p>
          <a:p>
            <a:r>
              <a:rPr lang="es-ES_tradnl" dirty="0"/>
              <a:t>Notar que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/>
              <a:t> acepta un solo argumento y que el primer argumento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/>
              <a:t> debe ser un string.</a:t>
            </a: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77B4A-A341-EA4E-94A7-DA4A4491C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4954A-48D1-FD43-9BE7-83D76E764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1794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FC0DA-A490-4148-AC54-694445F2A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Formatos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DD2CD-438E-5049-84DB-F8B69DED6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Están definidos en 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java.util.Formatter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26AB2D-7C1A-0A4F-A267-A0ECD0777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655BD1-A5C9-C740-98D1-8E2C13D3A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53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6C34E0-86FB-4E42-A643-86811B837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0" y="2417744"/>
            <a:ext cx="7894638" cy="402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447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ECCEA-F8F7-B745-B4A9-C676DA94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EA57C-9A60-2B45-B7E8-33B62F276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Permite definir y utilizar cadenas de caracteres.</a:t>
            </a:r>
          </a:p>
          <a:p>
            <a:r>
              <a:rPr lang="es-ES_tradnl" dirty="0"/>
              <a:t>Se encierran entre comillas dobles.</a:t>
            </a:r>
          </a:p>
          <a:p>
            <a:r>
              <a:rPr lang="es-ES_tradnl" dirty="0"/>
              <a:t>Ejemplos: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(“Hola mundo”);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String anónimo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 = “Hola mundo”;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String asignado a una variable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C9EEA1-C20C-3D48-A3A9-4304A178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38E52-D934-BC45-983A-D6A9EA85F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1150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DD0AC-D8B6-3D42-BD53-47017511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03BF4-AF46-7747-84AF-3D381BC7D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Dos o más strings se pueden concatenar mediante el operador +.</a:t>
            </a:r>
          </a:p>
          <a:p>
            <a:r>
              <a:rPr lang="es-ES_tradnl" dirty="0"/>
              <a:t>Ejemplos: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s1 = 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+ 42;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s1 vale “hello42”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s2 = 1 + 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+ 2;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s2 vale “1abc2”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s3 = 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+ 1 + 2;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s3 vale “abc12”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s4 = 1 + 2 + 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s4 vale “3abc”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s5 = 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+ 9 * 3;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s5 vale “abc27”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s6 = “1” + 1;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s6 vale “11”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s7 = 4 – 1 + 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s7 vale “3abc”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37BE1-D3F7-B14C-8BFF-AA12E24EC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24DB18-27EC-0B49-9136-B87C80B8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958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5EAB-E6B1-FE45-A44E-F6E35B2A0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65EE-63DE-AA43-93B7-52A63A939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operador + se puede usar para formar un solo argumento para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/>
              <a:t>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5;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= 7.2;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+ “ + ” + b + “ es ” + (a + b));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5 + 7.2 es 12.2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27655-423E-8E40-97ED-CBF24A4B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95E3EF-EA0F-E44F-BFFF-C1DBBBE2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071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F89BC-D214-384D-A2CA-F3606AFC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8C01-AD3F-8140-AABC-60C4D0D6B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caracteres de un string están numerados comenzando en 0.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 = “hola mundo”;</a:t>
            </a:r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El índice del primer caracter es 0.</a:t>
            </a:r>
          </a:p>
          <a:p>
            <a:r>
              <a:rPr lang="es-ES_tradnl" dirty="0"/>
              <a:t>El índice del último caracter es 1 menos que el tamaño del string.</a:t>
            </a:r>
          </a:p>
          <a:p>
            <a:r>
              <a:rPr lang="es-ES_tradnl" dirty="0"/>
              <a:t>Los caracteres individuales son de tipo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EFC004-6E5D-C14B-A45F-F47B39E8A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D1447-D8F6-7242-A99B-A57525F7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57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57DC42F-CCA9-0B44-BE37-93BE11357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074302"/>
              </p:ext>
            </p:extLst>
          </p:nvPr>
        </p:nvGraphicFramePr>
        <p:xfrm>
          <a:off x="885826" y="3557588"/>
          <a:ext cx="8316913" cy="7416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00112">
                  <a:extLst>
                    <a:ext uri="{9D8B030D-6E8A-4147-A177-3AD203B41FA5}">
                      <a16:colId xmlns:a16="http://schemas.microsoft.com/office/drawing/2014/main" val="3227600623"/>
                    </a:ext>
                  </a:extLst>
                </a:gridCol>
                <a:gridCol w="612054">
                  <a:extLst>
                    <a:ext uri="{9D8B030D-6E8A-4147-A177-3AD203B41FA5}">
                      <a16:colId xmlns:a16="http://schemas.microsoft.com/office/drawing/2014/main" val="1107975382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4004828289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2272703297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2376912408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3763494006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4150822843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2265033914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2083804247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1703882598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508226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0" dirty="0"/>
                        <a:t>índice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628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/>
                        <a:t>char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904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0629D-1FB5-8643-B681-7649AAA9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8FF89-D1FD-154C-8E6D-41DEA2243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Algunos métodos de la clase String:</a:t>
            </a: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Se invocan mediante la </a:t>
            </a:r>
            <a:r>
              <a:rPr lang="es-ES_tradnl" i="1" dirty="0"/>
              <a:t>notación punto</a:t>
            </a:r>
            <a:r>
              <a:rPr lang="es-ES_tradnl" dirty="0"/>
              <a:t>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s1 = “Hola mundo”;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(s1.length());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10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A21A7F-54B1-2244-BBE8-F82DB33B9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AD4945-CAC0-C341-983C-91068773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58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8FFB9FA-2D1F-9844-A69B-2BC8D45CF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041982"/>
              </p:ext>
            </p:extLst>
          </p:nvPr>
        </p:nvGraphicFramePr>
        <p:xfrm>
          <a:off x="1727200" y="2501900"/>
          <a:ext cx="86312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988">
                  <a:extLst>
                    <a:ext uri="{9D8B030D-6E8A-4147-A177-3AD203B41FA5}">
                      <a16:colId xmlns:a16="http://schemas.microsoft.com/office/drawing/2014/main" val="2008385006"/>
                    </a:ext>
                  </a:extLst>
                </a:gridCol>
                <a:gridCol w="6572250">
                  <a:extLst>
                    <a:ext uri="{9D8B030D-6E8A-4147-A177-3AD203B41FA5}">
                      <a16:colId xmlns:a16="http://schemas.microsoft.com/office/drawing/2014/main" val="1718072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Descripción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715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charAt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(índice)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el caracter en la posición índice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925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el tamaño del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0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toLowerCase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un string nuevo con los caracteres en minúsculas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924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toUpperCase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Regresa un string nuevo con los caracteres en mayúsculas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695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0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6988D-DF44-AE46-B961-62D17F5B9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4CC93-D9C9-0B42-B391-522DDD87D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s2 = s1.toUpperCase();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s1 no cambia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s2.length(); i++) {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los caracteres uno por línea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(s2.charAt(i));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03DFF-5CCE-324D-BFA0-0EEC1743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3682F-2F27-9C4A-B60A-16DEA8C8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59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29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F5AE-9CC7-9346-BE28-B1CB14365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Características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D4AC3-B4D4-E748-9180-CBE58808C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programas escritos en Java son independientes de la plataforma.</a:t>
            </a:r>
          </a:p>
          <a:p>
            <a:r>
              <a:rPr lang="es-ES_tradnl" dirty="0"/>
              <a:t>Una vez que un programa Java se compila en código de bytes, se puede ejecutar en cualquier sistema que tenga una JVM instalada.</a:t>
            </a:r>
          </a:p>
          <a:p>
            <a:r>
              <a:rPr lang="es-ES_tradnl" dirty="0"/>
              <a:t>En cambio, un programa en C o C ++ debe recompilarse para cada plataforma en la que se va a ejecutar.</a:t>
            </a:r>
          </a:p>
          <a:p>
            <a:r>
              <a:rPr lang="es-ES_tradnl" dirty="0"/>
              <a:t>A esto se le llama funcionalidad WORA (</a:t>
            </a:r>
            <a:r>
              <a:rPr lang="es-ES_tradnl" dirty="0" err="1"/>
              <a:t>Write</a:t>
            </a:r>
            <a:r>
              <a:rPr lang="es-ES_tradnl" dirty="0"/>
              <a:t> Once, Run </a:t>
            </a:r>
            <a:r>
              <a:rPr lang="es-ES_tradnl" dirty="0" err="1"/>
              <a:t>Anywhere</a:t>
            </a:r>
            <a:r>
              <a:rPr lang="es-ES_tradnl" dirty="0"/>
              <a:t> – Escribe una vez, corre donde sea).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77F267-9110-EA4D-9AEF-5765898B1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CECD3-E184-1040-9D88-B5DEE38E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5929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CC9DC-F3D4-0F49-89BE-1E5D787BC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0679-5187-D846-8370-E14AB53BC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Otros métodos útiles: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9B0F50-FB83-F548-801E-365B98471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A6DE1-FECD-E14D-8F2F-BFDC9E239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60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A9698C7-BD4F-D24D-8D8F-7B6F68833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189903"/>
              </p:ext>
            </p:extLst>
          </p:nvPr>
        </p:nvGraphicFramePr>
        <p:xfrm>
          <a:off x="1517650" y="2446656"/>
          <a:ext cx="904875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1563">
                  <a:extLst>
                    <a:ext uri="{9D8B030D-6E8A-4147-A177-3AD203B41FA5}">
                      <a16:colId xmlns:a16="http://schemas.microsoft.com/office/drawing/2014/main" val="2906046317"/>
                    </a:ext>
                  </a:extLst>
                </a:gridCol>
                <a:gridCol w="5437187">
                  <a:extLst>
                    <a:ext uri="{9D8B030D-6E8A-4147-A177-3AD203B41FA5}">
                      <a16:colId xmlns:a16="http://schemas.microsoft.com/office/drawing/2014/main" val="32123556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Descripción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05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compareTo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Compara con otro string en orden de diccionario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75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compareToIgnoreCase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Compara con otro string en orden de diccionario sin tomar en cuenta mayúsculas y minúsculas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490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equalsIgnoreCase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Compara con otro string sin tomar en cuenta mayúsculas y minúscula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374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indexOf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el índice de la primera ocurrencia del caracter 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34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indexOf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Regresa el índice de la primera ocurrencia del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270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subString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(indice1, indice2)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Copia el string entre indice1 e indice2 –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391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6668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82A21-E91F-6E45-AEF8-5E6012C1F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9C236-2499-CB41-B853-37729E50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Contiene métodos para realizar operaciones numéricas tales como exponencial, logaritmos, raíz cuadrada, funciones trigonométricas.</a:t>
            </a:r>
          </a:p>
          <a:p>
            <a:r>
              <a:rPr lang="es-ES_tradnl" dirty="0"/>
              <a:t>Define dos constantes: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F1C390-6DF7-5A48-8F3E-82173D677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7D5A3-88E6-C14F-8F0E-66DF1B330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61</a:t>
            </a:fld>
            <a:endParaRPr lang="es-ES_tradnl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20AD08EF-F205-EB42-8172-0D4BD4208D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487562"/>
                  </p:ext>
                </p:extLst>
              </p:nvPr>
            </p:nvGraphicFramePr>
            <p:xfrm>
              <a:off x="1727200" y="3848629"/>
              <a:ext cx="6873875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01838">
                      <a:extLst>
                        <a:ext uri="{9D8B030D-6E8A-4147-A177-3AD203B41FA5}">
                          <a16:colId xmlns:a16="http://schemas.microsoft.com/office/drawing/2014/main" val="3072650491"/>
                        </a:ext>
                      </a:extLst>
                    </a:gridCol>
                    <a:gridCol w="4872037">
                      <a:extLst>
                        <a:ext uri="{9D8B030D-6E8A-4147-A177-3AD203B41FA5}">
                          <a16:colId xmlns:a16="http://schemas.microsoft.com/office/drawing/2014/main" val="1148992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_tradnl" dirty="0"/>
                            <a:t>Constante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_tradnl" dirty="0"/>
                            <a:t>Descripción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30642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_tradnl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_tradnl" dirty="0"/>
                            <a:t>La base de los logaritmos naturales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3572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_tradnl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_tradnl" dirty="0"/>
                            <a:t>El número </a:t>
                          </a:r>
                          <a14:m>
                            <m:oMath xmlns:m="http://schemas.openxmlformats.org/officeDocument/2006/math">
                              <m:r>
                                <a:rPr lang="es-ES_trad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oMath>
                          </a14:m>
                          <a:endParaRPr lang="es-ES_trad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75344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20AD08EF-F205-EB42-8172-0D4BD4208D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487562"/>
                  </p:ext>
                </p:extLst>
              </p:nvPr>
            </p:nvGraphicFramePr>
            <p:xfrm>
              <a:off x="1727200" y="3848629"/>
              <a:ext cx="6873875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01838">
                      <a:extLst>
                        <a:ext uri="{9D8B030D-6E8A-4147-A177-3AD203B41FA5}">
                          <a16:colId xmlns:a16="http://schemas.microsoft.com/office/drawing/2014/main" val="3072650491"/>
                        </a:ext>
                      </a:extLst>
                    </a:gridCol>
                    <a:gridCol w="4872037">
                      <a:extLst>
                        <a:ext uri="{9D8B030D-6E8A-4147-A177-3AD203B41FA5}">
                          <a16:colId xmlns:a16="http://schemas.microsoft.com/office/drawing/2014/main" val="1148992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_tradnl" dirty="0"/>
                            <a:t>Constante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_tradnl" dirty="0"/>
                            <a:t>Descripción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30642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_tradnl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_tradnl" dirty="0"/>
                            <a:t>La base de los logaritmos naturales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3572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_tradnl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MX"/>
                        </a:p>
                      </a:txBody>
                      <a:tcPr>
                        <a:blipFill>
                          <a:blip r:embed="rId2"/>
                          <a:stretch>
                            <a:fillRect l="-41406" t="-213793" r="-521" b="-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753449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8922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AA5CA-38E6-3645-98EA-FD607AD74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A51A4-3739-D747-A01D-8CF4E865B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radio = 9.25;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Math.PI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radio * radio;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(“El área es %7.2f\n”,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DBE81-27A6-A048-85FE-21259F0D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44961E-7018-664C-BFD1-17FA1834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07754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1C9C-3778-1641-BBD3-C87B9040A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F1898-DF1C-6D4C-BD99-A9A89B0E9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Algunos métodos (usar notación punto):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656CB-79DD-314B-B2DE-549819DE5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D351B6-AF96-DB4F-A19E-4EF3016F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63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4E19DE7-A9B9-8A46-891F-E6B7D0B3B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648448"/>
              </p:ext>
            </p:extLst>
          </p:nvPr>
        </p:nvGraphicFramePr>
        <p:xfrm>
          <a:off x="1389062" y="2462741"/>
          <a:ext cx="8128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026">
                  <a:extLst>
                    <a:ext uri="{9D8B030D-6E8A-4147-A177-3AD203B41FA5}">
                      <a16:colId xmlns:a16="http://schemas.microsoft.com/office/drawing/2014/main" val="430841416"/>
                    </a:ext>
                  </a:extLst>
                </a:gridCol>
                <a:gridCol w="5387974">
                  <a:extLst>
                    <a:ext uri="{9D8B030D-6E8A-4147-A177-3AD203B41FA5}">
                      <a16:colId xmlns:a16="http://schemas.microsoft.com/office/drawing/2014/main" val="2951642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Descripción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432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Valor absoluto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521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round(valor)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Redondea al entero más cercano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268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floor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Función piso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158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Función techo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982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log(valor)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Logaritmo natural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4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log10(valor)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Logaritmo base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847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max(valor1, valor2)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Mayor de dos números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908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min(valor1, valor2)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Menor de dos números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562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(base,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Potencia de base a un exponente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84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0185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B1585-E945-C549-BFC6-619A6AA92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8268C-0B62-D147-B019-D723FB820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90DF6B-EA44-564B-AFA1-CE9ABDE1B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DE2A4-CF08-AC4D-90B0-B01122A84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64</a:t>
            </a:fld>
            <a:endParaRPr lang="es-ES_tradnl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1AED876-CE63-A647-A679-5D0A4BDD0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405932"/>
              </p:ext>
            </p:extLst>
          </p:nvPr>
        </p:nvGraphicFramePr>
        <p:xfrm>
          <a:off x="1357313" y="2662766"/>
          <a:ext cx="920908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4725">
                  <a:extLst>
                    <a:ext uri="{9D8B030D-6E8A-4147-A177-3AD203B41FA5}">
                      <a16:colId xmlns:a16="http://schemas.microsoft.com/office/drawing/2014/main" val="859644010"/>
                    </a:ext>
                  </a:extLst>
                </a:gridCol>
                <a:gridCol w="5694362">
                  <a:extLst>
                    <a:ext uri="{9D8B030D-6E8A-4147-A177-3AD203B41FA5}">
                      <a16:colId xmlns:a16="http://schemas.microsoft.com/office/drawing/2014/main" val="41833085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Descripción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544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sqrt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Raíz cuadrada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022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sin(valor),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(valor), tan(valor)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Seno / coseno / tangente de un ángulo en radianes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662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toDegrees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Convierte radianes a grados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3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toRadians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Convierte de grados a radianes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47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random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Número aleatorio entre 0 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590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9666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64188-14DD-CB41-AE11-E600E6F1C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77990-700F-2F47-A0D7-F33B03CE2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45;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Math.cos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Math.toRadians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(“El coseno de %d es %6.2f\n”, a, c);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728F5D-3ACB-3748-ABE9-6633883E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9EA1E-732B-F743-8F93-B7049B10E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322705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ED833-B763-8B42-8E35-DE8833914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E6A33-3156-544C-A380-3B64E8AF18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S_tradnl" dirty="0"/>
                  <a:t>Definida en </a:t>
                </a:r>
                <a:r>
                  <a:rPr lang="es-ES_tradnl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java.awt.Point</a:t>
                </a:r>
                <a:r>
                  <a:rPr lang="es-ES_tradnl" dirty="0"/>
                  <a:t>.</a:t>
                </a:r>
              </a:p>
              <a:p>
                <a:r>
                  <a:rPr lang="es-ES_tradnl" dirty="0"/>
                  <a:t>Permite representar un lugar en el espacio de coordenadas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s-ES_tradnl" dirty="0"/>
                  <a:t> con precisión entera.</a:t>
                </a:r>
              </a:p>
              <a:p>
                <a:r>
                  <a:rPr lang="es-ES_tradnl" dirty="0"/>
                  <a:t>Ejemplos:</a:t>
                </a:r>
              </a:p>
              <a:p>
                <a:pPr marL="0" indent="0">
                  <a:buNone/>
                </a:pPr>
                <a:r>
                  <a:rPr lang="es-ES_tradn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Point p1 = new Point(17, 10);	</a:t>
                </a:r>
                <a:r>
                  <a:rPr lang="es-ES_tradnl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 Constructor: p1.x = 17, p2.y = 10</a:t>
                </a:r>
              </a:p>
              <a:p>
                <a:pPr marL="0" indent="0">
                  <a:buNone/>
                </a:pPr>
                <a:r>
                  <a:rPr lang="es-ES_tradn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Point p2 = new Point();		</a:t>
                </a:r>
                <a:r>
                  <a:rPr lang="es-ES_tradnl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 Constructor: p2.x = p2.y = 0</a:t>
                </a:r>
              </a:p>
              <a:p>
                <a:pPr marL="0" indent="0">
                  <a:buNone/>
                </a:pPr>
                <a:r>
                  <a:rPr lang="es-ES_tradn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p2.translate(-2, 4);		</a:t>
                </a:r>
                <a:r>
                  <a:rPr lang="es-ES_tradnl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 p2.x = -2, p2.y = 4</a:t>
                </a:r>
              </a:p>
              <a:p>
                <a:pPr marL="0" indent="0">
                  <a:buNone/>
                </a:pPr>
                <a:r>
                  <a:rPr lang="es-ES_tradn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p1.move(-7, 2);			</a:t>
                </a:r>
                <a:r>
                  <a:rPr lang="es-ES_tradnl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 p1.x = -7, p1.y = 2</a:t>
                </a:r>
              </a:p>
              <a:p>
                <a:endParaRPr lang="es-ES_trad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E6A33-3156-544C-A380-3B64E8AF18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09" t="-1441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4D4A1-F183-0841-B39B-48FEB1971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C911AD-6A5D-A340-941E-0C5CFBBEF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860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1A6FE-97EE-1544-A811-2970A40FD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Arreglos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ABE01-AC3F-C849-8495-86C64CFC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Almacenan elementos del mismo tipo (primitivos u objetos).</a:t>
            </a:r>
          </a:p>
          <a:p>
            <a:r>
              <a:rPr lang="es-ES_tradnl" dirty="0"/>
              <a:t>El primer elemento tiene índice 0.</a:t>
            </a:r>
          </a:p>
          <a:p>
            <a:r>
              <a:rPr lang="es-ES_tradnl" dirty="0"/>
              <a:t>Los arreglos en Java son objetos.</a:t>
            </a:r>
          </a:p>
          <a:p>
            <a:r>
              <a:rPr lang="es-ES_tradnl" dirty="0"/>
              <a:t>Declaración de un arreglo: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tipo[] variable = new tipo[tamaño];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calificaciones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[10];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limites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[n];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n debe ser entero y tener valor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Una vez definido el tamaño </a:t>
            </a:r>
            <a:r>
              <a:rPr lang="es-ES_tradnl" b="1" dirty="0">
                <a:cs typeface="Times New Roman" panose="02020603050405020304" pitchFamily="18" charset="0"/>
              </a:rPr>
              <a:t>no</a:t>
            </a:r>
            <a:r>
              <a:rPr lang="es-ES_tradnl" dirty="0">
                <a:cs typeface="Times New Roman" panose="02020603050405020304" pitchFamily="18" charset="0"/>
              </a:rPr>
              <a:t> se puede cambiar.</a:t>
            </a: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D322E-0A9D-A949-8DED-1DC86C50B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F9A41A-3A7D-E444-8E2A-7AD32C137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632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68587-E4F8-E442-9EC5-C01C8D2B5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Arreglos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2B3A1-673D-2041-89E9-6B066A76D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puede asignarle valores a un arreglo al momento de declararlo.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{10, 7, 22, 25, 15, 9};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String[] nombres = {“Ana”, “Blanca”, “Carlos”, “Daniel”};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{{1, 2}, {3, 4}};</a:t>
            </a:r>
          </a:p>
          <a:p>
            <a:r>
              <a:rPr lang="es-ES_tradnl" dirty="0"/>
              <a:t>Los elementos se accesan usando […].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[3]= -20;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(nombres[2]);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023805-EF4F-B445-9B69-7B33D1863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21C61-388C-414D-8FAB-7784EE9E7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0202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93FD-8EEA-4540-A7C7-157D8035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Arreglos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EC367-71A1-A54A-ADF3-F2700060F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campo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s-ES_tradnl" dirty="0"/>
              <a:t> del arreglo guarda el número de elementos.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nums.length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[i]);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Usando un </a:t>
            </a:r>
            <a:r>
              <a:rPr lang="es-ES_tradnl" dirty="0" err="1">
                <a:cs typeface="Times New Roman" panose="02020603050405020304" pitchFamily="18" charset="0"/>
              </a:rPr>
              <a:t>foreach</a:t>
            </a:r>
            <a:r>
              <a:rPr lang="es-ES_tradnl" dirty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91217C-9B26-4145-A6B1-A793379F6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0B139D-4164-FE47-96A0-EE98E8C9B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69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809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348A2-0B14-9B46-8070-5F629DC30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Write</a:t>
            </a:r>
            <a:r>
              <a:rPr lang="es-ES_tradnl" dirty="0"/>
              <a:t> Once, Run </a:t>
            </a:r>
            <a:r>
              <a:rPr lang="es-ES_tradnl" dirty="0" err="1"/>
              <a:t>Anywhere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87E7D-9E45-1649-9ABC-5E96270E0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sz="1800" dirty="0"/>
              <a:t>Fuente: </a:t>
            </a:r>
            <a:r>
              <a:rPr lang="es-ES_tradnl" sz="1800" dirty="0">
                <a:hlinkClick r:id="rId2"/>
              </a:rPr>
              <a:t>https://www.geeksforgeeks.org/why-is-java-write-once-and-run-anywhere/</a:t>
            </a:r>
            <a:endParaRPr lang="es-ES_tradnl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88E042-FD99-984B-80AF-BF5CFE949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5F370E-27E0-CC41-8BDF-406163E7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6CB1DE-BD4B-3544-A08E-3A35737DA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850" y="1847088"/>
            <a:ext cx="3416300" cy="364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96488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15420-A7DA-1540-A237-E80A33B1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Arreglos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EDC57-50BB-6F44-B98C-802E72B25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rango legal de un arreglo es entre 0 y </a:t>
            </a:r>
            <a:r>
              <a:rPr lang="es-ES_tradnl" dirty="0" err="1"/>
              <a:t>length</a:t>
            </a:r>
            <a:r>
              <a:rPr lang="es-ES_tradnl" dirty="0"/>
              <a:t> – 1.</a:t>
            </a:r>
          </a:p>
          <a:p>
            <a:r>
              <a:rPr lang="es-ES_tradnl" dirty="0"/>
              <a:t>Leer o escribir fuera de ese rango genera una excepción.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a = {80, 55, 70, 22, 49};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rango legal entre 0 y 4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a[1] = 14;		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legal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(a[4]);  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legal, imprime 49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a[5] = 27</a:t>
            </a:r>
            <a:r>
              <a:rPr lang="es-ES_tradnl">
                <a:latin typeface="Times New Roman" panose="02020603050405020304" pitchFamily="18" charset="0"/>
                <a:cs typeface="Times New Roman" panose="02020603050405020304" pitchFamily="18" charset="0"/>
              </a:rPr>
              <a:t>;  				</a:t>
            </a:r>
            <a:r>
              <a:rPr lang="es-ES_tradnl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ilegal, se lanza una excepción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DB1BD-19B0-AB42-993D-E71E89112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D2A29-C08A-584C-B269-3AC03B3F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6835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17ADE-931B-5749-9B6A-2AFDE516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FA583-6C74-5A48-BB4B-2D8CDFF41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java.utils.Arrays</a:t>
            </a:r>
            <a:r>
              <a:rPr lang="es-ES_tradnl" dirty="0"/>
              <a:t> tiene métodos para manipular arreglos.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799E25-3539-714B-A5AA-87E0501AF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D6D8A-CEF6-3C41-8964-6F89C16A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71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C0F7AA0-0157-8449-96B5-EC10FC98E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595681"/>
              </p:ext>
            </p:extLst>
          </p:nvPr>
        </p:nvGraphicFramePr>
        <p:xfrm>
          <a:off x="1360488" y="2634191"/>
          <a:ext cx="92059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1512">
                  <a:extLst>
                    <a:ext uri="{9D8B030D-6E8A-4147-A177-3AD203B41FA5}">
                      <a16:colId xmlns:a16="http://schemas.microsoft.com/office/drawing/2014/main" val="976804291"/>
                    </a:ext>
                  </a:extLst>
                </a:gridCol>
                <a:gridCol w="5994400">
                  <a:extLst>
                    <a:ext uri="{9D8B030D-6E8A-4147-A177-3AD203B41FA5}">
                      <a16:colId xmlns:a16="http://schemas.microsoft.com/office/drawing/2014/main" val="2806591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Descripción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41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binarySearch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(arreglo, 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Busca el valor en el arreglo usando búsqueda binaria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991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equals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(arreglo1, arreglo2)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Compara dos arreglos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376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fill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(arreglo, valor)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Llena el arreglo con el valor indicado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43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sort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(arreglo)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Ordena el arreglo de forma ascendente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18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toString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(arreglo)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una representación del arreglo como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589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88201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CAD98-E3E9-B34D-969B-73408CD53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2280D-80B8-DC41-8D80-54C62D06C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a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Arrays.fill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b = {4.2f, 8.22f, 5.11f, 10 / 3.0f, 17.9f};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m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Arrays.equals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b) ? “si son iguales” : “no son iguales”;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(m);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660F73-6319-9340-BC2F-29DCFA9C7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B96C10-65BB-304C-8CCF-B19541D85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096827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75197-24BF-0546-9C83-E47FB9284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BA519-6BF7-5346-A36F-90F438B6F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En otros lenguajes de programación se llaman funciones y/o procedimientos.</a:t>
            </a:r>
          </a:p>
          <a:p>
            <a:r>
              <a:rPr lang="es-ES_tradnl" dirty="0"/>
              <a:t>En Java solo pueden declararse dentro de una clase.</a:t>
            </a:r>
          </a:p>
          <a:p>
            <a:r>
              <a:rPr lang="es-ES_tradnl" dirty="0"/>
              <a:t>No se pueden definir métodos que no pertenezcan a una clase.</a:t>
            </a:r>
          </a:p>
          <a:p>
            <a:r>
              <a:rPr lang="es-ES_tradnl" dirty="0"/>
              <a:t>Sintaxis de un método: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F9001-E098-524B-B489-EA10C4BB4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59784-4990-9C43-A8D7-471D22FC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235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372F0-340B-7444-8A2F-E8FD87BD2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BC8B8-FBEC-974A-932D-B0328D54E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tipo-acceso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tipo-retorno nombre(lista-argumentos)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Instrucciones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El tipo de acceso puede ser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es-ES_tradnl" dirty="0"/>
              <a:t>.</a:t>
            </a:r>
          </a:p>
          <a:p>
            <a:r>
              <a:rPr lang="es-ES_tradnl" dirty="0"/>
              <a:t>El keyword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/>
              <a:t> se pone si es un método de </a:t>
            </a:r>
            <a:r>
              <a:rPr lang="es-ES_tradnl" i="1" dirty="0"/>
              <a:t>clase</a:t>
            </a:r>
            <a:r>
              <a:rPr lang="es-ES_tradnl" dirty="0"/>
              <a:t>.</a:t>
            </a:r>
          </a:p>
          <a:p>
            <a:r>
              <a:rPr lang="es-ES_tradnl" dirty="0"/>
              <a:t>Si el método es de </a:t>
            </a:r>
            <a:r>
              <a:rPr lang="es-ES_tradnl" i="1" dirty="0"/>
              <a:t>instancia</a:t>
            </a:r>
            <a:r>
              <a:rPr lang="es-ES_tradnl" dirty="0"/>
              <a:t> </a:t>
            </a:r>
            <a:r>
              <a:rPr lang="es-ES_tradnl" b="1" dirty="0"/>
              <a:t>no</a:t>
            </a:r>
            <a:r>
              <a:rPr lang="es-ES_tradnl" dirty="0"/>
              <a:t> se pone nada.</a:t>
            </a:r>
          </a:p>
          <a:p>
            <a:r>
              <a:rPr lang="es-ES_tradnl" dirty="0"/>
              <a:t>El tipo de retorno es el tipo (primitivo o clase) que regresa el método.</a:t>
            </a:r>
          </a:p>
          <a:p>
            <a:r>
              <a:rPr lang="es-ES_tradnl" dirty="0"/>
              <a:t>Si el método no regresa nada se usa el keyword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EEE997-9C05-F04D-82FC-01FD1D68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782D20-D2DA-8D41-A53D-745C303FE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20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06CC8-CB79-E345-8C3D-62C345039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7DD38-2B2B-4F4E-866E-53B6536BC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s-ES_tradnl" dirty="0"/>
              <a:t> es el nombre del método.</a:t>
            </a:r>
          </a:p>
          <a:p>
            <a:r>
              <a:rPr lang="es-ES_tradnl" dirty="0"/>
              <a:t>La lista de argumentos se separa con comas.</a:t>
            </a:r>
          </a:p>
          <a:p>
            <a:r>
              <a:rPr lang="es-ES_tradnl" dirty="0"/>
              <a:t>El nombre del argumento va precedido por su tipo.</a:t>
            </a:r>
          </a:p>
          <a:p>
            <a:r>
              <a:rPr lang="es-ES_tradnl" dirty="0"/>
              <a:t>Si el método no es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/>
              <a:t>, la última instrucción que se ejecuta debe ser 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/>
              <a:t> seguido de una variable del tipo de retorno.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EC76B4-2B49-2940-BF5E-3AF8B610E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A35C9-B35B-B54C-A16E-F1555359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850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C4C6E-6263-4A44-AAB8-D44A07AD5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CC5EE-980E-F740-9A40-2E8635CB7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Invocación de métodos:</a:t>
            </a:r>
          </a:p>
          <a:p>
            <a:pPr lvl="1"/>
            <a:r>
              <a:rPr lang="es-ES_tradnl" dirty="0"/>
              <a:t>Si es un método de clase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/>
              <a:t>) se usa la notación punto: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Clase.método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(argumentos)</a:t>
            </a:r>
            <a:r>
              <a:rPr lang="es-ES_tradnl" dirty="0"/>
              <a:t>.</a:t>
            </a:r>
          </a:p>
          <a:p>
            <a:pPr lvl="1"/>
            <a:r>
              <a:rPr lang="es-ES_tradnl" dirty="0"/>
              <a:t>Excepto si el método se invoca dentro de la misma clase en la que está definido. En este caso se usa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método(argumentos)</a:t>
            </a:r>
            <a:r>
              <a:rPr lang="es-ES_tradnl" dirty="0"/>
              <a:t>.</a:t>
            </a:r>
          </a:p>
          <a:p>
            <a:pPr lvl="1"/>
            <a:r>
              <a:rPr lang="es-ES_tradnl" dirty="0"/>
              <a:t>Si es un método de instancia, </a:t>
            </a:r>
            <a:r>
              <a:rPr lang="es-ES_tradnl" i="1" dirty="0"/>
              <a:t>primero</a:t>
            </a:r>
            <a:r>
              <a:rPr lang="es-ES_tradnl" dirty="0"/>
              <a:t> se crea un objeto y </a:t>
            </a:r>
            <a:r>
              <a:rPr lang="es-ES_tradnl" i="1" dirty="0"/>
              <a:t>luego</a:t>
            </a:r>
            <a:r>
              <a:rPr lang="es-ES_tradnl" dirty="0"/>
              <a:t> se usa la notación punto: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objeto.método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(argumentos)</a:t>
            </a:r>
            <a:r>
              <a:rPr lang="es-ES_tradnl" dirty="0"/>
              <a:t>.</a:t>
            </a:r>
          </a:p>
          <a:p>
            <a:pPr lvl="1"/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5CAE1D-5D81-2F45-AFF2-ABC3C581A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0DE94-5E52-7C41-8BF3-78115DD6F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707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5E8CA-3023-9E41-B236-8617A6A03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de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34BF0-F57C-F149-8832-0B140A958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saluda()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(“Hola mundo”);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Invocación en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saluda();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76D17-E410-3040-A056-92A446D4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7BD1A-6464-2C43-85C3-B684F782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5450350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47A27-86C9-5940-AB12-344F9B8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de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C12D-F11D-4446-A1E3-C2CC42CA0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suma(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+ b;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Invocación en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= suma(17.7,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Math.PI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73C477-4829-EA47-AF31-DA56C129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77EA5B-1DB3-7F47-82AE-48D22EBA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5575317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47E5-C179-174F-9AB2-C9167E512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Otro ejemplo de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554CC-F914-DF48-9EF7-424D3EEFF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swap(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 = b;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190FE-98EC-9A48-8250-006113B01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B51FEA-B19F-844A-844C-D2589D76C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79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839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FE669-6D5E-384C-92F5-8F19AAB6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Ediciones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2A8B9-3D4D-124F-A4FE-2AF066B98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Java </a:t>
            </a:r>
            <a:r>
              <a:rPr lang="es-ES_tradnl" dirty="0" err="1"/>
              <a:t>Card</a:t>
            </a:r>
            <a:r>
              <a:rPr lang="es-ES_tradnl" dirty="0"/>
              <a:t> para tarjetas inteligentes.</a:t>
            </a:r>
          </a:p>
          <a:p>
            <a:r>
              <a:rPr lang="es-ES_tradnl" dirty="0"/>
              <a:t>Java </a:t>
            </a:r>
            <a:r>
              <a:rPr lang="es-ES_tradnl" dirty="0" err="1"/>
              <a:t>Platform</a:t>
            </a:r>
            <a:r>
              <a:rPr lang="es-ES_tradnl" dirty="0"/>
              <a:t>, Micro </a:t>
            </a:r>
            <a:r>
              <a:rPr lang="es-ES_tradnl" dirty="0" err="1"/>
              <a:t>Edition</a:t>
            </a:r>
            <a:r>
              <a:rPr lang="es-ES_tradnl" dirty="0"/>
              <a:t> (Java ME): entornos de destino con recursos limitados.</a:t>
            </a:r>
          </a:p>
          <a:p>
            <a:r>
              <a:rPr lang="es-ES_tradnl" dirty="0"/>
              <a:t>Java </a:t>
            </a:r>
            <a:r>
              <a:rPr lang="es-ES_tradnl" dirty="0" err="1"/>
              <a:t>Platform</a:t>
            </a:r>
            <a:r>
              <a:rPr lang="es-ES_tradnl" dirty="0"/>
              <a:t>, Standard </a:t>
            </a:r>
            <a:r>
              <a:rPr lang="es-ES_tradnl" dirty="0" err="1"/>
              <a:t>Edition</a:t>
            </a:r>
            <a:r>
              <a:rPr lang="es-ES_tradnl" dirty="0"/>
              <a:t> (Java SE): dirigido a entornos de estaciones de trabajo.</a:t>
            </a:r>
          </a:p>
          <a:p>
            <a:r>
              <a:rPr lang="es-ES_tradnl" dirty="0"/>
              <a:t>Java </a:t>
            </a:r>
            <a:r>
              <a:rPr lang="es-ES_tradnl" dirty="0" err="1"/>
              <a:t>Platform</a:t>
            </a:r>
            <a:r>
              <a:rPr lang="es-ES_tradnl" dirty="0"/>
              <a:t>, Enterprise </a:t>
            </a:r>
            <a:r>
              <a:rPr lang="es-ES_tradnl" dirty="0" err="1"/>
              <a:t>Edition</a:t>
            </a:r>
            <a:r>
              <a:rPr lang="es-ES_tradnl" dirty="0"/>
              <a:t> (Java EE): dirigido a grandes entornos empresariales distribuidos o de </a:t>
            </a:r>
            <a:r>
              <a:rPr lang="es-ES_tradnl"/>
              <a:t>Internet.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7114DA-A6DC-AE4A-9FE5-7BFF72A6B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296E82-1720-EE48-9CC8-52678EE8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961575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9FC65-8692-A448-9245-D0F08F176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Otro ejemplo de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D4590-EE79-1C48-99F9-FB5BE2E31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7;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= 35;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// intercambia a con b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swap(a, b);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+ “ ” + b);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Pregunta: ¿se realiza el intercambio o no?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F85CD-9EEC-B64B-A774-146582BB0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9F437-9824-0F45-82CB-A81B0794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408619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C50C1-3BA5-804A-82AA-F8ED3F4D3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Semántica de valor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39AFA-BB3F-4646-89A1-23FF87B89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b="1" dirty="0"/>
              <a:t>Semántica de valor</a:t>
            </a:r>
            <a:r>
              <a:rPr lang="es-ES_tradnl" dirty="0"/>
              <a:t>. Comportamiento en el que los valores se copian cuando se asignan, se pasan como parámetros o se devuelven.</a:t>
            </a:r>
          </a:p>
          <a:p>
            <a:r>
              <a:rPr lang="es-ES_tradnl" dirty="0"/>
              <a:t>Todos los tipos primitivos en Java usan semántica de valor.</a:t>
            </a:r>
          </a:p>
          <a:p>
            <a:r>
              <a:rPr lang="es-ES_tradnl" dirty="0"/>
              <a:t>Cuando se asigna una variable a otra, se copia su valor.</a:t>
            </a:r>
          </a:p>
          <a:p>
            <a:r>
              <a:rPr lang="es-ES_tradnl" dirty="0"/>
              <a:t>La modificación del valor de una variable no afecta a la otra.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5;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x;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x = 5, y = 5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y = 17;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x = 5, y = 17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x = 8;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x = 8, y = 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547E81-C3A2-B94D-8048-8499052EB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BC4AFD-3028-C242-A7B2-1F2053D5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69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56F1B-161A-394B-9FF4-D516544EB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Semántica de referencia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DB08E-4975-1746-8A5F-23447854B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Semántica de referencia</a:t>
            </a:r>
            <a:r>
              <a:rPr lang="es-ES_tradnl" dirty="0"/>
              <a:t>. Comportamiento en el que las variables almacenan realmente la dirección de un objeto en la memoria.</a:t>
            </a:r>
          </a:p>
          <a:p>
            <a:r>
              <a:rPr lang="es-ES_tradnl" dirty="0"/>
              <a:t>Cuando se asigna una variable a otra, el objeto no se copia; ambas variables se refieren al mismo objeto.</a:t>
            </a:r>
          </a:p>
          <a:p>
            <a:r>
              <a:rPr lang="es-ES_tradnl" dirty="0"/>
              <a:t>La modificación del valor de una variable afectará a la otra.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a1 = {4, 15, 8};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a2 = a1; 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se refiere al mismo arreglo que a1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a2[0] = 7;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(a1)); 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[7, 15, 8]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43266-2996-F44C-A0A8-6C527495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EBDC7-ABF9-2544-B378-391F24C4C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6871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9ADFC-7EBC-1A4C-A3F4-81D8D279A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Semántica de referencia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945D0-7299-024B-822D-51C600012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arreglos y los objetos utilizan semántica de referencia.</a:t>
            </a:r>
          </a:p>
          <a:p>
            <a:r>
              <a:rPr lang="es-ES_tradnl" dirty="0"/>
              <a:t>La principal razón es que copiar objetos grandes puede hacer lento un programa.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5BE1B7-0269-BB41-87A3-BC6B235C0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6BD71-56E4-164D-86C7-F6D8132A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572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E0C28-0288-7E4A-90AF-2A84029B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Objetos como parámetros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7751D-D740-9E4C-BAAD-E793630C0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Cuando se pasa un objeto como parámetro, el objeto no se copia.</a:t>
            </a:r>
          </a:p>
          <a:p>
            <a:r>
              <a:rPr lang="es-ES_tradnl" dirty="0"/>
              <a:t>El parámetro es una referencia al objeto original.</a:t>
            </a:r>
          </a:p>
          <a:p>
            <a:r>
              <a:rPr lang="es-ES_tradnl" dirty="0"/>
              <a:t>Si se modifica el parámetro, el objeto original se modifica.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(Point q)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q.y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C6F1DD-69E8-0D47-81E7-873D85AC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714C3-8B5E-5742-B687-6445D4493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210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064AA-3A77-6044-BB99-2F624B28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Objetos como parámetros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43D70-239A-2847-8F06-0808165A8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Point p = new Point(7, 5);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&lt;7, 10&gt;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DB747-1909-3643-A9AE-04FEB91B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4A2326-D1B3-4B4C-B6FA-9804C103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7078003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CB0DA-ABC6-6B42-A4BF-708CFC667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Arreglos como parámetros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137DE-141A-1940-917A-F8678AA2E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arreglos también se pasan por referencia.</a:t>
            </a:r>
          </a:p>
          <a:p>
            <a:r>
              <a:rPr lang="es-ES_tradnl" dirty="0"/>
              <a:t>Los cambios realizados en el método se reflejan en el llamador.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incrementa(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a)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a[i] = a[i] * 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} 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5B372C-F902-C64D-8914-7609F3BED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F0A62-77F6-CB49-B069-F98FE7FED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41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15B10-81D9-6943-BD73-B51E3AF8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Arreglos como parámetros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F2CB2-AD61-324D-94A4-33D4AF771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iq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{126, 167, 95};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incrementa(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iq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iq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));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[252, 334, 190]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D9C1E-7661-0246-9E94-046C2EB0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E124A9-93FC-2A48-A5A5-ACCD606FC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1764249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35C8B-3C22-F748-9DF3-538584F2D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Número variable de argumentos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19783-E63F-2146-93B2-178FFCE43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métodos se pueden tener un número variable de argumentos.</a:t>
            </a:r>
          </a:p>
          <a:p>
            <a:r>
              <a:rPr lang="es-ES_tradnl" dirty="0"/>
              <a:t>Restricciones:</a:t>
            </a:r>
          </a:p>
          <a:p>
            <a:pPr lvl="1"/>
            <a:r>
              <a:rPr lang="es-ES_tradnl" dirty="0"/>
              <a:t>Los argumentos variables deben ser del mismo tipo.</a:t>
            </a:r>
          </a:p>
          <a:p>
            <a:pPr lvl="1"/>
            <a:r>
              <a:rPr lang="es-ES_tradnl" dirty="0"/>
              <a:t>Dentro del método se manejan como arreglos.</a:t>
            </a:r>
          </a:p>
          <a:p>
            <a:pPr lvl="1"/>
            <a:r>
              <a:rPr lang="es-ES_tradnl" dirty="0"/>
              <a:t>Deben ser los últimos argumentos del método.</a:t>
            </a:r>
          </a:p>
          <a:p>
            <a:r>
              <a:rPr lang="es-ES_tradnl" dirty="0"/>
              <a:t>Sintaxis: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nombre-método(tipo… nombre-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35E467-6CDF-8D4B-8AF6-D7B1A921B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117BF-8B5C-9D47-8BF7-ED06EACA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93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B61E1-3B83-3343-92AD-67406F45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C1808-03D7-ED47-BBA3-B9061337D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”, 10, 20, 30, 40);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10 20 30 40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”, 200, 100);	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200 100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9447F-42FA-0646-A887-8085EEBEC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60E9A-F658-AE47-82C4-10C076875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89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606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3018-92EA-2B47-AACF-7C0D84E9C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Requisitos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FC23F-DCF4-B340-BD07-A835D4078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Para desarrollar programas en Java se necesita instalar el JDK (Java </a:t>
            </a:r>
            <a:r>
              <a:rPr lang="es-ES_tradnl" dirty="0" err="1"/>
              <a:t>Development</a:t>
            </a:r>
            <a:r>
              <a:rPr lang="es-ES_tradnl" dirty="0"/>
              <a:t> Kit).</a:t>
            </a:r>
          </a:p>
          <a:p>
            <a:r>
              <a:rPr lang="es-ES_tradnl" dirty="0"/>
              <a:t>La última versión está disponible en: </a:t>
            </a:r>
            <a:r>
              <a:rPr lang="es-ES_tradnl" dirty="0">
                <a:hlinkClick r:id="rId2"/>
              </a:rPr>
              <a:t>https://www.oracle.com/java/technologies/downloads/</a:t>
            </a:r>
            <a:r>
              <a:rPr lang="es-ES_tradnl" dirty="0"/>
              <a:t>.</a:t>
            </a:r>
          </a:p>
          <a:p>
            <a:r>
              <a:rPr lang="es-ES_tradnl" dirty="0"/>
              <a:t>Es recomendable instalar un IDE (</a:t>
            </a:r>
            <a:r>
              <a:rPr lang="es-ES_tradnl" dirty="0" err="1"/>
              <a:t>Integrated</a:t>
            </a:r>
            <a:r>
              <a:rPr lang="es-ES_tradnl" dirty="0"/>
              <a:t> </a:t>
            </a:r>
            <a:r>
              <a:rPr lang="es-ES_tradnl" dirty="0" err="1"/>
              <a:t>Development</a:t>
            </a:r>
            <a:r>
              <a:rPr lang="es-ES_tradnl" dirty="0"/>
              <a:t> </a:t>
            </a:r>
            <a:r>
              <a:rPr lang="es-ES_tradnl" dirty="0" err="1"/>
              <a:t>Environment</a:t>
            </a:r>
            <a:r>
              <a:rPr lang="es-ES_tradnl" dirty="0"/>
              <a:t> – Medio ambiente de desarrollo integrado).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C3DC08-D56A-7E48-8A15-96ED83B9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950586-F350-174A-B9B8-B0D412187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756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E707-CA8C-1443-BB26-9C73BFE6E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2A894-4E38-D847-A949-4F63966F8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bar(“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200, new Point(10, 7), 500);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java.awt.Point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[x = 10, y = 7] 500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60E2FE-4858-3F4F-9FDC-BA507D0F5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CF5322-B7C9-2F4C-B126-85562F2E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90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221789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EAF14-FAA2-5D43-A7F5-5C11212BF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DFE41-051C-0540-9889-F5682E77D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instanceof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String”);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instanceof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Point”);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instanceof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obj.getClass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}}}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BB437-ADCB-D744-826D-629C9549C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3E7AB-2440-1340-BF86-1163F5C56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91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765879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DC0CD-8D40-0843-98EE-4BE4ABF2B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E48D6-C2A1-3F46-BEF2-EDFCC64DE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52.7, new Point(10, 17), 400);</a:t>
            </a:r>
          </a:p>
          <a:p>
            <a:r>
              <a:rPr lang="es-ES_tradnl" dirty="0"/>
              <a:t>Salida: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String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52.7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java.lang.Double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java.awt.Point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[x=10,y=17]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Point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400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  <a:p>
            <a:r>
              <a:rPr lang="es-ES_tradnl" dirty="0"/>
              <a:t>Más información sobre </a:t>
            </a:r>
            <a:r>
              <a:rPr lang="es-ES_tradnl" dirty="0" err="1"/>
              <a:t>varargs</a:t>
            </a:r>
            <a:r>
              <a:rPr lang="es-ES_tradnl" dirty="0"/>
              <a:t>: </a:t>
            </a:r>
            <a:r>
              <a:rPr lang="es-ES_tradnl" dirty="0">
                <a:hlinkClick r:id="rId2"/>
              </a:rPr>
              <a:t>https://docs.oracle.com/javase/8/docs/technotes/guides/language/varargs</a:t>
            </a:r>
            <a:r>
              <a:rPr lang="es-ES_tradnl">
                <a:hlinkClick r:id="rId2"/>
              </a:rPr>
              <a:t>.html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C4375-1527-6347-AAFE-945A5C997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AACDDD-B60E-C54F-B6C7-2D560602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92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631046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35EF-B63F-2145-AADB-DE100A66F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Excepciones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D8651-6686-C142-B0C8-87D0107C8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Excepción</a:t>
            </a:r>
            <a:r>
              <a:rPr lang="es-ES_tradnl" dirty="0"/>
              <a:t>: un objeto que representa un error en tiempo de ejecución.</a:t>
            </a:r>
          </a:p>
          <a:p>
            <a:pPr lvl="1"/>
            <a:r>
              <a:rPr lang="es-ES_tradnl" dirty="0"/>
              <a:t>Dividir un número entero entre 0.</a:t>
            </a:r>
          </a:p>
          <a:p>
            <a:pPr lvl="1"/>
            <a:r>
              <a:rPr lang="es-ES_tradnl" dirty="0"/>
              <a:t>Accesar un arreglo con un índice fuera de rango.</a:t>
            </a:r>
          </a:p>
          <a:p>
            <a:pPr lvl="1"/>
            <a:r>
              <a:rPr lang="es-ES_tradnl" dirty="0"/>
              <a:t>Intentar convertir a número un string no numérico.</a:t>
            </a:r>
          </a:p>
          <a:p>
            <a:pPr lvl="1"/>
            <a:r>
              <a:rPr lang="es-ES_tradnl" dirty="0"/>
              <a:t>Intentar leer un archivo que no existe, etc.</a:t>
            </a:r>
          </a:p>
          <a:p>
            <a:r>
              <a:rPr lang="es-ES_tradnl" dirty="0"/>
              <a:t>Se dice que el programa “lanza” (</a:t>
            </a:r>
            <a:r>
              <a:rPr lang="es-ES_tradnl" i="1" dirty="0" err="1"/>
              <a:t>throws</a:t>
            </a:r>
            <a:r>
              <a:rPr lang="es-ES_tradnl" dirty="0"/>
              <a:t>) una excepción.</a:t>
            </a:r>
          </a:p>
          <a:p>
            <a:r>
              <a:rPr lang="es-ES_tradnl" dirty="0"/>
              <a:t>También es posible “atrapar” (</a:t>
            </a:r>
            <a:r>
              <a:rPr lang="es-ES_tradnl" i="1" dirty="0"/>
              <a:t>catch</a:t>
            </a:r>
            <a:r>
              <a:rPr lang="es-ES_tradnl" dirty="0"/>
              <a:t>) una excepción.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EAE50-9B14-5049-ACFE-57AAF25C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E09A2-7783-4A4B-A171-2B659E45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93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883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3F8BD-29E8-0846-A193-905263F46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Excepciones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7AF44-9528-3C45-BDC6-11591A232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Excepción marcada</a:t>
            </a:r>
            <a:r>
              <a:rPr lang="es-ES_tradnl" dirty="0"/>
              <a:t> (</a:t>
            </a:r>
            <a:r>
              <a:rPr lang="es-ES_tradnl" i="1" dirty="0" err="1"/>
              <a:t>checked</a:t>
            </a:r>
            <a:r>
              <a:rPr lang="es-ES_tradnl" dirty="0"/>
              <a:t> </a:t>
            </a:r>
            <a:r>
              <a:rPr lang="es-ES_tradnl" i="1" dirty="0" err="1"/>
              <a:t>exceptions</a:t>
            </a:r>
            <a:r>
              <a:rPr lang="es-ES_tradnl" dirty="0"/>
              <a:t>): son posibles excepciones que de forma obligatoria el programa debe manejar, de lo contrario, no compila.</a:t>
            </a:r>
          </a:p>
          <a:p>
            <a:r>
              <a:rPr lang="es-ES_tradnl" dirty="0"/>
              <a:t>Por ejemplo, se debe especificar cómo el programa manejará las fallas de I / O de archivos.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4D110-8359-E243-A4B3-F5C44572B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876569-2041-FC41-BE8D-2051160B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94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310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053D-2C80-C941-ACC9-7A39292EC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Sintaxis de manejo de excepciones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7FCD2-059A-1C40-A15C-6437A109D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try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instrucciones que pueden generar una excepción;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catch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instrucciones para manejar la excepción si se presenta;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 opcional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instrucciones que corren después del try o del catch;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89465A-0F0C-DF4B-B76D-371BEDD6E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505FA2-86ED-6441-A0F7-3DC66E7F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95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727475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A93D-E8E3-7549-B880-16EAACB0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Clausula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throws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CEFBF-FDA6-9946-98B2-6C3D4C1B6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b="1" dirty="0"/>
              <a:t>Clausula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throws</a:t>
            </a:r>
            <a:r>
              <a:rPr lang="es-ES_tradnl" dirty="0"/>
              <a:t>: se pone en el encabezado de un método para indicar que puede generar una excepción y no la manejará.</a:t>
            </a:r>
          </a:p>
          <a:p>
            <a:r>
              <a:rPr lang="es-ES_tradnl" dirty="0"/>
              <a:t>Si se genera una excepción, el responsable de </a:t>
            </a:r>
            <a:r>
              <a:rPr lang="es-ES_tradnl"/>
              <a:t>manejarla es quién </a:t>
            </a:r>
            <a:r>
              <a:rPr lang="es-ES_tradnl" dirty="0"/>
              <a:t>llamó al método.</a:t>
            </a:r>
          </a:p>
          <a:p>
            <a:r>
              <a:rPr lang="es-ES_tradnl" dirty="0"/>
              <a:t>Sintaxis: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tipo nombre(argumentos)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throws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tipo-excepción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ReadFile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 nombre)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FileNotFoundException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881CD-7BAB-9F4A-9530-27D31B1B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E5FD0A-D986-9548-B752-CA662FC3D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C651-6E74-F949-99BB-88B31CE0EC25}" type="slidenum">
              <a:rPr lang="es-ES_tradnl" smtClean="0"/>
              <a:t>96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671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01-Digital-Images</Template>
  <TotalTime>1670</TotalTime>
  <Words>5834</Words>
  <Application>Microsoft Office PowerPoint</Application>
  <PresentationFormat>Panorámica</PresentationFormat>
  <Paragraphs>1075</Paragraphs>
  <Slides>96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96</vt:i4>
      </vt:variant>
    </vt:vector>
  </HeadingPairs>
  <TitlesOfParts>
    <vt:vector size="103" baseType="lpstr">
      <vt:lpstr>Arial</vt:lpstr>
      <vt:lpstr>Calibri</vt:lpstr>
      <vt:lpstr>Cambria Math</vt:lpstr>
      <vt:lpstr>Times New Roman</vt:lpstr>
      <vt:lpstr>Wingdings</vt:lpstr>
      <vt:lpstr>Wingdings 2</vt:lpstr>
      <vt:lpstr>Flujo</vt:lpstr>
      <vt:lpstr>Presentación de Java</vt:lpstr>
      <vt:lpstr>Sitios de interés</vt:lpstr>
      <vt:lpstr>Inicios</vt:lpstr>
      <vt:lpstr>Metas de diseño</vt:lpstr>
      <vt:lpstr>Características</vt:lpstr>
      <vt:lpstr>Características</vt:lpstr>
      <vt:lpstr>Write Once, Run Anywhere</vt:lpstr>
      <vt:lpstr>Ediciones</vt:lpstr>
      <vt:lpstr>Requisitos</vt:lpstr>
      <vt:lpstr>IDEs más populares</vt:lpstr>
      <vt:lpstr>Tipos primitivos</vt:lpstr>
      <vt:lpstr>Variables y constantes</vt:lpstr>
      <vt:lpstr>Variables y constantes</vt:lpstr>
      <vt:lpstr>char</vt:lpstr>
      <vt:lpstr>char</vt:lpstr>
      <vt:lpstr>Secuencias de escape</vt:lpstr>
      <vt:lpstr>Booleanos</vt:lpstr>
      <vt:lpstr>Números enteros</vt:lpstr>
      <vt:lpstr>Números enteros</vt:lpstr>
      <vt:lpstr>Números de punto flotante</vt:lpstr>
      <vt:lpstr>Números de punto flotante</vt:lpstr>
      <vt:lpstr>Operadores</vt:lpstr>
      <vt:lpstr>Operadores aritméticos</vt:lpstr>
      <vt:lpstr>Operadores aritméticos</vt:lpstr>
      <vt:lpstr>Operadores de asignación</vt:lpstr>
      <vt:lpstr>Operadores relacionales</vt:lpstr>
      <vt:lpstr>Operadores lógicos</vt:lpstr>
      <vt:lpstr>Operadores unarios</vt:lpstr>
      <vt:lpstr>Operadores de bits</vt:lpstr>
      <vt:lpstr>Operador ternario</vt:lpstr>
      <vt:lpstr>Operador instanceof</vt:lpstr>
      <vt:lpstr>Operador concatenación de strings</vt:lpstr>
      <vt:lpstr>Cast</vt:lpstr>
      <vt:lpstr>Instrucciones</vt:lpstr>
      <vt:lpstr>Instrucción switch</vt:lpstr>
      <vt:lpstr>Instrucción switch tradicional</vt:lpstr>
      <vt:lpstr>Instrucción switch mejorada</vt:lpstr>
      <vt:lpstr>Instrucción switch mejorada</vt:lpstr>
      <vt:lpstr>Instrucción switch mejorada</vt:lpstr>
      <vt:lpstr>Instrucción switch mejorada</vt:lpstr>
      <vt:lpstr>Instrucción switch mejorada</vt:lpstr>
      <vt:lpstr>Comentarios</vt:lpstr>
      <vt:lpstr>Bloques de instrucciones</vt:lpstr>
      <vt:lpstr>Palabras reservadas (keywords)</vt:lpstr>
      <vt:lpstr>Palabras reservadas (literales)</vt:lpstr>
      <vt:lpstr>Palabras reservadas (identificadores)</vt:lpstr>
      <vt:lpstr>Diferencias entre Java y C</vt:lpstr>
      <vt:lpstr>Diferencias entre Java y C</vt:lpstr>
      <vt:lpstr>Primeras clases</vt:lpstr>
      <vt:lpstr>Clase System</vt:lpstr>
      <vt:lpstr>Clase System</vt:lpstr>
      <vt:lpstr>Clase System</vt:lpstr>
      <vt:lpstr>Formatos</vt:lpstr>
      <vt:lpstr>Clase String</vt:lpstr>
      <vt:lpstr>Clase String</vt:lpstr>
      <vt:lpstr>Clase String</vt:lpstr>
      <vt:lpstr>Clase String</vt:lpstr>
      <vt:lpstr>Clase String</vt:lpstr>
      <vt:lpstr>Clase String</vt:lpstr>
      <vt:lpstr>Clase String</vt:lpstr>
      <vt:lpstr>Clase Math</vt:lpstr>
      <vt:lpstr>Clase Math</vt:lpstr>
      <vt:lpstr>Clase Math</vt:lpstr>
      <vt:lpstr>Clase Math</vt:lpstr>
      <vt:lpstr>Clase Math</vt:lpstr>
      <vt:lpstr>Clase Point</vt:lpstr>
      <vt:lpstr>Arreglos</vt:lpstr>
      <vt:lpstr>Arreglos</vt:lpstr>
      <vt:lpstr>Arreglos</vt:lpstr>
      <vt:lpstr>Arreglos</vt:lpstr>
      <vt:lpstr>Clase Arrays</vt:lpstr>
      <vt:lpstr>Clase Arrays</vt:lpstr>
      <vt:lpstr>Métodos</vt:lpstr>
      <vt:lpstr>Métodos</vt:lpstr>
      <vt:lpstr>Métodos</vt:lpstr>
      <vt:lpstr>Métodos</vt:lpstr>
      <vt:lpstr>Ejemplo de método void</vt:lpstr>
      <vt:lpstr>Ejemplo de método double</vt:lpstr>
      <vt:lpstr>Otro ejemplo de método void</vt:lpstr>
      <vt:lpstr>Otro ejemplo de método void</vt:lpstr>
      <vt:lpstr>Semántica de valor</vt:lpstr>
      <vt:lpstr>Semántica de referencia</vt:lpstr>
      <vt:lpstr>Semántica de referencia</vt:lpstr>
      <vt:lpstr>Objetos como parámetros</vt:lpstr>
      <vt:lpstr>Objetos como parámetros</vt:lpstr>
      <vt:lpstr>Arreglos como parámetros</vt:lpstr>
      <vt:lpstr>Arreglos como parámetros</vt:lpstr>
      <vt:lpstr>Número variable de argumentos</vt:lpstr>
      <vt:lpstr>Ejemplo 1</vt:lpstr>
      <vt:lpstr>Ejemplo 2</vt:lpstr>
      <vt:lpstr>Ejemplo 3</vt:lpstr>
      <vt:lpstr>Ejemplo 3</vt:lpstr>
      <vt:lpstr>Excepciones</vt:lpstr>
      <vt:lpstr>Excepciones</vt:lpstr>
      <vt:lpstr>Sintaxis de manejo de excepciones</vt:lpstr>
      <vt:lpstr>Clausula throws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Java</dc:title>
  <dc:creator>HECTOR ANTONIO VILLA MARTINEZ</dc:creator>
  <cp:lastModifiedBy>HECTOR ANTONIO VILLA MARTINEZ</cp:lastModifiedBy>
  <cp:revision>101</cp:revision>
  <cp:lastPrinted>2025-01-15T18:05:25Z</cp:lastPrinted>
  <dcterms:created xsi:type="dcterms:W3CDTF">2021-07-29T19:06:24Z</dcterms:created>
  <dcterms:modified xsi:type="dcterms:W3CDTF">2025-01-27T18:49:35Z</dcterms:modified>
</cp:coreProperties>
</file>