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63" r:id="rId1"/>
  </p:sldMasterIdLst>
  <p:notesMasterIdLst>
    <p:notesMasterId r:id="rId24"/>
  </p:notesMasterIdLst>
  <p:sldIdLst>
    <p:sldId id="256" r:id="rId2"/>
    <p:sldId id="279" r:id="rId3"/>
    <p:sldId id="280" r:id="rId4"/>
    <p:sldId id="281" r:id="rId5"/>
    <p:sldId id="257" r:id="rId6"/>
    <p:sldId id="258" r:id="rId7"/>
    <p:sldId id="259" r:id="rId8"/>
    <p:sldId id="260" r:id="rId9"/>
    <p:sldId id="277" r:id="rId10"/>
    <p:sldId id="262" r:id="rId11"/>
    <p:sldId id="263" r:id="rId12"/>
    <p:sldId id="264" r:id="rId13"/>
    <p:sldId id="265" r:id="rId14"/>
    <p:sldId id="267" r:id="rId15"/>
    <p:sldId id="268" r:id="rId16"/>
    <p:sldId id="270" r:id="rId17"/>
    <p:sldId id="271" r:id="rId18"/>
    <p:sldId id="272" r:id="rId19"/>
    <p:sldId id="273" r:id="rId20"/>
    <p:sldId id="275" r:id="rId21"/>
    <p:sldId id="274" r:id="rId22"/>
    <p:sldId id="276" r:id="rId23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3"/>
    <p:restoredTop sz="94435"/>
  </p:normalViewPr>
  <p:slideViewPr>
    <p:cSldViewPr>
      <p:cViewPr varScale="1">
        <p:scale>
          <a:sx n="94" d="100"/>
          <a:sy n="94" d="100"/>
        </p:scale>
        <p:origin x="5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153F9A2-12C8-FB4C-861F-3E43C1C655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s-ES" altLang="en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D94A11A-9791-F943-ABEF-2F5B669B65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s-ES" altLang="en-MX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AA40B29-76CB-CA4D-8479-66C53610497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57DB368-AA6A-7F44-8FBD-2354B7BB3D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MX"/>
              <a:t>Haga clic para modificar el estilo de texto del patrón</a:t>
            </a:r>
          </a:p>
          <a:p>
            <a:pPr lvl="1"/>
            <a:r>
              <a:rPr lang="es-ES" altLang="en-MX"/>
              <a:t>Segundo nivel</a:t>
            </a:r>
          </a:p>
          <a:p>
            <a:pPr lvl="2"/>
            <a:r>
              <a:rPr lang="es-ES" altLang="en-MX"/>
              <a:t>Tercer nivel</a:t>
            </a:r>
          </a:p>
          <a:p>
            <a:pPr lvl="3"/>
            <a:r>
              <a:rPr lang="es-ES" altLang="en-MX"/>
              <a:t>Cuarto nivel</a:t>
            </a:r>
          </a:p>
          <a:p>
            <a:pPr lvl="4"/>
            <a:r>
              <a:rPr lang="es-ES" altLang="en-MX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346D6ED-8BF2-404E-88BE-B5CD63BFB0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s-ES" altLang="en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43CEF1-2E99-F04D-AC04-00DC2776C6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EE2C74FC-76F4-C744-9BCD-B18A1A4E4086}" type="slidenum">
              <a:rPr lang="es-ES" altLang="en-MX"/>
              <a:pPr/>
              <a:t>‹#›</a:t>
            </a:fld>
            <a:endParaRPr lang="es-ES" altLang="en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C71EE9-4A0A-CE4B-AE1B-00FE3344F0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86A6A-60C6-BC4F-BE68-2409B5139225}" type="slidenum">
              <a:rPr lang="es-ES" altLang="en-MX"/>
              <a:pPr/>
              <a:t>1</a:t>
            </a:fld>
            <a:endParaRPr lang="es-ES" altLang="en-MX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C8CE8E1-B7A3-4F41-87DB-3BC8A19C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0961945-B4B5-9B46-97DD-98FBDBDE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9391EB-2D1B-794C-9789-5B3121975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9BD6B-16A0-CF4C-B2A1-9B5E9204FD04}" type="slidenum">
              <a:rPr lang="es-ES" altLang="en-MX"/>
              <a:pPr/>
              <a:t>14</a:t>
            </a:fld>
            <a:endParaRPr lang="es-ES" altLang="en-MX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D74E821-7363-D547-960C-534C5FC8E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762D523-AF1A-A643-BC49-07C938EF6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184099-4F2A-204A-91FF-15164A8BC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98AECF-9427-F346-BF81-95B76F6AD10A}" type="slidenum">
              <a:rPr lang="es-ES" altLang="en-MX"/>
              <a:pPr/>
              <a:t>15</a:t>
            </a:fld>
            <a:endParaRPr lang="es-ES" altLang="en-MX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72E9E231-7A18-0947-A9B8-E3FB79836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0ED7FA8-DC26-0D49-8A29-76BD83E8A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CB8117-B471-A448-9C4C-4E2B948C29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27D4B-78D9-8B4B-9153-300DE716B15C}" type="slidenum">
              <a:rPr lang="es-ES" altLang="en-MX"/>
              <a:pPr/>
              <a:t>16</a:t>
            </a:fld>
            <a:endParaRPr lang="es-ES" altLang="en-MX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0CCBCE76-1362-2449-B12C-789CF0714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71328E2-2651-7B49-99BC-348363289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440C2E-D0BB-1C4F-9B13-37B9CC753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473FB-87CC-4E4B-A290-45C1D0508A0F}" type="slidenum">
              <a:rPr lang="es-ES" altLang="en-MX"/>
              <a:pPr/>
              <a:t>17</a:t>
            </a:fld>
            <a:endParaRPr lang="es-ES" altLang="en-MX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630E5FC8-B1E4-E642-A583-8E9752D959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9CC9002-2233-F146-8AA2-A4A156239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7979AF-C4F9-0041-AAA6-BDA394082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3B183-919D-4644-841C-0CA4C7B99B72}" type="slidenum">
              <a:rPr lang="es-ES" altLang="en-MX"/>
              <a:pPr/>
              <a:t>18</a:t>
            </a:fld>
            <a:endParaRPr lang="es-ES" altLang="en-MX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6796EE75-2D34-3345-AD68-76F21EEE9B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9A5E2BC-D025-DF42-B292-8AEF0DBE7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1F45C7-ABA2-C640-93B3-6B134F23A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7DFEB8-2A01-1842-A9C7-CA46012732F1}" type="slidenum">
              <a:rPr lang="es-ES" altLang="en-MX"/>
              <a:pPr/>
              <a:t>19</a:t>
            </a:fld>
            <a:endParaRPr lang="es-ES" altLang="en-MX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54C7DDAA-0FF0-E84D-8A73-90F48D5547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26CB23B-F632-0548-B576-91298E739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8B7B64-63FB-1848-A589-4301D8F418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6986B-8055-0840-967E-AA1E40CC5ED6}" type="slidenum">
              <a:rPr lang="es-ES" altLang="en-MX"/>
              <a:pPr/>
              <a:t>20</a:t>
            </a:fld>
            <a:endParaRPr lang="es-ES" altLang="en-MX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BC3AACDF-9808-DA46-B4F5-5CAEB75EC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61E6BB0-50C1-8744-BF39-0D1715658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262BD4-F16D-6A47-93D8-06D8EA5EB6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5883C-FFFB-5944-9759-5B88EB068E58}" type="slidenum">
              <a:rPr lang="es-ES" altLang="en-MX"/>
              <a:pPr/>
              <a:t>21</a:t>
            </a:fld>
            <a:endParaRPr lang="es-ES" altLang="en-MX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677C1F08-1E9C-EE4E-A27F-7C8AE05D49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970B68C-AD51-8648-9AC6-7349D9B56D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D0D2A4-0B3C-9745-AC2A-609ACDA25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4FAD7-B5EA-054D-8098-A0BB5F258EDE}" type="slidenum">
              <a:rPr lang="es-ES" altLang="en-MX"/>
              <a:pPr/>
              <a:t>22</a:t>
            </a:fld>
            <a:endParaRPr lang="es-ES" altLang="en-MX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F15D0898-86C5-0442-BB41-F2C87E8FE0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C8491F0-AE63-264A-B5AC-443F8078F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3278FB-43F6-5847-9298-C8279053B9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DC5D26-3DC1-1D40-AA9F-061D6053EF94}" type="slidenum">
              <a:rPr lang="es-ES" altLang="en-MX"/>
              <a:pPr/>
              <a:t>5</a:t>
            </a:fld>
            <a:endParaRPr lang="es-ES" altLang="en-MX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1BF90FC-AEB1-0B44-AFC2-A7AA22616C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D8DEDC8-FFCA-7F4C-8F12-1E3330EEE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C732B5-1FFE-EF4A-99F5-FE0EFDAB3D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C4620-0DEF-8E46-A5D9-B79042EA47CC}" type="slidenum">
              <a:rPr lang="es-ES" altLang="en-MX"/>
              <a:pPr/>
              <a:t>6</a:t>
            </a:fld>
            <a:endParaRPr lang="es-ES" altLang="en-MX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37117895-5B4D-2340-855E-97F49435F4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9AEB958-050A-4F46-B2A4-9147AC174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D6D6BE-3A2A-8E4E-A4D7-E670514F5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7DD31-DD88-CA43-9E6A-83FA560A16C1}" type="slidenum">
              <a:rPr lang="es-ES" altLang="en-MX"/>
              <a:pPr/>
              <a:t>7</a:t>
            </a:fld>
            <a:endParaRPr lang="es-ES" altLang="en-MX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667E871B-3FBC-5E4A-841C-EFA4AB9042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A2433E8-8A49-5246-805D-FDC9F0CDD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8A0D5B-6ED8-F74A-90E7-5E4554A4B7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37E2A-9F4D-4A4D-A804-0D5272615AFB}" type="slidenum">
              <a:rPr lang="es-ES" altLang="en-MX"/>
              <a:pPr/>
              <a:t>8</a:t>
            </a:fld>
            <a:endParaRPr lang="es-ES" altLang="en-MX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2AD76948-4F86-E446-B98A-D108FBF750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972EB8C-51F0-A341-AE2B-B123255DB1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FA5D0A-351C-0346-8368-ED60592325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FD310-5955-FA42-AEED-C6686DF3A863}" type="slidenum">
              <a:rPr lang="es-ES" altLang="en-MX"/>
              <a:pPr/>
              <a:t>10</a:t>
            </a:fld>
            <a:endParaRPr lang="es-ES" altLang="en-MX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2EF86DD7-8814-DE47-A334-5CCCC92C22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CDE3652-95A0-1C49-9578-58E483AEB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F5DAC7-5004-7245-9909-28A299157E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B0430-853E-4940-BBF7-F796A1775CBC}" type="slidenum">
              <a:rPr lang="es-ES" altLang="en-MX"/>
              <a:pPr/>
              <a:t>11</a:t>
            </a:fld>
            <a:endParaRPr lang="es-ES" altLang="en-MX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138E177-B3CE-5541-A6DE-06EE2B71CA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B22B390-B46E-FD48-9B11-9DE55AD47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A9669A-E167-CF40-B1D7-3BD3E2236A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971FD-823B-0D42-B04C-10472AFB4BE2}" type="slidenum">
              <a:rPr lang="es-ES" altLang="en-MX"/>
              <a:pPr/>
              <a:t>12</a:t>
            </a:fld>
            <a:endParaRPr lang="es-ES" altLang="en-MX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0C0D3232-EB4D-9842-B4F1-4A4CDE6F70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49AF038-C548-A948-B5E1-0071D4FCC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B9ACDC-F499-8649-ACFF-CCEA35809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7BD5BD-DB49-1D47-AD3D-D55D56F50A5E}" type="slidenum">
              <a:rPr lang="es-ES" altLang="en-MX"/>
              <a:pPr/>
              <a:t>13</a:t>
            </a:fld>
            <a:endParaRPr lang="es-ES" altLang="en-MX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50D8E14C-B0AB-3445-BF5D-2CA1F5E206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6F3A519-2C78-1E4F-9922-9D61CF16B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MX" altLang="en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34290" indent="0" algn="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4168021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31889157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42353652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146926239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777641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74782794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2750644572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7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320444002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628687354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9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0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163318784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188"/>
              </a:spcBef>
              <a:buFontTx/>
              <a:buNone/>
              <a:defRPr sz="975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874601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altLang="en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D80A3C-BD44-B940-92B9-865004B8664A}" type="slidenum">
              <a:rPr lang="es-ES" altLang="en-MX" smtClean="0"/>
              <a:pPr/>
              <a:t>‹#›</a:t>
            </a:fld>
            <a:endParaRPr lang="es-ES" altLang="en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35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52668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75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8516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516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5773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5773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371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249241C-B9EC-F047-B60D-5EF34DCB08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altLang="en-MX" dirty="0"/>
              <a:t>Proyección ventana-viewport</a:t>
            </a:r>
            <a:endParaRPr lang="es-ES" altLang="en-MX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A282DB5-1BF3-1643-84C5-90EA22304B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altLang="en-MX" sz="3200" dirty="0"/>
              <a:t>Window to Viewport Projection</a:t>
            </a:r>
            <a:endParaRPr lang="es-ES" altLang="en-MX" sz="3200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E8249-A701-D244-BCCC-C49E7C0C8D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D13A5F-DF1C-E54F-8F18-1EE867271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372F4D7-0A7A-C848-9D03-896DA0E360DD}" type="slidenum">
              <a:rPr lang="es-ES" altLang="en-MX"/>
              <a:pPr/>
              <a:t>1</a:t>
            </a:fld>
            <a:endParaRPr lang="es-ES" altLang="en-MX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D076629-B9B7-DA44-9FEF-9E1BD9512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 horizontal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>
                <a:extLst>
                  <a:ext uri="{FF2B5EF4-FFF2-40B4-BE49-F238E27FC236}">
                    <a16:creationId xmlns:a16="http://schemas.microsoft.com/office/drawing/2014/main" id="{2E893F91-DFCF-6546-9880-A8BB21AD9ABC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73600" indent="-273600"/>
                <a:r>
                  <a:rPr lang="es-MX" altLang="en-MX" sz="2600" dirty="0"/>
                  <a:t>Dados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s-MX" altLang="en-MX" sz="2600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s-MX" altLang="en-MX" sz="2600" dirty="0"/>
                  <a:t> encontrar </a:t>
                </a:r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s-MX" altLang="en-MX" sz="2600" dirty="0"/>
                  <a:t>.</a:t>
                </a:r>
                <a:endParaRPr lang="es-ES" altLang="en-MX" sz="2600" dirty="0"/>
              </a:p>
              <a:p>
                <a:endParaRPr lang="es-MX" altLang="en-MX" sz="2600" dirty="0"/>
              </a:p>
            </p:txBody>
          </p:sp>
        </mc:Choice>
        <mc:Fallback xmlns="">
          <p:sp>
            <p:nvSpPr>
              <p:cNvPr id="20483" name="Rectangle 3">
                <a:extLst>
                  <a:ext uri="{FF2B5EF4-FFF2-40B4-BE49-F238E27FC236}">
                    <a16:creationId xmlns:a16="http://schemas.microsoft.com/office/drawing/2014/main" id="{2E893F91-DFCF-6546-9880-A8BB21AD9A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 t="-1441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1F922777-6681-284F-8A13-85E3A801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57A9FE0C-3829-8749-8E60-6C7E15A8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C68B-EEED-0946-86C8-10593595E875}" type="slidenum">
              <a:rPr lang="es-ES" altLang="en-MX"/>
              <a:pPr/>
              <a:t>10</a:t>
            </a:fld>
            <a:endParaRPr lang="es-ES" altLang="en-MX"/>
          </a:p>
        </p:txBody>
      </p:sp>
      <p:grpSp>
        <p:nvGrpSpPr>
          <p:cNvPr id="20497" name="Group 17">
            <a:extLst>
              <a:ext uri="{FF2B5EF4-FFF2-40B4-BE49-F238E27FC236}">
                <a16:creationId xmlns:a16="http://schemas.microsoft.com/office/drawing/2014/main" id="{150D36E4-2289-C645-B24F-6231928BBBF9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3213100"/>
            <a:ext cx="4506912" cy="1211263"/>
            <a:chOff x="930" y="1570"/>
            <a:chExt cx="2839" cy="763"/>
          </a:xfrm>
        </p:grpSpPr>
        <p:sp>
          <p:nvSpPr>
            <p:cNvPr id="20484" name="Line 4">
              <a:extLst>
                <a:ext uri="{FF2B5EF4-FFF2-40B4-BE49-F238E27FC236}">
                  <a16:creationId xmlns:a16="http://schemas.microsoft.com/office/drawing/2014/main" id="{ADD631B8-2265-E147-8C8D-EBBF220A2D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2069"/>
              <a:ext cx="2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486" name="Text Box 6">
              <a:extLst>
                <a:ext uri="{FF2B5EF4-FFF2-40B4-BE49-F238E27FC236}">
                  <a16:creationId xmlns:a16="http://schemas.microsoft.com/office/drawing/2014/main" id="{22B27633-9549-4C44-B042-EAF4F0E940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570"/>
              <a:ext cx="58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400"/>
                <a:t>Ventana</a:t>
              </a:r>
              <a:endParaRPr lang="es-ES" altLang="en-MX" sz="1400"/>
            </a:p>
          </p:txBody>
        </p:sp>
        <p:sp>
          <p:nvSpPr>
            <p:cNvPr id="20488" name="Text Box 8">
              <a:extLst>
                <a:ext uri="{FF2B5EF4-FFF2-40B4-BE49-F238E27FC236}">
                  <a16:creationId xmlns:a16="http://schemas.microsoft.com/office/drawing/2014/main" id="{E3F8011B-505A-E54F-98EB-5AB97AE3DB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2115"/>
              <a:ext cx="36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Xmin</a:t>
              </a:r>
              <a:endParaRPr lang="es-ES" altLang="en-MX" sz="1200"/>
            </a:p>
          </p:txBody>
        </p:sp>
        <p:sp>
          <p:nvSpPr>
            <p:cNvPr id="20489" name="Text Box 9">
              <a:extLst>
                <a:ext uri="{FF2B5EF4-FFF2-40B4-BE49-F238E27FC236}">
                  <a16:creationId xmlns:a16="http://schemas.microsoft.com/office/drawing/2014/main" id="{29C3DBD6-93EB-664B-A5EE-B04DB96E51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1888"/>
              <a:ext cx="18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</a:t>
              </a:r>
              <a:endParaRPr lang="es-ES" altLang="en-MX" sz="1200"/>
            </a:p>
          </p:txBody>
        </p:sp>
        <p:sp>
          <p:nvSpPr>
            <p:cNvPr id="20490" name="Text Box 10">
              <a:extLst>
                <a:ext uri="{FF2B5EF4-FFF2-40B4-BE49-F238E27FC236}">
                  <a16:creationId xmlns:a16="http://schemas.microsoft.com/office/drawing/2014/main" id="{4AB3A98B-1491-C046-9874-0C877BECE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2160"/>
              <a:ext cx="3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Xmax</a:t>
              </a:r>
              <a:endParaRPr lang="es-ES" altLang="en-MX" sz="1200"/>
            </a:p>
          </p:txBody>
        </p:sp>
        <p:sp>
          <p:nvSpPr>
            <p:cNvPr id="20494" name="Line 14">
              <a:extLst>
                <a:ext uri="{FF2B5EF4-FFF2-40B4-BE49-F238E27FC236}">
                  <a16:creationId xmlns:a16="http://schemas.microsoft.com/office/drawing/2014/main" id="{DAEAB2A8-0BED-3940-9CF8-BB8B5C21B1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2024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0498" name="Group 18">
            <a:extLst>
              <a:ext uri="{FF2B5EF4-FFF2-40B4-BE49-F238E27FC236}">
                <a16:creationId xmlns:a16="http://schemas.microsoft.com/office/drawing/2014/main" id="{CDF7B3E5-CFB1-7047-A7B0-5108E08A4A57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4652963"/>
            <a:ext cx="3578225" cy="1211262"/>
            <a:chOff x="1474" y="2931"/>
            <a:chExt cx="2254" cy="763"/>
          </a:xfrm>
        </p:grpSpPr>
        <p:sp>
          <p:nvSpPr>
            <p:cNvPr id="20485" name="Line 5">
              <a:extLst>
                <a:ext uri="{FF2B5EF4-FFF2-40B4-BE49-F238E27FC236}">
                  <a16:creationId xmlns:a16="http://schemas.microsoft.com/office/drawing/2014/main" id="{DAB3A572-D6B5-8144-8CAD-FEE9186E8B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3475"/>
              <a:ext cx="1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487" name="Text Box 7">
              <a:extLst>
                <a:ext uri="{FF2B5EF4-FFF2-40B4-BE49-F238E27FC236}">
                  <a16:creationId xmlns:a16="http://schemas.microsoft.com/office/drawing/2014/main" id="{21C3B7E8-0098-BA44-A86D-788E6476EE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931"/>
              <a:ext cx="6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400"/>
                <a:t>Viewport</a:t>
              </a:r>
              <a:endParaRPr lang="es-ES" altLang="en-MX" sz="1400"/>
            </a:p>
          </p:txBody>
        </p:sp>
        <p:sp>
          <p:nvSpPr>
            <p:cNvPr id="20491" name="Text Box 11">
              <a:extLst>
                <a:ext uri="{FF2B5EF4-FFF2-40B4-BE49-F238E27FC236}">
                  <a16:creationId xmlns:a16="http://schemas.microsoft.com/office/drawing/2014/main" id="{BE545E6F-8C99-8C4B-A1D3-9881D38E8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3521"/>
              <a:ext cx="36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Umin</a:t>
              </a:r>
              <a:endParaRPr lang="es-ES" altLang="en-MX" sz="1200"/>
            </a:p>
          </p:txBody>
        </p:sp>
        <p:sp>
          <p:nvSpPr>
            <p:cNvPr id="20492" name="Text Box 12">
              <a:extLst>
                <a:ext uri="{FF2B5EF4-FFF2-40B4-BE49-F238E27FC236}">
                  <a16:creationId xmlns:a16="http://schemas.microsoft.com/office/drawing/2014/main" id="{EEF41926-16AD-CC4E-807F-7822DCDD6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3249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</a:t>
              </a:r>
              <a:endParaRPr lang="es-ES" altLang="en-MX" sz="1200"/>
            </a:p>
          </p:txBody>
        </p:sp>
        <p:sp>
          <p:nvSpPr>
            <p:cNvPr id="20493" name="Text Box 13">
              <a:extLst>
                <a:ext uri="{FF2B5EF4-FFF2-40B4-BE49-F238E27FC236}">
                  <a16:creationId xmlns:a16="http://schemas.microsoft.com/office/drawing/2014/main" id="{C79A496F-F080-6C4E-B4AA-4C8C7CA8C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3521"/>
              <a:ext cx="39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Umax</a:t>
              </a:r>
              <a:endParaRPr lang="es-ES" altLang="en-MX" sz="1200"/>
            </a:p>
          </p:txBody>
        </p:sp>
        <p:sp>
          <p:nvSpPr>
            <p:cNvPr id="20496" name="Line 16">
              <a:extLst>
                <a:ext uri="{FF2B5EF4-FFF2-40B4-BE49-F238E27FC236}">
                  <a16:creationId xmlns:a16="http://schemas.microsoft.com/office/drawing/2014/main" id="{06463D15-D7FC-E84D-945C-09B812C27B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3385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1E68650-7131-FF4E-8085-A446AC92B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 horizontal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5139B991-ABC7-C64E-B1B7-14D0701C9E8E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noFill/>
              <a:ln/>
              <a:extLst>
                <a:ext uri="{91240B29-F687-4F45-9708-019B960494DF}">
                  <a14:hiddenLine w="9525" cmpd="sng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273600" indent="-273600"/>
                <a:r>
                  <a:rPr lang="es-MX" altLang="en-MX" sz="2600" dirty="0"/>
                  <a:t>Suposición: se respeta la proporción.</a:t>
                </a:r>
              </a:p>
              <a:p>
                <a:pPr marL="273600" indent="-273600"/>
                <a14:m>
                  <m:oMath xmlns:m="http://schemas.openxmlformats.org/officeDocument/2006/math">
                    <m:f>
                      <m:f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MX" altLang="en-MX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</m:oMath>
                </a14:m>
                <a:endParaRPr lang="es-MX" altLang="en-MX" sz="2600" dirty="0"/>
              </a:p>
              <a:p>
                <a:endParaRPr lang="es-MX" altLang="en-MX" sz="2600" dirty="0"/>
              </a:p>
            </p:txBody>
          </p:sp>
        </mc:Choice>
        <mc:Fallback xmlns="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5139B991-ABC7-C64E-B1B7-14D0701C9E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 t="-1441"/>
                </a:stretch>
              </a:blipFill>
              <a:ln/>
              <a:extLst>
                <a:ext uri="{91240B29-F687-4F45-9708-019B960494DF}">
                  <a14:hiddenLine xmlns:a14="http://schemas.microsoft.com/office/drawing/2010/main" w="9525" cmpd="sng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C33CA776-B49E-8040-940B-33D4410B8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28CFF464-D320-194A-9F6A-2891C994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F71D-1816-1948-8482-195AA6322945}" type="slidenum">
              <a:rPr lang="es-ES" altLang="en-MX"/>
              <a:pPr/>
              <a:t>11</a:t>
            </a:fld>
            <a:endParaRPr lang="es-ES" altLang="en-MX"/>
          </a:p>
        </p:txBody>
      </p:sp>
      <p:grpSp>
        <p:nvGrpSpPr>
          <p:cNvPr id="25604" name="Group 4">
            <a:extLst>
              <a:ext uri="{FF2B5EF4-FFF2-40B4-BE49-F238E27FC236}">
                <a16:creationId xmlns:a16="http://schemas.microsoft.com/office/drawing/2014/main" id="{2A632718-9742-F140-A04C-A194CBBBE8A9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4652963"/>
            <a:ext cx="3414712" cy="1211262"/>
            <a:chOff x="930" y="1570"/>
            <a:chExt cx="2992" cy="763"/>
          </a:xfrm>
        </p:grpSpPr>
        <p:sp>
          <p:nvSpPr>
            <p:cNvPr id="25605" name="Line 5">
              <a:extLst>
                <a:ext uri="{FF2B5EF4-FFF2-40B4-BE49-F238E27FC236}">
                  <a16:creationId xmlns:a16="http://schemas.microsoft.com/office/drawing/2014/main" id="{D3744DAD-444E-1F42-847D-36BEC6FAC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2069"/>
              <a:ext cx="2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9DB6091D-5EEB-3D4B-B892-2D78E5B7F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570"/>
              <a:ext cx="8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400"/>
                <a:t>Ventana</a:t>
              </a:r>
              <a:endParaRPr lang="es-ES" altLang="en-MX" sz="1400"/>
            </a:p>
          </p:txBody>
        </p:sp>
        <p:sp>
          <p:nvSpPr>
            <p:cNvPr id="25607" name="Text Box 7">
              <a:extLst>
                <a:ext uri="{FF2B5EF4-FFF2-40B4-BE49-F238E27FC236}">
                  <a16:creationId xmlns:a16="http://schemas.microsoft.com/office/drawing/2014/main" id="{A746244D-8666-F841-8AA0-2D7191B5D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2115"/>
              <a:ext cx="50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Xmin</a:t>
              </a:r>
              <a:endParaRPr lang="es-ES" altLang="en-MX" sz="1200"/>
            </a:p>
          </p:txBody>
        </p:sp>
        <p:sp>
          <p:nvSpPr>
            <p:cNvPr id="25608" name="Text Box 8">
              <a:extLst>
                <a:ext uri="{FF2B5EF4-FFF2-40B4-BE49-F238E27FC236}">
                  <a16:creationId xmlns:a16="http://schemas.microsoft.com/office/drawing/2014/main" id="{FC9FD089-F947-3649-BB90-D42B18299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1888"/>
              <a:ext cx="25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</a:t>
              </a:r>
              <a:endParaRPr lang="es-ES" altLang="en-MX" sz="1200"/>
            </a:p>
          </p:txBody>
        </p:sp>
        <p:sp>
          <p:nvSpPr>
            <p:cNvPr id="25609" name="Text Box 9">
              <a:extLst>
                <a:ext uri="{FF2B5EF4-FFF2-40B4-BE49-F238E27FC236}">
                  <a16:creationId xmlns:a16="http://schemas.microsoft.com/office/drawing/2014/main" id="{D36DBF16-30FC-9E4F-B289-D5B41BF8C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0" y="2160"/>
              <a:ext cx="5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Xmax</a:t>
              </a:r>
              <a:endParaRPr lang="es-ES" altLang="en-MX" sz="1200"/>
            </a:p>
          </p:txBody>
        </p:sp>
        <p:sp>
          <p:nvSpPr>
            <p:cNvPr id="25610" name="Line 10">
              <a:extLst>
                <a:ext uri="{FF2B5EF4-FFF2-40B4-BE49-F238E27FC236}">
                  <a16:creationId xmlns:a16="http://schemas.microsoft.com/office/drawing/2014/main" id="{81D93CD2-2ACF-FF4F-A5E4-BBF394B13A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2024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5611" name="Group 11">
            <a:extLst>
              <a:ext uri="{FF2B5EF4-FFF2-40B4-BE49-F238E27FC236}">
                <a16:creationId xmlns:a16="http://schemas.microsoft.com/office/drawing/2014/main" id="{D1F6C866-1543-E343-A24C-D61D62C46079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4581525"/>
            <a:ext cx="3060700" cy="1211263"/>
            <a:chOff x="1474" y="2931"/>
            <a:chExt cx="2338" cy="763"/>
          </a:xfrm>
        </p:grpSpPr>
        <p:sp>
          <p:nvSpPr>
            <p:cNvPr id="25612" name="Line 12">
              <a:extLst>
                <a:ext uri="{FF2B5EF4-FFF2-40B4-BE49-F238E27FC236}">
                  <a16:creationId xmlns:a16="http://schemas.microsoft.com/office/drawing/2014/main" id="{529DF223-36F3-364C-99A6-DECA042D6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3475"/>
              <a:ext cx="1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5613" name="Text Box 13">
              <a:extLst>
                <a:ext uri="{FF2B5EF4-FFF2-40B4-BE49-F238E27FC236}">
                  <a16:creationId xmlns:a16="http://schemas.microsoft.com/office/drawing/2014/main" id="{44ECFDB8-0BDB-B14E-A599-E67BA174A0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5" y="2931"/>
              <a:ext cx="7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400"/>
                <a:t>Viewport</a:t>
              </a:r>
              <a:endParaRPr lang="es-ES" altLang="en-MX" sz="1400"/>
            </a:p>
          </p:txBody>
        </p:sp>
        <p:sp>
          <p:nvSpPr>
            <p:cNvPr id="25614" name="Text Box 14">
              <a:extLst>
                <a:ext uri="{FF2B5EF4-FFF2-40B4-BE49-F238E27FC236}">
                  <a16:creationId xmlns:a16="http://schemas.microsoft.com/office/drawing/2014/main" id="{708AFC96-8157-3A41-BCE1-97EBDC5687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3521"/>
              <a:ext cx="44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Umin</a:t>
              </a:r>
              <a:endParaRPr lang="es-ES" altLang="en-MX" sz="1200"/>
            </a:p>
          </p:txBody>
        </p:sp>
        <p:sp>
          <p:nvSpPr>
            <p:cNvPr id="25615" name="Text Box 15">
              <a:extLst>
                <a:ext uri="{FF2B5EF4-FFF2-40B4-BE49-F238E27FC236}">
                  <a16:creationId xmlns:a16="http://schemas.microsoft.com/office/drawing/2014/main" id="{01A9EAB6-3AAF-A146-95B8-C19873CC8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3249"/>
              <a:ext cx="22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</a:t>
              </a:r>
              <a:endParaRPr lang="es-ES" altLang="en-MX" sz="1200"/>
            </a:p>
          </p:txBody>
        </p:sp>
        <p:sp>
          <p:nvSpPr>
            <p:cNvPr id="25616" name="Text Box 16">
              <a:extLst>
                <a:ext uri="{FF2B5EF4-FFF2-40B4-BE49-F238E27FC236}">
                  <a16:creationId xmlns:a16="http://schemas.microsoft.com/office/drawing/2014/main" id="{218A9CDB-FB28-6344-B0EA-67D68EFE63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3521"/>
              <a:ext cx="4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Umax</a:t>
              </a:r>
              <a:endParaRPr lang="es-ES" altLang="en-MX" sz="1200"/>
            </a:p>
          </p:txBody>
        </p:sp>
        <p:sp>
          <p:nvSpPr>
            <p:cNvPr id="25617" name="Line 17">
              <a:extLst>
                <a:ext uri="{FF2B5EF4-FFF2-40B4-BE49-F238E27FC236}">
                  <a16:creationId xmlns:a16="http://schemas.microsoft.com/office/drawing/2014/main" id="{DC8EB2C1-0D29-924F-A81C-999CA1E9E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3385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25618" name="Line 18">
            <a:extLst>
              <a:ext uri="{FF2B5EF4-FFF2-40B4-BE49-F238E27FC236}">
                <a16:creationId xmlns:a16="http://schemas.microsoft.com/office/drawing/2014/main" id="{5F4582C4-FCEC-1141-9D75-168B7799A21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5445125"/>
            <a:ext cx="7207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DD9D4765-A7D9-DE4C-AC8C-5DAE5B2D7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5445125"/>
            <a:ext cx="611187" cy="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ACF5B90-90A4-7544-B5D3-942D74A0D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 horizontal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Rectangle 3">
                <a:extLst>
                  <a:ext uri="{FF2B5EF4-FFF2-40B4-BE49-F238E27FC236}">
                    <a16:creationId xmlns:a16="http://schemas.microsoft.com/office/drawing/2014/main" id="{97F1134E-590F-2A46-8625-CF76B42BEB6A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73600" indent="-273600"/>
                <a:r>
                  <a:rPr lang="es-MX" altLang="en-MX" sz="2600" dirty="0"/>
                  <a:t>Se despeja </a:t>
                </a:r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s-MX" altLang="en-MX" sz="2600" dirty="0"/>
                  <a:t>:</a:t>
                </a:r>
              </a:p>
              <a:p>
                <a:pPr marL="273600" indent="-273600"/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e>
                    </m:d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endParaRPr lang="es-MX" altLang="en-MX" sz="2600" baseline="-25000" dirty="0"/>
              </a:p>
              <a:p>
                <a:pPr marL="273600" indent="-273600"/>
                <a:r>
                  <a:rPr lang="es-MX" altLang="en-MX" sz="2600" dirty="0">
                    <a:solidFill>
                      <a:srgbClr val="FF0000"/>
                    </a:solidFill>
                  </a:rPr>
                  <a:t>¡Cuidado con la división entera!</a:t>
                </a:r>
              </a:p>
              <a:p>
                <a:pPr marL="273600" indent="-273600"/>
                <a:r>
                  <a:rPr lang="es-MX" altLang="en-MX" sz="2600" dirty="0"/>
                  <a:t>Definir las variables como reales y redondear </a:t>
                </a:r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s-MX" altLang="en-MX" sz="2600" dirty="0"/>
                  <a:t> a entero.</a:t>
                </a:r>
              </a:p>
              <a:p>
                <a:pPr>
                  <a:buFont typeface="Wingdings" pitchFamily="2" charset="2"/>
                  <a:buNone/>
                </a:pPr>
                <a:endParaRPr lang="es-ES" altLang="en-MX" dirty="0"/>
              </a:p>
            </p:txBody>
          </p:sp>
        </mc:Choice>
        <mc:Fallback xmlns="">
          <p:sp>
            <p:nvSpPr>
              <p:cNvPr id="27651" name="Rectangle 3">
                <a:extLst>
                  <a:ext uri="{FF2B5EF4-FFF2-40B4-BE49-F238E27FC236}">
                    <a16:creationId xmlns:a16="http://schemas.microsoft.com/office/drawing/2014/main" id="{97F1134E-590F-2A46-8625-CF76B42BEB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 t="-1441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68F5A-BF23-F544-9376-282E42229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93CE2-11B8-9C4A-B581-BDA3061D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D484-86C1-5B4D-95E9-4A34F4960C37}" type="slidenum">
              <a:rPr lang="es-ES" altLang="en-MX"/>
              <a:pPr/>
              <a:t>12</a:t>
            </a:fld>
            <a:endParaRPr lang="es-ES" altLang="en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6C709D1-09E2-854A-8000-0ABD15A92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 horizontal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699" name="Rectangle 3">
                <a:extLst>
                  <a:ext uri="{FF2B5EF4-FFF2-40B4-BE49-F238E27FC236}">
                    <a16:creationId xmlns:a16="http://schemas.microsoft.com/office/drawing/2014/main" id="{CFE114C5-FE6D-F74D-98A2-91FD88A2C3F4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273600" indent="-273600"/>
                <a:r>
                  <a:rPr lang="es-MX" altLang="en-MX" sz="2600" dirty="0"/>
                  <a:t>¿Cómo se sabe que la ecuación es correcta?</a:t>
                </a:r>
              </a:p>
              <a:p>
                <a:pPr marL="0" indent="-274320"/>
                <a:r>
                  <a:rPr lang="es-MX" altLang="en-MX" sz="2600" dirty="0"/>
                  <a:t>Comprobar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s-MX" altLang="en-MX" sz="2600" dirty="0"/>
                  <a:t> es la proyección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s-MX" altLang="en-MX" sz="2600" dirty="0"/>
                  <a:t>.</a:t>
                </a:r>
              </a:p>
              <a:p>
                <a:pPr marL="0" indent="-274320"/>
                <a:r>
                  <a:rPr lang="es-MX" altLang="en-MX" sz="2600" dirty="0"/>
                  <a:t>Comprobar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s-MX" altLang="en-MX" sz="2600" dirty="0"/>
                  <a:t> es la proyección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s-ES" altLang="en-MX" sz="2600" dirty="0"/>
                  <a:t>.</a:t>
                </a:r>
              </a:p>
            </p:txBody>
          </p:sp>
        </mc:Choice>
        <mc:Fallback xmlns="">
          <p:sp>
            <p:nvSpPr>
              <p:cNvPr id="29699" name="Rectangle 3">
                <a:extLst>
                  <a:ext uri="{FF2B5EF4-FFF2-40B4-BE49-F238E27FC236}">
                    <a16:creationId xmlns:a16="http://schemas.microsoft.com/office/drawing/2014/main" id="{CFE114C5-FE6D-F74D-98A2-91FD88A2C3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 t="-1441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6B71513-E5EC-1B43-A38C-5D1A70EA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F021D1D4-22A3-1F47-B840-76B20BA9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E2C8E-4AA8-A64F-9A7E-366756B1BC93}" type="slidenum">
              <a:rPr lang="es-ES" altLang="en-MX"/>
              <a:pPr/>
              <a:t>13</a:t>
            </a:fld>
            <a:endParaRPr lang="es-ES" altLang="en-MX"/>
          </a:p>
        </p:txBody>
      </p:sp>
      <p:grpSp>
        <p:nvGrpSpPr>
          <p:cNvPr id="29700" name="Group 4">
            <a:extLst>
              <a:ext uri="{FF2B5EF4-FFF2-40B4-BE49-F238E27FC236}">
                <a16:creationId xmlns:a16="http://schemas.microsoft.com/office/drawing/2014/main" id="{27A851A5-1D0B-7D4D-B209-8C584F76B035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4868863"/>
            <a:ext cx="3414712" cy="1211262"/>
            <a:chOff x="930" y="1570"/>
            <a:chExt cx="2992" cy="763"/>
          </a:xfrm>
        </p:grpSpPr>
        <p:sp>
          <p:nvSpPr>
            <p:cNvPr id="29701" name="Line 5">
              <a:extLst>
                <a:ext uri="{FF2B5EF4-FFF2-40B4-BE49-F238E27FC236}">
                  <a16:creationId xmlns:a16="http://schemas.microsoft.com/office/drawing/2014/main" id="{404BA1A6-3282-0445-B162-118FDDE9E0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1" y="2069"/>
              <a:ext cx="25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702" name="Text Box 6">
              <a:extLst>
                <a:ext uri="{FF2B5EF4-FFF2-40B4-BE49-F238E27FC236}">
                  <a16:creationId xmlns:a16="http://schemas.microsoft.com/office/drawing/2014/main" id="{72E1B3AB-0E27-D745-9440-2E3AF0E432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570"/>
              <a:ext cx="8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400"/>
                <a:t>Ventana</a:t>
              </a:r>
              <a:endParaRPr lang="es-ES" altLang="en-MX" sz="1400"/>
            </a:p>
          </p:txBody>
        </p:sp>
        <p:sp>
          <p:nvSpPr>
            <p:cNvPr id="29703" name="Text Box 7">
              <a:extLst>
                <a:ext uri="{FF2B5EF4-FFF2-40B4-BE49-F238E27FC236}">
                  <a16:creationId xmlns:a16="http://schemas.microsoft.com/office/drawing/2014/main" id="{D8287B5A-0F1C-B646-98D6-CAFCB2AAB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2115"/>
              <a:ext cx="50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Xmin</a:t>
              </a:r>
              <a:endParaRPr lang="es-ES" altLang="en-MX" sz="1200"/>
            </a:p>
          </p:txBody>
        </p:sp>
        <p:sp>
          <p:nvSpPr>
            <p:cNvPr id="29704" name="Text Box 8">
              <a:extLst>
                <a:ext uri="{FF2B5EF4-FFF2-40B4-BE49-F238E27FC236}">
                  <a16:creationId xmlns:a16="http://schemas.microsoft.com/office/drawing/2014/main" id="{B9943D54-ECD9-2D41-A849-88DBB224E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1888"/>
              <a:ext cx="25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</a:t>
              </a:r>
              <a:endParaRPr lang="es-ES" altLang="en-MX" sz="1200"/>
            </a:p>
          </p:txBody>
        </p:sp>
        <p:sp>
          <p:nvSpPr>
            <p:cNvPr id="29705" name="Text Box 9">
              <a:extLst>
                <a:ext uri="{FF2B5EF4-FFF2-40B4-BE49-F238E27FC236}">
                  <a16:creationId xmlns:a16="http://schemas.microsoft.com/office/drawing/2014/main" id="{2DCF3BA8-A155-E943-A532-6319547516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0" y="2160"/>
              <a:ext cx="5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Xmax</a:t>
              </a:r>
              <a:endParaRPr lang="es-ES" altLang="en-MX" sz="1200"/>
            </a:p>
          </p:txBody>
        </p:sp>
        <p:sp>
          <p:nvSpPr>
            <p:cNvPr id="29706" name="Line 10">
              <a:extLst>
                <a:ext uri="{FF2B5EF4-FFF2-40B4-BE49-F238E27FC236}">
                  <a16:creationId xmlns:a16="http://schemas.microsoft.com/office/drawing/2014/main" id="{CB6FFA4E-E44A-6C41-B45D-BFA99FAFDC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2024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9707" name="Group 11">
            <a:extLst>
              <a:ext uri="{FF2B5EF4-FFF2-40B4-BE49-F238E27FC236}">
                <a16:creationId xmlns:a16="http://schemas.microsoft.com/office/drawing/2014/main" id="{735EBCB9-45EB-8F4E-B67F-B8227265E1DD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4797425"/>
            <a:ext cx="3060700" cy="1211263"/>
            <a:chOff x="1474" y="2931"/>
            <a:chExt cx="2338" cy="763"/>
          </a:xfrm>
        </p:grpSpPr>
        <p:sp>
          <p:nvSpPr>
            <p:cNvPr id="29708" name="Line 12">
              <a:extLst>
                <a:ext uri="{FF2B5EF4-FFF2-40B4-BE49-F238E27FC236}">
                  <a16:creationId xmlns:a16="http://schemas.microsoft.com/office/drawing/2014/main" id="{B3BBAC9B-ACD7-3040-8CCE-C881502802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3475"/>
              <a:ext cx="1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709" name="Text Box 13">
              <a:extLst>
                <a:ext uri="{FF2B5EF4-FFF2-40B4-BE49-F238E27FC236}">
                  <a16:creationId xmlns:a16="http://schemas.microsoft.com/office/drawing/2014/main" id="{221A14BB-3392-4647-8846-32DAB0C3C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5" y="2931"/>
              <a:ext cx="7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400"/>
                <a:t>Viewport</a:t>
              </a:r>
              <a:endParaRPr lang="es-ES" altLang="en-MX" sz="1400"/>
            </a:p>
          </p:txBody>
        </p:sp>
        <p:sp>
          <p:nvSpPr>
            <p:cNvPr id="29710" name="Text Box 14">
              <a:extLst>
                <a:ext uri="{FF2B5EF4-FFF2-40B4-BE49-F238E27FC236}">
                  <a16:creationId xmlns:a16="http://schemas.microsoft.com/office/drawing/2014/main" id="{42278FDC-20FF-6E48-82AC-7CA983423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3521"/>
              <a:ext cx="44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Umin</a:t>
              </a:r>
              <a:endParaRPr lang="es-ES" altLang="en-MX" sz="1200"/>
            </a:p>
          </p:txBody>
        </p:sp>
        <p:sp>
          <p:nvSpPr>
            <p:cNvPr id="29711" name="Text Box 15">
              <a:extLst>
                <a:ext uri="{FF2B5EF4-FFF2-40B4-BE49-F238E27FC236}">
                  <a16:creationId xmlns:a16="http://schemas.microsoft.com/office/drawing/2014/main" id="{E108B0A5-85FD-A641-ABE3-F78071F626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3249"/>
              <a:ext cx="22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</a:t>
              </a:r>
              <a:endParaRPr lang="es-ES" altLang="en-MX" sz="1200"/>
            </a:p>
          </p:txBody>
        </p:sp>
        <p:sp>
          <p:nvSpPr>
            <p:cNvPr id="29712" name="Text Box 16">
              <a:extLst>
                <a:ext uri="{FF2B5EF4-FFF2-40B4-BE49-F238E27FC236}">
                  <a16:creationId xmlns:a16="http://schemas.microsoft.com/office/drawing/2014/main" id="{B531DB8B-A357-C54B-84A5-F05F5EA2E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3521"/>
              <a:ext cx="4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Umax</a:t>
              </a:r>
              <a:endParaRPr lang="es-ES" altLang="en-MX" sz="1200"/>
            </a:p>
          </p:txBody>
        </p:sp>
        <p:sp>
          <p:nvSpPr>
            <p:cNvPr id="29713" name="Line 17">
              <a:extLst>
                <a:ext uri="{FF2B5EF4-FFF2-40B4-BE49-F238E27FC236}">
                  <a16:creationId xmlns:a16="http://schemas.microsoft.com/office/drawing/2014/main" id="{5BDA5321-F220-F547-BD77-15EB2CEEEC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3385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3DE14C7-79B6-4E42-8C4D-7D4F9E476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 vertical</a:t>
            </a:r>
            <a:endParaRPr lang="es-ES" altLang="en-MX" sz="5000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224FE7C-5E78-BA44-ACA7-D6F229ACA8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MX" altLang="en-MX" sz="2600" dirty="0"/>
              <a:t>Para el eje vertical:</a:t>
            </a:r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pPr marL="273600" indent="-273600"/>
            <a:r>
              <a:rPr lang="es-MX" altLang="en-MX" sz="2600" dirty="0"/>
              <a:t>Las proporciones son al revés.</a:t>
            </a:r>
          </a:p>
          <a:p>
            <a:pPr>
              <a:buFont typeface="Wingdings" pitchFamily="2" charset="2"/>
              <a:buNone/>
            </a:pPr>
            <a:endParaRPr lang="es-ES" altLang="en-MX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141F6D70-9298-624A-B2AE-BA6FDD59E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47EF1482-1F8F-AB4D-9585-E0B14419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C823-AA64-C34D-8E55-E02832E9CE13}" type="slidenum">
              <a:rPr lang="es-ES" altLang="en-MX"/>
              <a:pPr/>
              <a:t>14</a:t>
            </a:fld>
            <a:endParaRPr lang="es-ES" altLang="en-MX"/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DD160EA8-DB7E-074B-9EC4-3F61573D4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2781300"/>
            <a:ext cx="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id="{3E92374B-F25A-774A-BE0B-401C850EB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299720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14B41F91-BFC7-1749-8601-0B8FDE3EC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732338"/>
            <a:ext cx="920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Ventana</a:t>
            </a:r>
            <a:endParaRPr lang="es-ES" altLang="en-MX" sz="1400"/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id="{1072ED17-075C-AE43-A6EB-FB1A721A9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4732338"/>
            <a:ext cx="973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Viewport</a:t>
            </a:r>
            <a:endParaRPr lang="es-ES" altLang="en-MX" sz="1400"/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36B639D5-5D19-474C-9225-4DDFE80DB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4221163"/>
            <a:ext cx="6286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Ymin</a:t>
            </a:r>
            <a:endParaRPr lang="es-ES" altLang="en-MX" sz="1400"/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0FD59AFD-C15F-4B44-8EC4-789F5545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860800"/>
            <a:ext cx="2936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Y</a:t>
            </a:r>
            <a:endParaRPr lang="es-ES" altLang="en-MX" sz="1400"/>
          </a:p>
        </p:txBody>
      </p:sp>
      <p:sp>
        <p:nvSpPr>
          <p:cNvPr id="33802" name="Text Box 10">
            <a:extLst>
              <a:ext uri="{FF2B5EF4-FFF2-40B4-BE49-F238E27FC236}">
                <a16:creationId xmlns:a16="http://schemas.microsoft.com/office/drawing/2014/main" id="{A72AE4FB-C939-0841-A9AD-DE9475BA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2781300"/>
            <a:ext cx="677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Ymax</a:t>
            </a:r>
            <a:endParaRPr lang="es-ES" altLang="en-MX" sz="1400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7A63CED7-641A-C744-91D1-300257610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3644900"/>
            <a:ext cx="306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MX" altLang="en-MX" sz="1400"/>
              <a:t>V</a:t>
            </a:r>
            <a:endParaRPr lang="es-ES" altLang="en-MX" sz="1400"/>
          </a:p>
        </p:txBody>
      </p:sp>
      <p:sp>
        <p:nvSpPr>
          <p:cNvPr id="33804" name="Text Box 12">
            <a:extLst>
              <a:ext uri="{FF2B5EF4-FFF2-40B4-BE49-F238E27FC236}">
                <a16:creationId xmlns:a16="http://schemas.microsoft.com/office/drawing/2014/main" id="{F3D1CACE-D46B-D540-9908-938123269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9972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Vmin</a:t>
            </a:r>
            <a:endParaRPr lang="es-ES" altLang="en-MX" sz="1400"/>
          </a:p>
        </p:txBody>
      </p:sp>
      <p:sp>
        <p:nvSpPr>
          <p:cNvPr id="33805" name="Text Box 13">
            <a:extLst>
              <a:ext uri="{FF2B5EF4-FFF2-40B4-BE49-F238E27FC236}">
                <a16:creationId xmlns:a16="http://schemas.microsoft.com/office/drawing/2014/main" id="{474B0BBB-776F-714A-A05D-685237ACC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005263"/>
            <a:ext cx="690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Vmax</a:t>
            </a:r>
            <a:endParaRPr lang="es-ES" altLang="en-MX" sz="1400"/>
          </a:p>
        </p:txBody>
      </p:sp>
      <p:sp>
        <p:nvSpPr>
          <p:cNvPr id="33806" name="Line 14">
            <a:extLst>
              <a:ext uri="{FF2B5EF4-FFF2-40B4-BE49-F238E27FC236}">
                <a16:creationId xmlns:a16="http://schemas.microsoft.com/office/drawing/2014/main" id="{C7EF953B-E6B3-CB46-9021-B7BB9D2C63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40052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5C1A78D9-4C8F-0C4B-AB02-A896ACD946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8608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33808" name="Line 16">
            <a:extLst>
              <a:ext uri="{FF2B5EF4-FFF2-40B4-BE49-F238E27FC236}">
                <a16:creationId xmlns:a16="http://schemas.microsoft.com/office/drawing/2014/main" id="{01B8538A-D61A-F947-A4FF-9CB237795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4005263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33809" name="Line 17">
            <a:extLst>
              <a:ext uri="{FF2B5EF4-FFF2-40B4-BE49-F238E27FC236}">
                <a16:creationId xmlns:a16="http://schemas.microsoft.com/office/drawing/2014/main" id="{1F80F329-474F-3647-83C8-19F6FA44C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3860800"/>
            <a:ext cx="0" cy="288925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0EC897A-7029-2E46-931B-DA3D474F3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 vertical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3" name="Rectangle 3">
                <a:extLst>
                  <a:ext uri="{FF2B5EF4-FFF2-40B4-BE49-F238E27FC236}">
                    <a16:creationId xmlns:a16="http://schemas.microsoft.com/office/drawing/2014/main" id="{4004EBF4-93C0-A24D-827D-2C3686EE4E77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273600" indent="-273600"/>
                <a14:m>
                  <m:oMath xmlns:m="http://schemas.openxmlformats.org/officeDocument/2006/math">
                    <m:f>
                      <m:f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MX" altLang="en-MX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</m:oMath>
                </a14:m>
                <a:endParaRPr lang="es-MX" altLang="en-MX" sz="2600" dirty="0"/>
              </a:p>
              <a:p>
                <a:pPr marL="273600" indent="-273600"/>
                <a:r>
                  <a:rPr lang="es-MX" altLang="en-MX" sz="2600" dirty="0"/>
                  <a:t>Se despeja </a:t>
                </a:r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s-MX" altLang="en-MX" sz="2600" dirty="0"/>
                  <a:t>:</a:t>
                </a:r>
              </a:p>
              <a:p>
                <a:pPr marL="273600" indent="-273600"/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ES" altLang="en-MX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altLang="en-MX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e>
                    </m:d>
                  </m:oMath>
                </a14:m>
                <a:endParaRPr lang="es-MX" altLang="en-MX" sz="2600" dirty="0"/>
              </a:p>
              <a:p>
                <a:pPr marL="273600" indent="-273600"/>
                <a:r>
                  <a:rPr lang="es-MX" altLang="en-MX" sz="2600" dirty="0"/>
                  <a:t>¿La ecuación es correcta?</a:t>
                </a:r>
              </a:p>
              <a:p>
                <a:endParaRPr lang="es-ES" altLang="en-MX" sz="2600" dirty="0"/>
              </a:p>
            </p:txBody>
          </p:sp>
        </mc:Choice>
        <mc:Fallback xmlns="">
          <p:sp>
            <p:nvSpPr>
              <p:cNvPr id="35843" name="Rectangle 3">
                <a:extLst>
                  <a:ext uri="{FF2B5EF4-FFF2-40B4-BE49-F238E27FC236}">
                    <a16:creationId xmlns:a16="http://schemas.microsoft.com/office/drawing/2014/main" id="{4004EBF4-93C0-A24D-827D-2C3686EE4E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7F49E-EF86-F643-B7F1-0951E133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F3E5A-A06D-8141-B9DC-4D04D25D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EBD5-3964-8B42-BCC9-DB65512A1D40}" type="slidenum">
              <a:rPr lang="es-ES" altLang="en-MX"/>
              <a:pPr/>
              <a:t>15</a:t>
            </a:fld>
            <a:endParaRPr lang="es-ES" altLang="en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81D9F51-AAB2-B140-A7DD-DA224BE4A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Ejemplo</a:t>
            </a:r>
            <a:endParaRPr lang="es-ES" altLang="en-MX" sz="5000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E8B88EF-B54D-BD4D-94F9-F21AA5C203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600" indent="-273600"/>
            <a:r>
              <a:rPr lang="es-MX" altLang="en-MX" sz="2600" dirty="0"/>
              <a:t>Tiro parabólico:</a:t>
            </a:r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endParaRPr lang="es-MX" altLang="en-MX" sz="2600" dirty="0"/>
          </a:p>
          <a:p>
            <a:pPr marL="273600" indent="-273600"/>
            <a:r>
              <a:rPr lang="es-MX" altLang="en-MX" sz="2600" dirty="0"/>
              <a:t>¿Cuál es la ventana?</a:t>
            </a:r>
            <a:endParaRPr lang="es-ES" altLang="en-MX" sz="26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1F0CBC8-96E1-F346-8636-2FDA700D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1499283-7F80-4C44-9CD0-E408A677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D5AE-DFFC-8942-AA00-141D1045A29F}" type="slidenum">
              <a:rPr lang="es-ES" altLang="en-MX"/>
              <a:pPr/>
              <a:t>16</a:t>
            </a:fld>
            <a:endParaRPr lang="es-ES" altLang="en-MX"/>
          </a:p>
        </p:txBody>
      </p:sp>
      <p:sp>
        <p:nvSpPr>
          <p:cNvPr id="44036" name="Line 4">
            <a:extLst>
              <a:ext uri="{FF2B5EF4-FFF2-40B4-BE49-F238E27FC236}">
                <a16:creationId xmlns:a16="http://schemas.microsoft.com/office/drawing/2014/main" id="{8F323593-6D54-2046-8E27-6A51E202D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149725"/>
            <a:ext cx="3059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44037" name="Line 5">
            <a:extLst>
              <a:ext uri="{FF2B5EF4-FFF2-40B4-BE49-F238E27FC236}">
                <a16:creationId xmlns:a16="http://schemas.microsoft.com/office/drawing/2014/main" id="{1DC0D446-4A81-8E4A-8CEE-3CD2D9D1E9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438" y="2924175"/>
            <a:ext cx="0" cy="1331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44039" name="Freeform 7">
            <a:extLst>
              <a:ext uri="{FF2B5EF4-FFF2-40B4-BE49-F238E27FC236}">
                <a16:creationId xmlns:a16="http://schemas.microsoft.com/office/drawing/2014/main" id="{F4A1F4A6-C4A6-AB46-9124-6A5513FF0D85}"/>
              </a:ext>
            </a:extLst>
          </p:cNvPr>
          <p:cNvSpPr>
            <a:spLocks/>
          </p:cNvSpPr>
          <p:nvPr/>
        </p:nvSpPr>
        <p:spPr bwMode="auto">
          <a:xfrm>
            <a:off x="5076825" y="3357563"/>
            <a:ext cx="2303463" cy="792162"/>
          </a:xfrm>
          <a:custGeom>
            <a:avLst/>
            <a:gdLst>
              <a:gd name="T0" fmla="*/ 0 w 1451"/>
              <a:gd name="T1" fmla="*/ 499 h 499"/>
              <a:gd name="T2" fmla="*/ 635 w 1451"/>
              <a:gd name="T3" fmla="*/ 0 h 499"/>
              <a:gd name="T4" fmla="*/ 1451 w 1451"/>
              <a:gd name="T5" fmla="*/ 499 h 4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51" h="499">
                <a:moveTo>
                  <a:pt x="0" y="499"/>
                </a:moveTo>
                <a:cubicBezTo>
                  <a:pt x="196" y="249"/>
                  <a:pt x="393" y="0"/>
                  <a:pt x="635" y="0"/>
                </a:cubicBezTo>
                <a:cubicBezTo>
                  <a:pt x="877" y="0"/>
                  <a:pt x="1360" y="355"/>
                  <a:pt x="1451" y="49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CF79722A-F88C-364C-BBBA-9DEDC35F8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775" y="4164013"/>
            <a:ext cx="341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/>
              <a:t>X</a:t>
            </a:r>
            <a:endParaRPr lang="es-ES" altLang="en-MX"/>
          </a:p>
        </p:txBody>
      </p:sp>
      <p:sp>
        <p:nvSpPr>
          <p:cNvPr id="44041" name="Text Box 9">
            <a:extLst>
              <a:ext uri="{FF2B5EF4-FFF2-40B4-BE49-F238E27FC236}">
                <a16:creationId xmlns:a16="http://schemas.microsoft.com/office/drawing/2014/main" id="{BE8025A2-F44F-2442-B187-2A9B24DD1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2781300"/>
            <a:ext cx="325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/>
              <a:t>Y</a:t>
            </a:r>
            <a:endParaRPr lang="es-ES" altLang="en-MX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9BCA600-DC02-754D-9B1E-23DF73C45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07465"/>
              </p:ext>
            </p:extLst>
          </p:nvPr>
        </p:nvGraphicFramePr>
        <p:xfrm>
          <a:off x="1559526" y="2492896"/>
          <a:ext cx="165436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434">
                  <a:extLst>
                    <a:ext uri="{9D8B030D-6E8A-4147-A177-3AD203B41FA5}">
                      <a16:colId xmlns:a16="http://schemas.microsoft.com/office/drawing/2014/main" val="390799601"/>
                    </a:ext>
                  </a:extLst>
                </a:gridCol>
                <a:gridCol w="886935">
                  <a:extLst>
                    <a:ext uri="{9D8B030D-6E8A-4147-A177-3AD203B41FA5}">
                      <a16:colId xmlns:a16="http://schemas.microsoft.com/office/drawing/2014/main" val="330763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7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25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3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472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817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106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41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5017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4B3A6B1-BD06-5E42-95F9-A3659A96C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Ejemplo</a:t>
            </a:r>
            <a:endParaRPr lang="es-ES" altLang="en-MX" sz="5000" dirty="0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DD5E4D2-F2DB-854E-9378-C159A8B2AB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MX" altLang="en-MX" sz="2600" dirty="0"/>
              <a:t>Buscar los mínimos y máximos en X y Y.</a:t>
            </a:r>
          </a:p>
          <a:p>
            <a:pPr marL="273600" indent="-273600"/>
            <a:r>
              <a:rPr lang="es-MX" altLang="en-MX" sz="2600" dirty="0"/>
              <a:t>Usar un “extra” en los mínimos y máximos (por ejemplo 10%).</a:t>
            </a:r>
          </a:p>
          <a:p>
            <a:pPr marL="273600" indent="-273600"/>
            <a:r>
              <a:rPr lang="es-MX" altLang="en-MX" sz="2600" dirty="0"/>
              <a:t>Ventana:</a:t>
            </a:r>
          </a:p>
          <a:p>
            <a:pPr marL="547920" lvl="1" indent="-273600"/>
            <a:r>
              <a:rPr lang="es-MX" altLang="en-MX" sz="2450" dirty="0"/>
              <a:t>X: [5, 25]</a:t>
            </a:r>
          </a:p>
          <a:p>
            <a:pPr marL="547920" lvl="1" indent="-273600"/>
            <a:r>
              <a:rPr lang="es-MX" altLang="en-MX" sz="2450" dirty="0"/>
              <a:t>Y: [0, 47]</a:t>
            </a:r>
          </a:p>
          <a:p>
            <a:pPr marL="273600" indent="-273600"/>
            <a:r>
              <a:rPr lang="es-MX" altLang="en-MX" sz="2600" dirty="0"/>
              <a:t>¿Cuál es el viewport?</a:t>
            </a:r>
          </a:p>
          <a:p>
            <a:pPr>
              <a:buFont typeface="Wingdings" pitchFamily="2" charset="2"/>
              <a:buNone/>
            </a:pPr>
            <a:endParaRPr lang="es-ES" altLang="en-MX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3D4DE-2D5C-B642-A2EC-8537559D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05622-EE8C-2D4B-8DBD-2FACFFCC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0FBC-406F-1D47-8438-E7760E8E69A0}" type="slidenum">
              <a:rPr lang="es-ES" altLang="en-MX"/>
              <a:pPr/>
              <a:t>17</a:t>
            </a:fld>
            <a:endParaRPr lang="es-ES" altLang="en-MX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B053E9A-68A9-714F-9EB3-32FAB92F2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Ejemplo</a:t>
            </a:r>
            <a:endParaRPr lang="es-ES" altLang="en-MX" sz="5000" dirty="0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A3F3B37-6332-6F47-9E7A-1CBC1E0A4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MX" altLang="en-MX" sz="2600" dirty="0"/>
              <a:t>Suponer un panel de 500 (ancho) x 400 (alto) pixeles.</a:t>
            </a:r>
          </a:p>
          <a:p>
            <a:pPr marL="273600" indent="-273600"/>
            <a:r>
              <a:rPr lang="es-MX" altLang="en-MX" sz="2600" dirty="0"/>
              <a:t>No se usa todo el panel (usar un margen).</a:t>
            </a:r>
          </a:p>
          <a:p>
            <a:endParaRPr lang="es-ES" altLang="en-MX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3393F-D343-DB4F-AC22-19713EB6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5FC24-AE32-654A-945B-7075AE3A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7C0C-B953-AE40-B2F3-B46897EB93B9}" type="slidenum">
              <a:rPr lang="es-ES" altLang="en-MX"/>
              <a:pPr/>
              <a:t>18</a:t>
            </a:fld>
            <a:endParaRPr lang="es-ES" altLang="en-MX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94437EB-EAB0-394E-8D75-3217EB77E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MX"/>
              <a:t>Ejemplo</a:t>
            </a:r>
            <a:endParaRPr lang="es-ES" altLang="en-MX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68C61F0-ECBF-3246-B41A-1341FF40B4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s-MX" altLang="en-MX" dirty="0"/>
          </a:p>
          <a:p>
            <a:endParaRPr lang="es-MX" altLang="en-MX" dirty="0"/>
          </a:p>
          <a:p>
            <a:endParaRPr lang="es-MX" altLang="en-MX" dirty="0"/>
          </a:p>
          <a:p>
            <a:endParaRPr lang="es-MX" altLang="en-MX" dirty="0"/>
          </a:p>
          <a:p>
            <a:endParaRPr lang="es-MX" altLang="en-MX" dirty="0"/>
          </a:p>
          <a:p>
            <a:endParaRPr lang="es-MX" altLang="en-MX" dirty="0"/>
          </a:p>
          <a:p>
            <a:pPr marL="273600" indent="-273600"/>
            <a:r>
              <a:rPr lang="es-MX" altLang="en-MX" sz="2600" dirty="0"/>
              <a:t>Viewport:</a:t>
            </a:r>
          </a:p>
          <a:p>
            <a:pPr lvl="1"/>
            <a:r>
              <a:rPr lang="es-MX" altLang="en-MX" sz="2450" dirty="0"/>
              <a:t>U: [50, 450]</a:t>
            </a:r>
          </a:p>
          <a:p>
            <a:pPr lvl="1"/>
            <a:r>
              <a:rPr lang="es-MX" altLang="en-MX" sz="2450" dirty="0"/>
              <a:t>V: [40, 360]</a:t>
            </a:r>
          </a:p>
          <a:p>
            <a:endParaRPr lang="es-ES" altLang="en-MX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067B66-9075-6541-9F56-022BEEA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5D57E55-C588-FB43-AE14-0AF96C1E6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2754-6CD9-F74C-9204-8D040BE65309}" type="slidenum">
              <a:rPr lang="es-ES" altLang="en-MX"/>
              <a:pPr/>
              <a:t>19</a:t>
            </a:fld>
            <a:endParaRPr lang="es-ES" altLang="en-MX"/>
          </a:p>
        </p:txBody>
      </p:sp>
      <p:grpSp>
        <p:nvGrpSpPr>
          <p:cNvPr id="50186" name="Group 10">
            <a:extLst>
              <a:ext uri="{FF2B5EF4-FFF2-40B4-BE49-F238E27FC236}">
                <a16:creationId xmlns:a16="http://schemas.microsoft.com/office/drawing/2014/main" id="{58349F54-10EB-D544-AEAF-9095B83F8F8F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1844675"/>
            <a:ext cx="3455987" cy="2232025"/>
            <a:chOff x="1565" y="1162"/>
            <a:chExt cx="2177" cy="1406"/>
          </a:xfrm>
        </p:grpSpPr>
        <p:sp>
          <p:nvSpPr>
            <p:cNvPr id="50180" name="Rectangle 4">
              <a:extLst>
                <a:ext uri="{FF2B5EF4-FFF2-40B4-BE49-F238E27FC236}">
                  <a16:creationId xmlns:a16="http://schemas.microsoft.com/office/drawing/2014/main" id="{8E5A15B0-7069-D54D-8077-A29E4DF89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1162"/>
              <a:ext cx="2177" cy="14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50181" name="Rectangle 5">
              <a:extLst>
                <a:ext uri="{FF2B5EF4-FFF2-40B4-BE49-F238E27FC236}">
                  <a16:creationId xmlns:a16="http://schemas.microsoft.com/office/drawing/2014/main" id="{620BE5E9-EBDD-7740-873F-515911533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1389"/>
              <a:ext cx="1678" cy="9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50182" name="Rectangle 6">
            <a:extLst>
              <a:ext uri="{FF2B5EF4-FFF2-40B4-BE49-F238E27FC236}">
                <a16:creationId xmlns:a16="http://schemas.microsoft.com/office/drawing/2014/main" id="{01E2A541-E8F0-2A47-8216-C947975B4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700213"/>
            <a:ext cx="7191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0, 0</a:t>
            </a:r>
            <a:endParaRPr lang="es-ES" altLang="en-MX" sz="1400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428E59BF-2090-FD44-9582-6545F58AF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4005263"/>
            <a:ext cx="86518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500, 400</a:t>
            </a:r>
            <a:endParaRPr lang="es-ES" altLang="en-MX" sz="1400"/>
          </a:p>
        </p:txBody>
      </p:sp>
      <p:sp>
        <p:nvSpPr>
          <p:cNvPr id="50184" name="Rectangle 8">
            <a:extLst>
              <a:ext uri="{FF2B5EF4-FFF2-40B4-BE49-F238E27FC236}">
                <a16:creationId xmlns:a16="http://schemas.microsoft.com/office/drawing/2014/main" id="{B6068D6B-F148-9441-B54C-27C31A6AF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1844675"/>
            <a:ext cx="71913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50, 40</a:t>
            </a:r>
            <a:endParaRPr lang="es-ES" altLang="en-MX" sz="1400"/>
          </a:p>
        </p:txBody>
      </p:sp>
      <p:sp>
        <p:nvSpPr>
          <p:cNvPr id="50185" name="Rectangle 9">
            <a:extLst>
              <a:ext uri="{FF2B5EF4-FFF2-40B4-BE49-F238E27FC236}">
                <a16:creationId xmlns:a16="http://schemas.microsoft.com/office/drawing/2014/main" id="{9B396210-B0F6-784C-B215-FDE9D7EDA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573463"/>
            <a:ext cx="79216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450, 360</a:t>
            </a:r>
            <a:endParaRPr lang="es-ES" altLang="en-MX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A067-7058-0842-B0FD-4A4045BE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Problema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A54E6-6C8A-CF42-B8E0-203EE4B87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ES_tradnl" dirty="0"/>
              <a:t>Suponer una secuencia de puntos en 2D: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pPr marL="273600" indent="-273600"/>
            <a:r>
              <a:rPr lang="es-ES_tradnl" dirty="0"/>
              <a:t>Se desea graficar esos puntos en un panel de 600 x 400 pixeles.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9CE30-9B9B-9742-B84B-FB108EA3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102D1-C498-EF49-AF95-BDFD260D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2</a:t>
            </a:fld>
            <a:endParaRPr lang="es-ES" altLang="en-MX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37C920B-4CD5-364D-8A75-2717C0CB5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977777"/>
              </p:ext>
            </p:extLst>
          </p:nvPr>
        </p:nvGraphicFramePr>
        <p:xfrm>
          <a:off x="2239829" y="2492896"/>
          <a:ext cx="23404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248">
                  <a:extLst>
                    <a:ext uri="{9D8B030D-6E8A-4147-A177-3AD203B41FA5}">
                      <a16:colId xmlns:a16="http://schemas.microsoft.com/office/drawing/2014/main" val="775147190"/>
                    </a:ext>
                  </a:extLst>
                </a:gridCol>
                <a:gridCol w="1170248">
                  <a:extLst>
                    <a:ext uri="{9D8B030D-6E8A-4147-A177-3AD203B41FA5}">
                      <a16:colId xmlns:a16="http://schemas.microsoft.com/office/drawing/2014/main" val="1678540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26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-2.75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46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0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5.75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-7.22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07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-5.0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19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415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6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8B43BEB-9E38-8947-A6CE-FA82EE143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Ejemplo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5" name="Rectangle 3">
                <a:extLst>
                  <a:ext uri="{FF2B5EF4-FFF2-40B4-BE49-F238E27FC236}">
                    <a16:creationId xmlns:a16="http://schemas.microsoft.com/office/drawing/2014/main" id="{6427B1CF-8CF6-304A-952F-EB34136897B7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73600" indent="-273600"/>
                <a:r>
                  <a:rPr lang="es-MX" altLang="en-MX" sz="2600" dirty="0"/>
                  <a:t>Aplicar las ecuaciones:</a:t>
                </a:r>
              </a:p>
              <a:p>
                <a:pPr marL="273600" indent="-273600"/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450−50</m:t>
                        </m:r>
                      </m:num>
                      <m:den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24−10</m:t>
                        </m:r>
                      </m:den>
                    </m:f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altLang="en-MX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e>
                    </m:d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+50</m:t>
                    </m:r>
                  </m:oMath>
                </a14:m>
                <a:endParaRPr lang="es-MX" altLang="en-MX" sz="2600" dirty="0"/>
              </a:p>
              <a:p>
                <a:pPr marL="273600" indent="-273600"/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=360−</m:t>
                    </m:r>
                    <m:f>
                      <m:f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360−40</m:t>
                        </m:r>
                      </m:num>
                      <m:den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47−0</m:t>
                        </m:r>
                      </m:den>
                    </m:f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−0)</m:t>
                    </m:r>
                  </m:oMath>
                </a14:m>
                <a:endParaRPr lang="es-ES" altLang="en-MX" sz="1800" baseline="-25000" dirty="0"/>
              </a:p>
              <a:p>
                <a:endParaRPr lang="es-ES" altLang="en-MX" sz="2600" dirty="0"/>
              </a:p>
            </p:txBody>
          </p:sp>
        </mc:Choice>
        <mc:Fallback xmlns="">
          <p:sp>
            <p:nvSpPr>
              <p:cNvPr id="54275" name="Rectangle 3">
                <a:extLst>
                  <a:ext uri="{FF2B5EF4-FFF2-40B4-BE49-F238E27FC236}">
                    <a16:creationId xmlns:a16="http://schemas.microsoft.com/office/drawing/2014/main" id="{6427B1CF-8CF6-304A-952F-EB34136897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80" t="-1441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4E5A0-5C01-E847-A9D7-300724DE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CDC2D-7891-8944-9EB5-905F5B8D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8D21-27B3-254B-B23C-6EA7E6EF3734}" type="slidenum">
              <a:rPr lang="es-ES" altLang="en-MX"/>
              <a:pPr/>
              <a:t>20</a:t>
            </a:fld>
            <a:endParaRPr lang="es-ES" altLang="en-MX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B78AF43-EDB1-7C44-AF15-D79928EE0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Ejemplo</a:t>
            </a:r>
            <a:endParaRPr lang="es-ES" altLang="en-MX" sz="5000" dirty="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BC5B0A3-F0D0-514E-8189-3028CA61AE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MX" altLang="en-MX" sz="2600" dirty="0"/>
              <a:t>Aplicar las ecuaciones a cada punto en la ventana:</a:t>
            </a:r>
            <a:endParaRPr lang="es-MX" altLang="en-MX" sz="1800" dirty="0"/>
          </a:p>
          <a:p>
            <a:endParaRPr lang="es-MX" altLang="en-MX" sz="2600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7CEE552-3336-D346-8F8F-8C47958A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307E73E-0715-6F4F-899A-1651B676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BB99-040E-874B-942A-D541EE197C7B}" type="slidenum">
              <a:rPr lang="es-ES" altLang="en-MX"/>
              <a:pPr/>
              <a:t>21</a:t>
            </a:fld>
            <a:endParaRPr lang="es-ES" altLang="en-MX"/>
          </a:p>
        </p:txBody>
      </p:sp>
      <p:grpSp>
        <p:nvGrpSpPr>
          <p:cNvPr id="52228" name="Group 4">
            <a:extLst>
              <a:ext uri="{FF2B5EF4-FFF2-40B4-BE49-F238E27FC236}">
                <a16:creationId xmlns:a16="http://schemas.microsoft.com/office/drawing/2014/main" id="{C73FED28-92DD-9D48-B2AE-D518B9B446F7}"/>
              </a:ext>
            </a:extLst>
          </p:cNvPr>
          <p:cNvGrpSpPr>
            <a:grpSpLocks/>
          </p:cNvGrpSpPr>
          <p:nvPr/>
        </p:nvGrpSpPr>
        <p:grpSpPr bwMode="auto">
          <a:xfrm>
            <a:off x="5003800" y="2420938"/>
            <a:ext cx="3455988" cy="2232025"/>
            <a:chOff x="1565" y="1162"/>
            <a:chExt cx="2177" cy="1406"/>
          </a:xfrm>
        </p:grpSpPr>
        <p:sp>
          <p:nvSpPr>
            <p:cNvPr id="52229" name="Rectangle 5">
              <a:extLst>
                <a:ext uri="{FF2B5EF4-FFF2-40B4-BE49-F238E27FC236}">
                  <a16:creationId xmlns:a16="http://schemas.microsoft.com/office/drawing/2014/main" id="{F4F4C591-A150-0F4A-B1B9-76E10FCF6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1162"/>
              <a:ext cx="2177" cy="14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52230" name="Rectangle 6">
              <a:extLst>
                <a:ext uri="{FF2B5EF4-FFF2-40B4-BE49-F238E27FC236}">
                  <a16:creationId xmlns:a16="http://schemas.microsoft.com/office/drawing/2014/main" id="{404AD82F-691E-EF4F-9243-7AAB6F34C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1389"/>
              <a:ext cx="1678" cy="9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52231" name="Freeform 7">
            <a:extLst>
              <a:ext uri="{FF2B5EF4-FFF2-40B4-BE49-F238E27FC236}">
                <a16:creationId xmlns:a16="http://schemas.microsoft.com/office/drawing/2014/main" id="{A79F8DA4-E3C8-9245-97A3-7F562E4DE138}"/>
              </a:ext>
            </a:extLst>
          </p:cNvPr>
          <p:cNvSpPr>
            <a:spLocks/>
          </p:cNvSpPr>
          <p:nvPr/>
        </p:nvSpPr>
        <p:spPr bwMode="auto">
          <a:xfrm>
            <a:off x="5435600" y="3213100"/>
            <a:ext cx="2520950" cy="1079500"/>
          </a:xfrm>
          <a:custGeom>
            <a:avLst/>
            <a:gdLst>
              <a:gd name="T0" fmla="*/ 0 w 1588"/>
              <a:gd name="T1" fmla="*/ 680 h 680"/>
              <a:gd name="T2" fmla="*/ 817 w 1588"/>
              <a:gd name="T3" fmla="*/ 0 h 680"/>
              <a:gd name="T4" fmla="*/ 1588 w 1588"/>
              <a:gd name="T5" fmla="*/ 680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8" h="680">
                <a:moveTo>
                  <a:pt x="0" y="680"/>
                </a:moveTo>
                <a:cubicBezTo>
                  <a:pt x="276" y="340"/>
                  <a:pt x="552" y="0"/>
                  <a:pt x="817" y="0"/>
                </a:cubicBezTo>
                <a:cubicBezTo>
                  <a:pt x="1082" y="0"/>
                  <a:pt x="1460" y="552"/>
                  <a:pt x="1588" y="6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52232" name="Rectangle 8">
            <a:extLst>
              <a:ext uri="{FF2B5EF4-FFF2-40B4-BE49-F238E27FC236}">
                <a16:creationId xmlns:a16="http://schemas.microsoft.com/office/drawing/2014/main" id="{D6298430-E654-234D-B4DC-EB0D7CC5E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276475"/>
            <a:ext cx="71913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0, 0</a:t>
            </a:r>
            <a:endParaRPr lang="es-ES" altLang="en-MX" sz="1400"/>
          </a:p>
        </p:txBody>
      </p:sp>
      <p:sp>
        <p:nvSpPr>
          <p:cNvPr id="52233" name="Rectangle 9">
            <a:extLst>
              <a:ext uri="{FF2B5EF4-FFF2-40B4-BE49-F238E27FC236}">
                <a16:creationId xmlns:a16="http://schemas.microsoft.com/office/drawing/2014/main" id="{87E68C9E-750F-9D42-8A6D-644C7C331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988" y="4652963"/>
            <a:ext cx="86518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500, 400</a:t>
            </a:r>
            <a:endParaRPr lang="es-ES" altLang="en-MX" sz="1400"/>
          </a:p>
        </p:txBody>
      </p:sp>
      <p:sp>
        <p:nvSpPr>
          <p:cNvPr id="52234" name="Rectangle 10">
            <a:extLst>
              <a:ext uri="{FF2B5EF4-FFF2-40B4-BE49-F238E27FC236}">
                <a16:creationId xmlns:a16="http://schemas.microsoft.com/office/drawing/2014/main" id="{9EBEA944-9496-664E-85BD-16DA74A7E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420938"/>
            <a:ext cx="7191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50, 40</a:t>
            </a:r>
            <a:endParaRPr lang="es-ES" altLang="en-MX" sz="1400"/>
          </a:p>
        </p:txBody>
      </p:sp>
      <p:sp>
        <p:nvSpPr>
          <p:cNvPr id="52235" name="Rectangle 11">
            <a:extLst>
              <a:ext uri="{FF2B5EF4-FFF2-40B4-BE49-F238E27FC236}">
                <a16:creationId xmlns:a16="http://schemas.microsoft.com/office/drawing/2014/main" id="{F928CE84-6D30-8042-87CC-4DAB8F8C6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221163"/>
            <a:ext cx="79216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MX" altLang="en-MX" sz="1400"/>
              <a:t>450, 360</a:t>
            </a:r>
            <a:endParaRPr lang="es-ES" altLang="en-MX" sz="140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2F261EE-AEF2-C549-BC28-DFEA3875F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417077"/>
              </p:ext>
            </p:extLst>
          </p:nvPr>
        </p:nvGraphicFramePr>
        <p:xfrm>
          <a:off x="330100" y="2552383"/>
          <a:ext cx="384502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705">
                  <a:extLst>
                    <a:ext uri="{9D8B030D-6E8A-4147-A177-3AD203B41FA5}">
                      <a16:colId xmlns:a16="http://schemas.microsoft.com/office/drawing/2014/main" val="4056545031"/>
                    </a:ext>
                  </a:extLst>
                </a:gridCol>
                <a:gridCol w="925489">
                  <a:extLst>
                    <a:ext uri="{9D8B030D-6E8A-4147-A177-3AD203B41FA5}">
                      <a16:colId xmlns:a16="http://schemas.microsoft.com/office/drawing/2014/main" val="1319366285"/>
                    </a:ext>
                  </a:extLst>
                </a:gridCol>
                <a:gridCol w="1018727">
                  <a:extLst>
                    <a:ext uri="{9D8B030D-6E8A-4147-A177-3AD203B41FA5}">
                      <a16:colId xmlns:a16="http://schemas.microsoft.com/office/drawing/2014/main" val="77465715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3531342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Ventana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Viewport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602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089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922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8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88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3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84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806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7486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F5BC792-951D-9E4F-8032-2283A2070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Resumen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3" name="Rectangle 3">
                <a:extLst>
                  <a:ext uri="{FF2B5EF4-FFF2-40B4-BE49-F238E27FC236}">
                    <a16:creationId xmlns:a16="http://schemas.microsoft.com/office/drawing/2014/main" id="{9D20FF27-3B36-9F47-9800-DC344C2CD0B5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s-MX" altLang="en-MX" sz="2600" dirty="0"/>
                  <a:t>Definir la ventana: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s-MX" altLang="en-MX" sz="2600" dirty="0"/>
                  <a:t>.</a:t>
                </a:r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s-MX" altLang="en-MX" sz="2600" dirty="0"/>
                  <a:t>Definir el viewport: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altLang="en-MX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s-ES" altLang="en-MX" sz="26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s-MX" altLang="en-MX" sz="2600" dirty="0"/>
                  <a:t>.</a:t>
                </a:r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s-MX" altLang="en-MX" sz="2600" dirty="0"/>
                  <a:t>Para cada punto </a:t>
                </a:r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altLang="en-MX" sz="2600" dirty="0"/>
                  <a:t> en la ventana:</a:t>
                </a:r>
              </a:p>
              <a:p>
                <a:pPr marL="788670" lvl="1" indent="-514350">
                  <a:lnSpc>
                    <a:spcPct val="90000"/>
                  </a:lnSpc>
                  <a:buFont typeface="+mj-lt"/>
                  <a:buAutoNum type="alphaLcParenR"/>
                </a:pPr>
                <a:r>
                  <a:rPr lang="es-MX" altLang="en-MX" sz="2500" dirty="0"/>
                  <a:t>Aplicar las ecuaciones para encontrar el punto </a:t>
                </a:r>
                <a14:m>
                  <m:oMath xmlns:m="http://schemas.openxmlformats.org/officeDocument/2006/math"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altLang="en-MX" sz="2500" dirty="0"/>
                  <a:t>.</a:t>
                </a:r>
                <a:endParaRPr lang="es-MX" altLang="en-MX" sz="2150" dirty="0"/>
              </a:p>
              <a:p>
                <a:pPr marL="788670" lvl="1" indent="-514350">
                  <a:lnSpc>
                    <a:spcPct val="90000"/>
                  </a:lnSpc>
                  <a:buFont typeface="+mj-lt"/>
                  <a:buAutoNum type="alphaLcParenR"/>
                </a:pPr>
                <a:r>
                  <a:rPr lang="es-MX" altLang="en-MX" sz="2500" dirty="0"/>
                  <a:t>Graficar </a:t>
                </a:r>
                <a14:m>
                  <m:oMath xmlns:m="http://schemas.openxmlformats.org/officeDocument/2006/math">
                    <m:r>
                      <a:rPr lang="es-ES" altLang="en-MX" sz="25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s-MX" altLang="en-MX" sz="2500" dirty="0"/>
                  <a:t> en el viewport.</a:t>
                </a:r>
              </a:p>
              <a:p>
                <a:pPr marL="571500" indent="-571500">
                  <a:lnSpc>
                    <a:spcPct val="90000"/>
                  </a:lnSpc>
                  <a:buFont typeface="Wingdings" pitchFamily="2" charset="2"/>
                  <a:buAutoNum type="arabicPeriod"/>
                </a:pPr>
                <a:endParaRPr lang="es-MX" altLang="en-MX" sz="2600" dirty="0"/>
              </a:p>
            </p:txBody>
          </p:sp>
        </mc:Choice>
        <mc:Fallback xmlns="">
          <p:sp>
            <p:nvSpPr>
              <p:cNvPr id="56323" name="Rectangle 3">
                <a:extLst>
                  <a:ext uri="{FF2B5EF4-FFF2-40B4-BE49-F238E27FC236}">
                    <a16:creationId xmlns:a16="http://schemas.microsoft.com/office/drawing/2014/main" id="{9D20FF27-3B36-9F47-9800-DC344C2CD0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35" t="-2305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F058C-2768-F04C-AF63-66756CFB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A4F3F-D127-DF43-BBD6-BFC0A98AC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31CA-B7C5-F04C-9FB5-35E016FC640A}" type="slidenum">
              <a:rPr lang="es-ES" altLang="en-MX"/>
              <a:pPr/>
              <a:t>22</a:t>
            </a:fld>
            <a:endParaRPr lang="es-ES" altLang="en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D4EE-EC51-354B-AB69-C9AB8DB4F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Problema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6F7D-BB65-6E45-AE26-1A8DD91F4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ES_tradnl" dirty="0"/>
              <a:t>Las coordenadas del panel son números enteros no negativos.</a:t>
            </a:r>
          </a:p>
          <a:p>
            <a:pPr marL="273600" indent="-273600"/>
            <a:r>
              <a:rPr lang="es-ES_tradnl" dirty="0"/>
              <a:t>El rango de las coordenadas del panel están entre (0, 0) y (599, 399).</a:t>
            </a:r>
          </a:p>
          <a:p>
            <a:pPr marL="273600" indent="-273600"/>
            <a:r>
              <a:rPr lang="es-ES_tradnl" dirty="0"/>
              <a:t>El origen está en la parte superior izquierda.</a:t>
            </a:r>
          </a:p>
          <a:p>
            <a:pPr marL="273600" indent="-273600"/>
            <a:r>
              <a:rPr lang="es-ES_tradnl" dirty="0"/>
              <a:t>Las coordenadas de los puntos son números reales arbitrarios.</a:t>
            </a:r>
          </a:p>
          <a:p>
            <a:pPr marL="273600" indent="-273600"/>
            <a:r>
              <a:rPr lang="es-ES_tradnl" dirty="0"/>
              <a:t>El origen puede estar en cualquier lugar.</a:t>
            </a:r>
          </a:p>
          <a:p>
            <a:pPr marL="273600" indent="-273600"/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2B9B1-0D5C-7440-9FA6-471C9864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46E8BA-A10A-9445-8154-8B8743E57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3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302982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D4EE-EC51-354B-AB69-C9AB8DB4F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Problema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6F7D-BB65-6E45-AE26-1A8DD91F4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ES_tradnl" dirty="0"/>
              <a:t>La solución es hacer una proyección (mapeo) del sistema de coordenadas de los datos al sistema de coordenadas del panel.</a:t>
            </a:r>
          </a:p>
          <a:p>
            <a:pPr marL="273600" indent="-273600"/>
            <a:r>
              <a:rPr lang="es-ES_tradnl" dirty="0"/>
              <a:t>Esta proyección se le conoce como </a:t>
            </a:r>
            <a:r>
              <a:rPr lang="es-ES_tradnl" b="1" dirty="0"/>
              <a:t>proyección ventana – viewport</a:t>
            </a:r>
            <a:r>
              <a:rPr lang="es-ES_tradnl" dirty="0"/>
              <a:t>.</a:t>
            </a:r>
          </a:p>
          <a:p>
            <a:pPr marL="273600" indent="-273600"/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2B9B1-0D5C-7440-9FA6-471C9864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46E8BA-A10A-9445-8154-8B8743E57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4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399777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D731EC8-8240-4C4E-994E-1631E553D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Definiciones</a:t>
            </a:r>
            <a:endParaRPr lang="es-ES" altLang="en-MX" sz="5000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B13C388-9E86-4445-8938-5DDEAB8327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600" indent="-273600"/>
            <a:r>
              <a:rPr lang="es-MX" altLang="en-MX" sz="2600" dirty="0"/>
              <a:t>Viewport: región de la pantalla donde se dibuja. Ejemplo: panel.</a:t>
            </a:r>
          </a:p>
          <a:p>
            <a:pPr marL="273600" indent="-273600"/>
            <a:r>
              <a:rPr lang="es-MX" altLang="en-MX" sz="2600" dirty="0"/>
              <a:t>Ventana: región del mundo que se desea </a:t>
            </a:r>
            <a:r>
              <a:rPr lang="es-MX" altLang="en-MX" dirty="0"/>
              <a:t>dibuj</a:t>
            </a:r>
            <a:r>
              <a:rPr lang="es-MX" altLang="en-MX" sz="2600" dirty="0"/>
              <a:t>ar en un viewport.</a:t>
            </a:r>
          </a:p>
          <a:p>
            <a:pPr marL="273600" indent="-273600"/>
            <a:r>
              <a:rPr lang="es-MX" altLang="en-MX" dirty="0"/>
              <a:t>La ventana y el viewport tienen su propio sistemas de coordenadas.</a:t>
            </a:r>
          </a:p>
          <a:p>
            <a:pPr marL="273600" indent="-273600"/>
            <a:endParaRPr lang="es-ES" altLang="en-MX" sz="2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4089E-A875-7644-94F9-E3964D2CA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5B995-D70F-C44C-B0F9-F533508E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3B0AD-19CA-414E-941D-AB04C4ABD290}" type="slidenum">
              <a:rPr lang="es-ES" altLang="en-MX"/>
              <a:pPr/>
              <a:t>5</a:t>
            </a:fld>
            <a:endParaRPr lang="es-ES" altLang="en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49CA4BB-3603-CF4F-B504-6D5C59630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Definiciones</a:t>
            </a:r>
            <a:endParaRPr lang="es-ES" altLang="en-MX" sz="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Rectangle 3">
                <a:extLst>
                  <a:ext uri="{FF2B5EF4-FFF2-40B4-BE49-F238E27FC236}">
                    <a16:creationId xmlns:a16="http://schemas.microsoft.com/office/drawing/2014/main" id="{82A11692-0DCD-5046-980C-5D0259F8E20E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84213" y="1752600"/>
                <a:ext cx="7883525" cy="1460500"/>
              </a:xfrm>
            </p:spPr>
            <p:txBody>
              <a:bodyPr/>
              <a:lstStyle/>
              <a:p>
                <a:pPr marL="273600" indent="-273600"/>
                <a:r>
                  <a:rPr lang="es-MX" altLang="en-MX" sz="2600" dirty="0"/>
                  <a:t>Ejemplo de ventana:</a:t>
                </a:r>
              </a:p>
              <a:p>
                <a:pPr marL="273600" indent="-273600"/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:[0, 2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s-MX" altLang="en-MX" sz="2600" dirty="0"/>
              </a:p>
              <a:p>
                <a:pPr marL="273600" indent="-273600"/>
                <a14:m>
                  <m:oMath xmlns:m="http://schemas.openxmlformats.org/officeDocument/2006/math"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altLang="en-MX" sz="2600" b="0" i="1" smtClean="0">
                        <a:latin typeface="Cambria Math" panose="02040503050406030204" pitchFamily="18" charset="0"/>
                      </a:rPr>
                      <m:t>:[−1, 1]</m:t>
                    </m:r>
                  </m:oMath>
                </a14:m>
                <a:endParaRPr lang="el-GR" altLang="en-MX" sz="2600" dirty="0"/>
              </a:p>
              <a:p>
                <a:endParaRPr lang="es-MX" altLang="en-MX" sz="2600" dirty="0"/>
              </a:p>
              <a:p>
                <a:endParaRPr lang="es-MX" altLang="en-MX" sz="2600" dirty="0"/>
              </a:p>
              <a:p>
                <a:endParaRPr lang="es-ES" altLang="en-MX" sz="2600" dirty="0"/>
              </a:p>
            </p:txBody>
          </p:sp>
        </mc:Choice>
        <mc:Fallback xmlns="">
          <p:sp>
            <p:nvSpPr>
              <p:cNvPr id="12291" name="Rectangle 3">
                <a:extLst>
                  <a:ext uri="{FF2B5EF4-FFF2-40B4-BE49-F238E27FC236}">
                    <a16:creationId xmlns:a16="http://schemas.microsoft.com/office/drawing/2014/main" id="{82A11692-0DCD-5046-980C-5D0259F8E2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4213" y="1752600"/>
                <a:ext cx="7883525" cy="1460500"/>
              </a:xfrm>
              <a:blipFill>
                <a:blip r:embed="rId3"/>
                <a:stretch>
                  <a:fillRect l="-804" t="-4348" b="-6087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CF609D8-EC48-FE45-BB55-3A48BF5D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F8F24DC-B443-454B-A0C9-DEBA9F12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13C9F-9FDC-274F-A7B7-9A94B82F12A9}" type="slidenum">
              <a:rPr lang="es-ES" altLang="en-MX"/>
              <a:pPr/>
              <a:t>6</a:t>
            </a:fld>
            <a:endParaRPr lang="es-ES" altLang="en-MX"/>
          </a:p>
        </p:txBody>
      </p:sp>
      <p:grpSp>
        <p:nvGrpSpPr>
          <p:cNvPr id="12300" name="Group 12">
            <a:extLst>
              <a:ext uri="{FF2B5EF4-FFF2-40B4-BE49-F238E27FC236}">
                <a16:creationId xmlns:a16="http://schemas.microsoft.com/office/drawing/2014/main" id="{24BDEC06-DFF5-7745-8314-EC76A01A4096}"/>
              </a:ext>
            </a:extLst>
          </p:cNvPr>
          <p:cNvGrpSpPr>
            <a:grpSpLocks/>
          </p:cNvGrpSpPr>
          <p:nvPr/>
        </p:nvGrpSpPr>
        <p:grpSpPr bwMode="auto">
          <a:xfrm>
            <a:off x="2411760" y="3861048"/>
            <a:ext cx="3097212" cy="1403350"/>
            <a:chOff x="1565" y="2704"/>
            <a:chExt cx="1951" cy="884"/>
          </a:xfrm>
        </p:grpSpPr>
        <p:sp>
          <p:nvSpPr>
            <p:cNvPr id="12294" name="Line 6">
              <a:extLst>
                <a:ext uri="{FF2B5EF4-FFF2-40B4-BE49-F238E27FC236}">
                  <a16:creationId xmlns:a16="http://schemas.microsoft.com/office/drawing/2014/main" id="{23A9A480-69A0-3143-A196-2B44F9A546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93" name="Line 5">
              <a:extLst>
                <a:ext uri="{FF2B5EF4-FFF2-40B4-BE49-F238E27FC236}">
                  <a16:creationId xmlns:a16="http://schemas.microsoft.com/office/drawing/2014/main" id="{70C9BEEF-250D-D34F-87DC-5E6901A00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5" y="3203"/>
              <a:ext cx="1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95" name="Freeform 7">
              <a:extLst>
                <a:ext uri="{FF2B5EF4-FFF2-40B4-BE49-F238E27FC236}">
                  <a16:creationId xmlns:a16="http://schemas.microsoft.com/office/drawing/2014/main" id="{4CD7E31E-810D-3348-A30C-56A0C58AA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" y="2841"/>
              <a:ext cx="1633" cy="747"/>
            </a:xfrm>
            <a:custGeom>
              <a:avLst/>
              <a:gdLst>
                <a:gd name="T0" fmla="*/ 0 w 1633"/>
                <a:gd name="T1" fmla="*/ 378 h 747"/>
                <a:gd name="T2" fmla="*/ 499 w 1633"/>
                <a:gd name="T3" fmla="*/ 60 h 747"/>
                <a:gd name="T4" fmla="*/ 1134 w 1633"/>
                <a:gd name="T5" fmla="*/ 740 h 747"/>
                <a:gd name="T6" fmla="*/ 1633 w 1633"/>
                <a:gd name="T7" fmla="*/ 1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33" h="747">
                  <a:moveTo>
                    <a:pt x="0" y="378"/>
                  </a:moveTo>
                  <a:cubicBezTo>
                    <a:pt x="155" y="189"/>
                    <a:pt x="310" y="0"/>
                    <a:pt x="499" y="60"/>
                  </a:cubicBezTo>
                  <a:cubicBezTo>
                    <a:pt x="688" y="120"/>
                    <a:pt x="945" y="747"/>
                    <a:pt x="1134" y="740"/>
                  </a:cubicBezTo>
                  <a:cubicBezTo>
                    <a:pt x="1323" y="733"/>
                    <a:pt x="1505" y="121"/>
                    <a:pt x="1633" y="1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96" name="Text Box 8">
              <a:extLst>
                <a:ext uri="{FF2B5EF4-FFF2-40B4-BE49-F238E27FC236}">
                  <a16:creationId xmlns:a16="http://schemas.microsoft.com/office/drawing/2014/main" id="{5ECA1344-D09D-F646-B2D5-97ED242D52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3249"/>
              <a:ext cx="18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</a:t>
              </a:r>
              <a:endParaRPr lang="es-ES" altLang="en-MX" sz="1200"/>
            </a:p>
          </p:txBody>
        </p:sp>
        <p:sp>
          <p:nvSpPr>
            <p:cNvPr id="12297" name="Text Box 9">
              <a:extLst>
                <a:ext uri="{FF2B5EF4-FFF2-40B4-BE49-F238E27FC236}">
                  <a16:creationId xmlns:a16="http://schemas.microsoft.com/office/drawing/2014/main" id="{05646ABB-9A16-1143-83AA-A22F3F0DE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75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y</a:t>
              </a:r>
              <a:endParaRPr lang="es-ES" altLang="en-MX" sz="12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0FC4A7A-7F1F-644B-9989-8731D3412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Definiciones</a:t>
            </a:r>
            <a:endParaRPr lang="es-ES" altLang="en-MX" sz="5000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B6DA2A5-7226-024B-AA7B-DD681151A1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600" indent="-273600"/>
            <a:r>
              <a:rPr lang="es-MX" altLang="en-MX" sz="2600" dirty="0"/>
              <a:t>Ejemplo de viewport:</a:t>
            </a:r>
          </a:p>
          <a:p>
            <a:endParaRPr lang="es-MX" altLang="en-MX" dirty="0"/>
          </a:p>
          <a:p>
            <a:endParaRPr lang="es-ES" altLang="en-MX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D44508D-6823-264F-A11F-39AA6254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1139ACF-2F3F-4B4E-96D7-C10342E8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1CF0-2779-F84A-BCEC-29CDAD7E5BDA}" type="slidenum">
              <a:rPr lang="es-ES" altLang="en-MX"/>
              <a:pPr/>
              <a:t>7</a:t>
            </a:fld>
            <a:endParaRPr lang="es-ES" altLang="en-MX"/>
          </a:p>
        </p:txBody>
      </p:sp>
      <p:grpSp>
        <p:nvGrpSpPr>
          <p:cNvPr id="14343" name="Group 7">
            <a:extLst>
              <a:ext uri="{FF2B5EF4-FFF2-40B4-BE49-F238E27FC236}">
                <a16:creationId xmlns:a16="http://schemas.microsoft.com/office/drawing/2014/main" id="{760CBF71-7049-254F-9B9E-70E953B70EAC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3736976"/>
            <a:ext cx="4184650" cy="2055813"/>
            <a:chOff x="1507" y="2354"/>
            <a:chExt cx="2636" cy="1295"/>
          </a:xfrm>
        </p:grpSpPr>
        <p:sp>
          <p:nvSpPr>
            <p:cNvPr id="14340" name="Rectangle 4">
              <a:extLst>
                <a:ext uri="{FF2B5EF4-FFF2-40B4-BE49-F238E27FC236}">
                  <a16:creationId xmlns:a16="http://schemas.microsoft.com/office/drawing/2014/main" id="{C86BA26A-BB69-A64C-8181-2268E7260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432"/>
              <a:ext cx="1814" cy="9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341" name="Text Box 5">
              <a:extLst>
                <a:ext uri="{FF2B5EF4-FFF2-40B4-BE49-F238E27FC236}">
                  <a16:creationId xmlns:a16="http://schemas.microsoft.com/office/drawing/2014/main" id="{78EC82EF-C81E-6540-BC89-6A4C997ED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7" y="2354"/>
              <a:ext cx="3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0, 0</a:t>
              </a:r>
              <a:endParaRPr lang="es-ES" altLang="en-MX" sz="1200"/>
            </a:p>
          </p:txBody>
        </p:sp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2F1448B3-3FE7-E94B-970B-B710F5B6A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" y="3475"/>
              <a:ext cx="49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 dirty="0"/>
                <a:t>600, 400</a:t>
              </a:r>
              <a:endParaRPr lang="es-ES" altLang="en-MX" sz="1200" dirty="0"/>
            </a:p>
          </p:txBody>
        </p:sp>
      </p:grpSp>
      <p:sp>
        <p:nvSpPr>
          <p:cNvPr id="14344" name="Line 8">
            <a:extLst>
              <a:ext uri="{FF2B5EF4-FFF2-40B4-BE49-F238E27FC236}">
                <a16:creationId xmlns:a16="http://schemas.microsoft.com/office/drawing/2014/main" id="{860D1CC4-3725-FD4C-8E24-3F58BDD5E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42900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15B0C0CD-81CE-BC4F-AC77-8AB572B7F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39338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33FBF952-224C-1F48-93E3-2BD68DE95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5" y="301625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U</a:t>
            </a:r>
            <a:endParaRPr lang="es-ES" altLang="en-MX" sz="1200"/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95088968-EEA4-914B-9859-6ED6DDE5D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4797425"/>
            <a:ext cx="2889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V</a:t>
            </a:r>
            <a:endParaRPr lang="es-ES" altLang="en-MX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B49A0DB-5401-824D-9783-E29D11179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MX" sz="5000" dirty="0"/>
              <a:t>Definiciones</a:t>
            </a:r>
            <a:endParaRPr lang="es-ES" altLang="en-MX" sz="5000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F9B798B-849E-684B-A30E-27EFAE70E7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600" indent="-273600"/>
            <a:r>
              <a:rPr lang="es-MX" altLang="en-MX" sz="2600" b="1" dirty="0"/>
              <a:t>Proyección ventana-viewport</a:t>
            </a:r>
            <a:r>
              <a:rPr lang="es-MX" altLang="en-MX" sz="2600" dirty="0"/>
              <a:t>: dado un punto P en la ventana, encontrar la proyección, Q, de P en el viewport.</a:t>
            </a:r>
            <a:endParaRPr lang="es-ES" altLang="en-MX" sz="2600" dirty="0"/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CFDA5928-A603-1C46-ACD0-1BE43CD33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D763931F-D0DF-4748-A8CF-07BC3E1B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28F67-243E-D74A-9119-CE936CA8ABAF}" type="slidenum">
              <a:rPr lang="es-ES" altLang="en-MX"/>
              <a:pPr/>
              <a:t>8</a:t>
            </a:fld>
            <a:endParaRPr lang="es-ES" altLang="en-MX"/>
          </a:p>
        </p:txBody>
      </p:sp>
      <p:grpSp>
        <p:nvGrpSpPr>
          <p:cNvPr id="16388" name="Group 4">
            <a:extLst>
              <a:ext uri="{FF2B5EF4-FFF2-40B4-BE49-F238E27FC236}">
                <a16:creationId xmlns:a16="http://schemas.microsoft.com/office/drawing/2014/main" id="{778258BB-6873-A448-9059-2C8A9A569598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4292600"/>
            <a:ext cx="3097212" cy="1403350"/>
            <a:chOff x="1565" y="2704"/>
            <a:chExt cx="1951" cy="884"/>
          </a:xfrm>
        </p:grpSpPr>
        <p:sp>
          <p:nvSpPr>
            <p:cNvPr id="16389" name="Line 5">
              <a:extLst>
                <a:ext uri="{FF2B5EF4-FFF2-40B4-BE49-F238E27FC236}">
                  <a16:creationId xmlns:a16="http://schemas.microsoft.com/office/drawing/2014/main" id="{A58DB95F-68C2-F74B-9763-B7E83FB21B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390" name="Line 6">
              <a:extLst>
                <a:ext uri="{FF2B5EF4-FFF2-40B4-BE49-F238E27FC236}">
                  <a16:creationId xmlns:a16="http://schemas.microsoft.com/office/drawing/2014/main" id="{DBD6C4AE-C593-E140-A291-0DF40ADACB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5" y="3203"/>
              <a:ext cx="1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391" name="Freeform 7">
              <a:extLst>
                <a:ext uri="{FF2B5EF4-FFF2-40B4-BE49-F238E27FC236}">
                  <a16:creationId xmlns:a16="http://schemas.microsoft.com/office/drawing/2014/main" id="{498E600A-8273-7747-8275-5156EE512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" y="2841"/>
              <a:ext cx="1633" cy="747"/>
            </a:xfrm>
            <a:custGeom>
              <a:avLst/>
              <a:gdLst>
                <a:gd name="T0" fmla="*/ 0 w 1633"/>
                <a:gd name="T1" fmla="*/ 378 h 747"/>
                <a:gd name="T2" fmla="*/ 499 w 1633"/>
                <a:gd name="T3" fmla="*/ 60 h 747"/>
                <a:gd name="T4" fmla="*/ 1134 w 1633"/>
                <a:gd name="T5" fmla="*/ 740 h 747"/>
                <a:gd name="T6" fmla="*/ 1633 w 1633"/>
                <a:gd name="T7" fmla="*/ 1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33" h="747">
                  <a:moveTo>
                    <a:pt x="0" y="378"/>
                  </a:moveTo>
                  <a:cubicBezTo>
                    <a:pt x="155" y="189"/>
                    <a:pt x="310" y="0"/>
                    <a:pt x="499" y="60"/>
                  </a:cubicBezTo>
                  <a:cubicBezTo>
                    <a:pt x="688" y="120"/>
                    <a:pt x="945" y="747"/>
                    <a:pt x="1134" y="740"/>
                  </a:cubicBezTo>
                  <a:cubicBezTo>
                    <a:pt x="1323" y="733"/>
                    <a:pt x="1505" y="121"/>
                    <a:pt x="1633" y="1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392" name="Text Box 8">
              <a:extLst>
                <a:ext uri="{FF2B5EF4-FFF2-40B4-BE49-F238E27FC236}">
                  <a16:creationId xmlns:a16="http://schemas.microsoft.com/office/drawing/2014/main" id="{B145B04D-ED44-A94C-84A7-78ECB8B91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3249"/>
              <a:ext cx="18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</a:t>
              </a:r>
              <a:endParaRPr lang="es-ES" altLang="en-MX" sz="1200"/>
            </a:p>
          </p:txBody>
        </p:sp>
        <p:sp>
          <p:nvSpPr>
            <p:cNvPr id="16393" name="Text Box 9">
              <a:extLst>
                <a:ext uri="{FF2B5EF4-FFF2-40B4-BE49-F238E27FC236}">
                  <a16:creationId xmlns:a16="http://schemas.microsoft.com/office/drawing/2014/main" id="{72D26E46-7013-7542-BA6D-9F5C751C1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75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y</a:t>
              </a:r>
              <a:endParaRPr lang="es-ES" altLang="en-MX" sz="1200"/>
            </a:p>
          </p:txBody>
        </p:sp>
      </p:grpSp>
      <p:sp>
        <p:nvSpPr>
          <p:cNvPr id="16394" name="Text Box 10">
            <a:extLst>
              <a:ext uri="{FF2B5EF4-FFF2-40B4-BE49-F238E27FC236}">
                <a16:creationId xmlns:a16="http://schemas.microsoft.com/office/drawing/2014/main" id="{6CB86007-6BC2-3643-9A0F-2515EEC2C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4384675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P</a:t>
            </a:r>
            <a:endParaRPr lang="es-ES" altLang="en-MX" sz="1200"/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4CC24730-2902-7F4E-8FF8-AF5E85183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4129088"/>
            <a:ext cx="3005138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17DCE640-5A62-904C-AAF4-4D106927E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789363"/>
            <a:ext cx="487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0, 0</a:t>
            </a:r>
            <a:endParaRPr lang="es-ES" altLang="en-MX" sz="1200"/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BD04D85B-BF64-114F-AC9F-0B1760FB8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5900" y="5784850"/>
            <a:ext cx="7809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 dirty="0"/>
              <a:t>600, 400</a:t>
            </a:r>
            <a:endParaRPr lang="es-ES" altLang="en-MX" sz="1200" dirty="0"/>
          </a:p>
        </p:txBody>
      </p:sp>
      <p:grpSp>
        <p:nvGrpSpPr>
          <p:cNvPr id="16399" name="Group 15">
            <a:extLst>
              <a:ext uri="{FF2B5EF4-FFF2-40B4-BE49-F238E27FC236}">
                <a16:creationId xmlns:a16="http://schemas.microsoft.com/office/drawing/2014/main" id="{B6B5A1E6-E01E-9742-AA78-581B8813D724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4292600"/>
            <a:ext cx="3097212" cy="1403350"/>
            <a:chOff x="1565" y="2704"/>
            <a:chExt cx="1951" cy="884"/>
          </a:xfrm>
        </p:grpSpPr>
        <p:sp>
          <p:nvSpPr>
            <p:cNvPr id="16400" name="Line 16">
              <a:extLst>
                <a:ext uri="{FF2B5EF4-FFF2-40B4-BE49-F238E27FC236}">
                  <a16:creationId xmlns:a16="http://schemas.microsoft.com/office/drawing/2014/main" id="{732D7208-4EF9-FC4E-8790-1ADE3CFBC4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401" name="Line 17">
              <a:extLst>
                <a:ext uri="{FF2B5EF4-FFF2-40B4-BE49-F238E27FC236}">
                  <a16:creationId xmlns:a16="http://schemas.microsoft.com/office/drawing/2014/main" id="{4683FA43-4613-DB44-B3D3-77503E1E9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5" y="3203"/>
              <a:ext cx="1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402" name="Freeform 18">
              <a:extLst>
                <a:ext uri="{FF2B5EF4-FFF2-40B4-BE49-F238E27FC236}">
                  <a16:creationId xmlns:a16="http://schemas.microsoft.com/office/drawing/2014/main" id="{B3BF2BD7-9A44-094F-8A25-D09D126B3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" y="2841"/>
              <a:ext cx="1633" cy="747"/>
            </a:xfrm>
            <a:custGeom>
              <a:avLst/>
              <a:gdLst>
                <a:gd name="T0" fmla="*/ 0 w 1633"/>
                <a:gd name="T1" fmla="*/ 378 h 747"/>
                <a:gd name="T2" fmla="*/ 499 w 1633"/>
                <a:gd name="T3" fmla="*/ 60 h 747"/>
                <a:gd name="T4" fmla="*/ 1134 w 1633"/>
                <a:gd name="T5" fmla="*/ 740 h 747"/>
                <a:gd name="T6" fmla="*/ 1633 w 1633"/>
                <a:gd name="T7" fmla="*/ 1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33" h="747">
                  <a:moveTo>
                    <a:pt x="0" y="378"/>
                  </a:moveTo>
                  <a:cubicBezTo>
                    <a:pt x="155" y="189"/>
                    <a:pt x="310" y="0"/>
                    <a:pt x="499" y="60"/>
                  </a:cubicBezTo>
                  <a:cubicBezTo>
                    <a:pt x="688" y="120"/>
                    <a:pt x="945" y="747"/>
                    <a:pt x="1134" y="740"/>
                  </a:cubicBezTo>
                  <a:cubicBezTo>
                    <a:pt x="1323" y="733"/>
                    <a:pt x="1505" y="121"/>
                    <a:pt x="1633" y="1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403" name="Text Box 19">
              <a:extLst>
                <a:ext uri="{FF2B5EF4-FFF2-40B4-BE49-F238E27FC236}">
                  <a16:creationId xmlns:a16="http://schemas.microsoft.com/office/drawing/2014/main" id="{59FDE676-A1C9-7D46-9343-AC8087102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4" y="3249"/>
              <a:ext cx="18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X</a:t>
              </a:r>
              <a:endParaRPr lang="es-ES" altLang="en-MX" sz="1200"/>
            </a:p>
          </p:txBody>
        </p:sp>
        <p:sp>
          <p:nvSpPr>
            <p:cNvPr id="16404" name="Text Box 20">
              <a:extLst>
                <a:ext uri="{FF2B5EF4-FFF2-40B4-BE49-F238E27FC236}">
                  <a16:creationId xmlns:a16="http://schemas.microsoft.com/office/drawing/2014/main" id="{B511CE62-9CCC-9A42-BC83-3876879EA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750"/>
              <a:ext cx="1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MX" altLang="en-MX" sz="1200"/>
                <a:t>y</a:t>
              </a:r>
              <a:endParaRPr lang="es-ES" altLang="en-MX" sz="1200"/>
            </a:p>
          </p:txBody>
        </p:sp>
      </p:grpSp>
      <p:sp>
        <p:nvSpPr>
          <p:cNvPr id="16405" name="Text Box 21">
            <a:extLst>
              <a:ext uri="{FF2B5EF4-FFF2-40B4-BE49-F238E27FC236}">
                <a16:creationId xmlns:a16="http://schemas.microsoft.com/office/drawing/2014/main" id="{606185C4-CCE6-3C47-9589-2142757F8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5027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MX" altLang="en-MX"/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50085DC7-7E14-754A-8992-88DDE00C6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084763"/>
            <a:ext cx="4333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0,0</a:t>
            </a:r>
            <a:endParaRPr lang="es-ES" altLang="en-MX" sz="1200"/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1D6375C3-9516-B74D-AB59-C095303BB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43116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Q</a:t>
            </a:r>
            <a:endParaRPr lang="es-ES" altLang="en-MX" sz="1200"/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id="{5124E7AB-2F53-8049-B5F6-3EEEDB016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716338"/>
            <a:ext cx="920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Ventana</a:t>
            </a:r>
            <a:endParaRPr lang="es-ES" altLang="en-MX" sz="1400"/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id="{DBA4AFE7-68F6-6C43-8F5B-845212CDE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3716338"/>
            <a:ext cx="9731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400"/>
              <a:t>Viewport</a:t>
            </a:r>
            <a:endParaRPr lang="es-ES" altLang="en-MX" sz="1400"/>
          </a:p>
        </p:txBody>
      </p:sp>
      <p:sp>
        <p:nvSpPr>
          <p:cNvPr id="16410" name="Line 26">
            <a:extLst>
              <a:ext uri="{FF2B5EF4-FFF2-40B4-BE49-F238E27FC236}">
                <a16:creationId xmlns:a16="http://schemas.microsoft.com/office/drawing/2014/main" id="{6A234497-F3DA-B84C-98AC-3447C62D3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1497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6411" name="Line 27">
            <a:extLst>
              <a:ext uri="{FF2B5EF4-FFF2-40B4-BE49-F238E27FC236}">
                <a16:creationId xmlns:a16="http://schemas.microsoft.com/office/drawing/2014/main" id="{C97A6333-0549-3346-AF3D-0AD2A90B6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949950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id="{A8A8BE81-F470-F24D-B392-98C05F7C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8713" y="59690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U</a:t>
            </a:r>
            <a:endParaRPr lang="es-ES" altLang="en-MX" sz="1200"/>
          </a:p>
        </p:txBody>
      </p:sp>
      <p:sp>
        <p:nvSpPr>
          <p:cNvPr id="16413" name="Text Box 29">
            <a:extLst>
              <a:ext uri="{FF2B5EF4-FFF2-40B4-BE49-F238E27FC236}">
                <a16:creationId xmlns:a16="http://schemas.microsoft.com/office/drawing/2014/main" id="{FAC063DC-93C9-8F4B-B6FE-1359EACB8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5176838"/>
            <a:ext cx="288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altLang="en-MX" sz="1200"/>
              <a:t>V</a:t>
            </a:r>
            <a:endParaRPr lang="es-ES" altLang="en-MX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1CAD9-A9E2-7245-A453-AF42F755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5000" dirty="0"/>
              <a:t>Proyección ventana-</a:t>
            </a:r>
            <a:r>
              <a:rPr lang="es-ES_tradnl" sz="5000" dirty="0" err="1"/>
              <a:t>viewport</a:t>
            </a:r>
            <a:endParaRPr lang="es-ES_tradnl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C824-414C-A646-9E73-2DA05BD48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600" indent="-273600"/>
            <a:r>
              <a:rPr lang="es-ES_tradnl" sz="2600" dirty="0"/>
              <a:t>Se consideran por separado los ejes horizontal y vertical.</a:t>
            </a:r>
          </a:p>
          <a:p>
            <a:endParaRPr lang="es-ES_tradnl" sz="2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2F6A0C-E88B-B54D-A8FE-04EF7103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MX"/>
              <a:t>Programación Avanzada 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20550-C56A-A445-ACCA-6B6C0B8C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0A3C-BD44-B940-92B9-865004B8664A}" type="slidenum">
              <a:rPr lang="es-ES" altLang="en-MX" smtClean="0"/>
              <a:pPr/>
              <a:t>9</a:t>
            </a:fld>
            <a:endParaRPr lang="es-ES" altLang="en-MX"/>
          </a:p>
        </p:txBody>
      </p:sp>
    </p:spTree>
    <p:extLst>
      <p:ext uri="{BB962C8B-B14F-4D97-AF65-F5344CB8AC3E}">
        <p14:creationId xmlns:p14="http://schemas.microsoft.com/office/powerpoint/2010/main" val="2822176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407</TotalTime>
  <Words>839</Words>
  <Application>Microsoft Macintosh PowerPoint</Application>
  <PresentationFormat>On-screen Show (4:3)</PresentationFormat>
  <Paragraphs>289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Cambria Math</vt:lpstr>
      <vt:lpstr>Wingdings</vt:lpstr>
      <vt:lpstr>Wingdings 2</vt:lpstr>
      <vt:lpstr>Flujo</vt:lpstr>
      <vt:lpstr>Proyección ventana-viewport</vt:lpstr>
      <vt:lpstr>Problema</vt:lpstr>
      <vt:lpstr>Problema</vt:lpstr>
      <vt:lpstr>Problema</vt:lpstr>
      <vt:lpstr>Definiciones</vt:lpstr>
      <vt:lpstr>Definiciones</vt:lpstr>
      <vt:lpstr>Definiciones</vt:lpstr>
      <vt:lpstr>Definiciones</vt:lpstr>
      <vt:lpstr>Proyección ventana-viewport</vt:lpstr>
      <vt:lpstr>Eje horizontal</vt:lpstr>
      <vt:lpstr>Eje horizontal</vt:lpstr>
      <vt:lpstr>Eje horizontal</vt:lpstr>
      <vt:lpstr>Eje horizontal</vt:lpstr>
      <vt:lpstr>Eje vertical</vt:lpstr>
      <vt:lpstr>Eje vertical</vt:lpstr>
      <vt:lpstr>Ejemplo</vt:lpstr>
      <vt:lpstr>Ejemplo</vt:lpstr>
      <vt:lpstr>Ejemplo</vt:lpstr>
      <vt:lpstr>Ejemplo</vt:lpstr>
      <vt:lpstr>Ejemplo</vt:lpstr>
      <vt:lpstr>Ejemplo</vt:lpstr>
      <vt:lpstr>Resumen</vt:lpstr>
    </vt:vector>
  </TitlesOfParts>
  <Company>Universidad de Sonora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Proyección ventana-viewport</dc:title>
  <dc:creator>Universidad de Sonora</dc:creator>
  <cp:lastModifiedBy>HECTOR ANTONIO VILLA MARTINEZ</cp:lastModifiedBy>
  <cp:revision>18</cp:revision>
  <dcterms:created xsi:type="dcterms:W3CDTF">2008-11-27T16:28:01Z</dcterms:created>
  <dcterms:modified xsi:type="dcterms:W3CDTF">2021-10-13T18:05:44Z</dcterms:modified>
</cp:coreProperties>
</file>