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2" r:id="rId7"/>
    <p:sldId id="272" r:id="rId8"/>
    <p:sldId id="271" r:id="rId9"/>
    <p:sldId id="273" r:id="rId10"/>
    <p:sldId id="275" r:id="rId11"/>
    <p:sldId id="276" r:id="rId12"/>
    <p:sldId id="277" r:id="rId13"/>
    <p:sldId id="278" r:id="rId14"/>
    <p:sldId id="279" r:id="rId15"/>
    <p:sldId id="355" r:id="rId16"/>
    <p:sldId id="354" r:id="rId17"/>
    <p:sldId id="280" r:id="rId18"/>
    <p:sldId id="281" r:id="rId19"/>
    <p:sldId id="282" r:id="rId20"/>
    <p:sldId id="329" r:id="rId21"/>
    <p:sldId id="331" r:id="rId22"/>
    <p:sldId id="332" r:id="rId23"/>
    <p:sldId id="330" r:id="rId24"/>
    <p:sldId id="333" r:id="rId25"/>
    <p:sldId id="334" r:id="rId26"/>
    <p:sldId id="335" r:id="rId27"/>
    <p:sldId id="342" r:id="rId28"/>
    <p:sldId id="343" r:id="rId29"/>
    <p:sldId id="344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6" r:id="rId39"/>
    <p:sldId id="357" r:id="rId40"/>
    <p:sldId id="358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8D5B-E54E-4C51-81A9-33D414B731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B8CAE-E6DE-47BA-A949-7900ECA2CD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205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9E54-117A-44D5-BDC4-96ACC1F0CC54}" type="datetime1">
              <a:rPr lang="es-MX" smtClean="0"/>
              <a:t>29/10/2024</a:t>
            </a:fld>
            <a:endParaRPr lang="es-MX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7102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FE31-A880-4D16-9347-2B4EF43E8400}" type="datetime1">
              <a:rPr lang="es-MX" smtClean="0"/>
              <a:t>29/10/2024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244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7330-5AC4-4D44-9F51-437D69C1E0C5}" type="datetime1">
              <a:rPr lang="es-MX" smtClean="0"/>
              <a:t>29/10/2024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594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583A-B8A0-4898-A3F9-3AAFAD5D835E}" type="datetime1">
              <a:rPr lang="es-MX" smtClean="0"/>
              <a:t>29/10/2024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746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E65B8-A0E7-41C2-B2B4-32399CF3683E}" type="datetime1">
              <a:rPr lang="es-MX" smtClean="0"/>
              <a:t>29/10/2024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7420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625E-4DF3-4148-9C98-914C7EC42242}" type="datetime1">
              <a:rPr lang="es-MX" smtClean="0"/>
              <a:t>29/10/2024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796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B9DB-E258-45E3-B01D-6305E1ACA3EE}" type="datetime1">
              <a:rPr lang="es-MX" smtClean="0"/>
              <a:t>29/10/2024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891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7164-3502-45B3-93DD-355687EC6DFE}" type="datetime1">
              <a:rPr lang="es-MX" smtClean="0"/>
              <a:t>29/10/2024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76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E121-F0B6-4590-B55C-C44B78DD92AF}" type="datetime1">
              <a:rPr lang="es-MX" smtClean="0"/>
              <a:t>29/10/2024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728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D602-B1EA-4675-8AA2-F4B28B338F0A}" type="datetime1">
              <a:rPr lang="es-MX" smtClean="0"/>
              <a:t>29/10/2024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308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8EF7-0DB5-46CE-BC9D-A44A2BF00288}" type="datetime1">
              <a:rPr lang="es-MX" smtClean="0"/>
              <a:t>29/10/2024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6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9E02BC-A65F-490F-B0A7-D4F0C99828EF}" type="datetime1">
              <a:rPr lang="es-MX" smtClean="0"/>
              <a:t>29/10/2024</a:t>
            </a:fld>
            <a:endParaRPr lang="es-MX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s-MX"/>
              <a:t>Universidad de Sonora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438F5C-F2CB-46DD-A909-698B7C450366}" type="slidenum">
              <a:rPr lang="es-MX" smtClean="0"/>
              <a:t>‹Nº›</a:t>
            </a:fld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3918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c/c0/1_times_square_night_2013.jpg/800px-1_times_square_night_2013.jpg" TargetMode="External"/><Relationship Id="rId2" Type="http://schemas.openxmlformats.org/officeDocument/2006/relationships/hyperlink" Target="https://upload.wikimedia.org/wikipedia/en/c/c0/Les_Horribles_Cernettes_in_199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www.loc.gov/exhibits/empire/gorskii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s.drexel.edu/~david/Classes/CS536/Lectures/L-18_Transformations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cikit-image.org/docs/stable/auto_examples/transform/plot_transform_types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2649-393F-45C7-A7B4-72DAD12E3A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Alineación de imágenes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111BE6-0E02-4C7C-8280-3F28D133C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227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B6CA-E78B-2C47-A2F2-92253178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Traslación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993716-EA22-EC41-9035-B8BEA16685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Traslación por un vector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_tradnl" dirty="0"/>
                  <a:t>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993716-EA22-EC41-9035-B8BEA16685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23BA7-6A84-D24A-A468-06C9BADC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14C5D-570C-E542-B62C-16134693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4BBA-971A-9846-B188-37387BC53CF6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9984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1B54-A12A-5D47-81B1-00E80FE61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Rotación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33BD23-49E3-2044-A9C7-04DF499496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Rotación por un ángulo </a:t>
                </a:r>
                <a14:m>
                  <m:oMath xmlns:m="http://schemas.openxmlformats.org/officeDocument/2006/math">
                    <m:r>
                      <a:rPr lang="es-ES_trad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s-ES_tradnl" dirty="0"/>
                  <a:t> con el origen como centro de rotación: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33BD23-49E3-2044-A9C7-04DF499496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F034-43CB-AF4B-8E92-019BE057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6A24-A70C-8C46-A5A0-DA2BF7EB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4BBA-971A-9846-B188-37387BC53CF6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0205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D3F0-957C-EA40-9D84-17BB6230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Rotación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BBDADC-8D55-D440-B5FA-595124BE3C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Rotación por un ángulo </a:t>
                </a:r>
                <a14:m>
                  <m:oMath xmlns:m="http://schemas.openxmlformats.org/officeDocument/2006/math">
                    <m:r>
                      <a:rPr lang="es-ES_trad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s-ES_tradnl" dirty="0"/>
                  <a:t> con un punto arbitrario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S_trad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_tradnl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s-E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s-ES_tradnl" dirty="0"/>
                  <a:t> como centro de rotación: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BBDADC-8D55-D440-B5FA-595124BE3C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BADF8-5BC9-2E4A-BC6D-3DF981D5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B088C-5D1F-2A48-A953-07B36E39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4BBA-971A-9846-B188-37387BC53CF6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1251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06A22-B169-A740-B344-558386BA1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Shear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98EE75-A54E-1E4D-9AF3-13B9D2EC0C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Shear en la dirección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s-ES_tradnl" dirty="0"/>
                  <a:t> con un ángulo </a:t>
                </a:r>
                <a14:m>
                  <m:oMath xmlns:m="http://schemas.openxmlformats.org/officeDocument/2006/math">
                    <m:r>
                      <a:rPr lang="es-ES_trad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s-ES_tradnl" dirty="0"/>
                  <a:t>:</a:t>
                </a:r>
              </a:p>
              <a:p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98EE75-A54E-1E4D-9AF3-13B9D2EC0C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E06F8-68AF-EE47-BD71-BF01F6C01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1CD02-A1F0-6C41-BDFF-987D936D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4BBA-971A-9846-B188-37387BC53CF6}" type="slidenum">
              <a:rPr lang="es-ES_tradnl" smtClean="0"/>
              <a:t>13</a:t>
            </a:fld>
            <a:endParaRPr lang="es-ES_trad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05D7A-724E-734F-BB56-E3383C116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12" y="2528888"/>
            <a:ext cx="2249089" cy="21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99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17675-1858-F741-BC17-A2E6F9E7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Shear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9DAA59-1200-8640-AA35-465F94294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Shear en la dirección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s-ES_tradnl" dirty="0"/>
                  <a:t> con un ángulo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s-ES_tradnl" dirty="0"/>
                  <a:t>:</a:t>
                </a:r>
              </a:p>
              <a:p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s-ES_trad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_tradnl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func>
                            </m:e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9DAA59-1200-8640-AA35-465F94294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DBBB0-9DB2-F742-AD05-8A07D999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C0931-E1BB-F447-BF8B-8C9B4A86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4BBA-971A-9846-B188-37387BC53CF6}" type="slidenum">
              <a:rPr lang="es-ES_tradnl" smtClean="0"/>
              <a:t>14</a:t>
            </a:fld>
            <a:endParaRPr lang="es-ES_trad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AEBC3-6E1E-3445-97AC-963543A5A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75" y="2424112"/>
            <a:ext cx="2311713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13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1C3CE-7826-4088-A406-CCC6B72F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Homografía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A0E18DD-8FF1-4BD8-AA01-EEE9057DEF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MX" dirty="0"/>
                  <a:t>Dos imágenes de una escena están relacionadas por una homografía bajo dos condiciones.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MX" dirty="0"/>
                  <a:t>Las dos imágenes son las de un plano.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MX" dirty="0"/>
                  <a:t>Las dos imágenes se adquirieron rotando la cámara sobre su eje óptico.</a:t>
                </a:r>
              </a:p>
              <a:p>
                <a:r>
                  <a:rPr lang="es-MX" dirty="0"/>
                  <a:t>Una homografía es una matriz de 3 × 3:</a:t>
                </a:r>
              </a:p>
              <a:p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02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A0E18DD-8FF1-4BD8-AA01-EEE9057DEF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8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25188B-E723-4FBD-9DEC-85EA85E0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18643F-DE6D-49E6-A920-BDD22724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48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1C3CE-7826-4088-A406-CCC6B72F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Homografía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A0E18DD-8FF1-4BD8-AA01-EEE9057DEF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MX" dirty="0"/>
                  <a:t>Sea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MX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MX" dirty="0"/>
                  <a:t> un punto en la primera imagen 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MX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s-MX" dirty="0"/>
                  <a:t> las coordenadas del mismo punto físico en la segunda imagen.</a:t>
                </a:r>
              </a:p>
              <a:p>
                <a:r>
                  <a:rPr lang="es-MX" dirty="0"/>
                  <a:t>La homografía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s-MX" dirty="0"/>
                  <a:t> los relaciona de la siguiente manera: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MX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s-MX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s-MX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begChr m:val="["/>
                        <m:endChr m:val="]"/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s-MX" dirty="0"/>
              </a:p>
              <a:p>
                <a:r>
                  <a:rPr lang="es-MX" dirty="0"/>
                  <a:t>La homografía, se aplicar a todos los pixeles de una imagen para obtener una imagen deformada que esté alineada con la segunda imagen.</a:t>
                </a:r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A0E18DD-8FF1-4BD8-AA01-EEE9057DEF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25188B-E723-4FBD-9DEC-85EA85E0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18643F-DE6D-49E6-A920-BDD22724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65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39742-205F-4A6B-AF82-6B8F8247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Homografía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B9F826-1875-46E7-AF04-66A5A0A0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Para determinarla se necesitan al menos 4 puntos.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DIP-Java, p. 609.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4E883EA-D3C6-4713-8058-EC7F2D8E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93BED8-0F69-4B02-A4C5-762E0883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17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F92A9A-66E4-411F-8FCC-004B9C42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997" y="2613123"/>
            <a:ext cx="5366535" cy="29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6BD91-7E34-47D9-AD62-0D8FF3A12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Homografía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13EBBD-C982-477E-BCFE-1B7DDCEE3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Se puede obtener resolviendo un sistema de 8 ecuaciones con 8 incógnitas.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DIP-Java, p. 609.</a:t>
            </a:r>
            <a:endParaRPr lang="es-MX" sz="1400" dirty="0"/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E87AFF-A41F-4E32-A4BD-2EEB061A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540F72F-662E-46A8-9CC7-58F7E284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18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263727-D4B1-43D5-8073-A2EEE4D5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79" y="2823176"/>
            <a:ext cx="7315200" cy="26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21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C6DFA-031A-4A5A-991D-3E5CD034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Homografía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A4CAE3-3DB7-4CB9-B7F4-FE1EB8B65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O se puede usar OpenCV usando el método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cv2.findHomography()</a:t>
            </a:r>
            <a:r>
              <a:rPr lang="es-MX" dirty="0"/>
              <a:t>.</a:t>
            </a:r>
          </a:p>
          <a:p>
            <a:pPr marL="0" indent="0">
              <a:buNone/>
            </a:pPr>
            <a:r>
              <a:rPr lang="es-MX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Calcula la homografía</a:t>
            </a:r>
          </a:p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status = cv2.findHomography(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pts_src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pts_dst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s-MX" dirty="0"/>
              <a:t>La homografía se aplica a una imagen usando el método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cv2.warpPerspective()</a:t>
            </a:r>
            <a:r>
              <a:rPr lang="es-MX" dirty="0"/>
              <a:t>.</a:t>
            </a:r>
          </a:p>
          <a:p>
            <a:pPr marL="0" indent="0">
              <a:buNone/>
            </a:pPr>
            <a:r>
              <a:rPr lang="es-MX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Deforma la imagen fuente de acuerdo a la homografía</a:t>
            </a:r>
          </a:p>
          <a:p>
            <a:pPr marL="0" indent="0">
              <a:buNone/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im_out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cv2.warpPerspective(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im_src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h, 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im_dst.shape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[1], </a:t>
            </a:r>
          </a:p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im_dst.shape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[0]))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1F551E-7385-40C3-A6C2-8A98C7360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5A5DD5-6520-4878-BEED-F3966E85E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6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E5603-EB47-43E6-B6E5-C0D93D31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Definición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F639D8-39A0-4301-A865-B30A7A59F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/>
              <a:t>Alineación de imágenes</a:t>
            </a:r>
            <a:r>
              <a:rPr lang="es-MX" dirty="0"/>
              <a:t>. Proceso en el que se ajustan varias imágenes para que coincidan o se alineen entre sí en términos de geometría.</a:t>
            </a:r>
          </a:p>
          <a:p>
            <a:r>
              <a:rPr lang="es-MX" dirty="0"/>
              <a:t>El objetivo es lograr que los puntos de diferentes imágenes coincidan para que se puedan analizar juntas o seguir procesando.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21A050-65C0-406E-8CF3-7AA311CF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805E2A-FEC5-46D6-9C0D-86D9617E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953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04F9-D285-698E-8DE9-EFFA36A4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Aplicaciones de la homografía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0B66D-4B9E-7981-9014-7ED797CD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Rectificación</a:t>
            </a:r>
            <a:r>
              <a:rPr lang="en-MX" dirty="0"/>
              <a:t> de imágenes.</a:t>
            </a:r>
          </a:p>
          <a:p>
            <a:r>
              <a:rPr lang="en-MX" dirty="0"/>
              <a:t>Corrección de perspectiva.</a:t>
            </a:r>
          </a:p>
          <a:p>
            <a:r>
              <a:rPr lang="en-MX" dirty="0"/>
              <a:t>Carteles virtuales.</a:t>
            </a:r>
          </a:p>
          <a:p>
            <a:r>
              <a:rPr lang="es-MX" dirty="0" err="1"/>
              <a:t>Matching</a:t>
            </a:r>
            <a:r>
              <a:rPr lang="en-MX" dirty="0"/>
              <a:t> de imágenes</a:t>
            </a:r>
            <a:r>
              <a:rPr lang="es-MX" dirty="0"/>
              <a:t> cuando el patrón está rotado</a:t>
            </a:r>
            <a:r>
              <a:rPr lang="en-MX" dirty="0"/>
              <a:t>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401D2-4769-323C-38B1-4D7A484D1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BF9E0-6B0C-30F3-4488-05B165FF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20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1043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233E7-F6F3-44D0-96A6-AA08C4AFE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Rectificación</a:t>
            </a:r>
            <a:r>
              <a:rPr lang="en-MX" dirty="0"/>
              <a:t> de imágenes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00EED-A774-80DD-71FE-6711CB62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Alinear el primer libro con el segundo.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6791C-AC91-10FF-4562-9ED38FAD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4B9E7-B084-4974-BB53-1EF01CFD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21</a:t>
            </a:fld>
            <a:endParaRPr lang="en-MX"/>
          </a:p>
        </p:txBody>
      </p:sp>
      <p:pic>
        <p:nvPicPr>
          <p:cNvPr id="7" name="Picture 6" descr="A book on a table&#10;&#10;Description automatically generated with medium confidence">
            <a:extLst>
              <a:ext uri="{FF2B5EF4-FFF2-40B4-BE49-F238E27FC236}">
                <a16:creationId xmlns:a16="http://schemas.microsoft.com/office/drawing/2014/main" id="{8E296ACF-CEEF-CE14-48B1-EA070ABEF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2520000"/>
            <a:ext cx="567594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36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233E7-F6F3-44D0-96A6-AA08C4AFE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Rectificación</a:t>
            </a:r>
            <a:r>
              <a:rPr lang="en-MX" dirty="0"/>
              <a:t> de imágenes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00EED-A774-80DD-71FE-6711CB62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Resultado: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6791C-AC91-10FF-4562-9ED38FAD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4B9E7-B084-4974-BB53-1EF01CFD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22</a:t>
            </a:fld>
            <a:endParaRPr lang="en-MX"/>
          </a:p>
        </p:txBody>
      </p:sp>
      <p:pic>
        <p:nvPicPr>
          <p:cNvPr id="7" name="Picture 6" descr="A book on a table&#10;&#10;Description automatically generated with low confidence">
            <a:extLst>
              <a:ext uri="{FF2B5EF4-FFF2-40B4-BE49-F238E27FC236}">
                <a16:creationId xmlns:a16="http://schemas.microsoft.com/office/drawing/2014/main" id="{AE71E6D9-9C08-FFA6-5E12-3C5D3553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2520000"/>
            <a:ext cx="568583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16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FBF7-758B-38CC-9218-E95DA8D1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Corrección de perspectiva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C50BF-2087-ACFB-6EB3-22EA05601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Aplicar una transformación a la imagen de la izquierda para obtener la imagen de la derecha.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2B062-3BD3-8FFC-A10F-D7F1BFEF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E7D5C-767F-0831-EB6B-AF6680AF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23</a:t>
            </a:fld>
            <a:endParaRPr lang="en-MX"/>
          </a:p>
        </p:txBody>
      </p:sp>
      <p:pic>
        <p:nvPicPr>
          <p:cNvPr id="7" name="Picture 6" descr="A book cover of a computer vision&#10;&#10;Description automatically generated with medium confidence">
            <a:extLst>
              <a:ext uri="{FF2B5EF4-FFF2-40B4-BE49-F238E27FC236}">
                <a16:creationId xmlns:a16="http://schemas.microsoft.com/office/drawing/2014/main" id="{CE70C37F-F966-292A-3F15-0EFD25D5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0" y="3060000"/>
            <a:ext cx="2430000" cy="3240000"/>
          </a:xfrm>
          <a:prstGeom prst="rect">
            <a:avLst/>
          </a:prstGeom>
        </p:spPr>
      </p:pic>
      <p:pic>
        <p:nvPicPr>
          <p:cNvPr id="11" name="Picture 10" descr="A book on a table&#10;&#10;Description automatically generated">
            <a:extLst>
              <a:ext uri="{FF2B5EF4-FFF2-40B4-BE49-F238E27FC236}">
                <a16:creationId xmlns:a16="http://schemas.microsoft.com/office/drawing/2014/main" id="{50BCF4EB-6AE9-CCEC-049F-09032A66F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060000"/>
            <a:ext cx="243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0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4BCE-E1BD-186B-4F56-3AAA2A9C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Carteles virtuales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A8C30-46AC-9026-F7DE-A79627159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MX" dirty="0"/>
              <a:t>Insertar la imagen de la izquierda en la imagen de la derecha, de tal forma que sustituya el cartel de Motown.</a:t>
            </a:r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pPr marL="0" indent="0">
              <a:buNone/>
            </a:pPr>
            <a:r>
              <a:rPr lang="en-MX" sz="1600" b="1" dirty="0"/>
              <a:t>Fuentes: </a:t>
            </a:r>
            <a:r>
              <a:rPr lang="en-US" sz="1600" b="1" dirty="0">
                <a:hlinkClick r:id="rId2"/>
              </a:rPr>
              <a:t>https://upload.wikimedia.org/wikipedia/en/c/c0/Les_Horribles_Cernettes_in_1992.jpg</a:t>
            </a:r>
            <a:r>
              <a:rPr lang="en-US" sz="1600" b="1" dirty="0"/>
              <a:t> y </a:t>
            </a:r>
            <a:r>
              <a:rPr lang="en-US" sz="1600" b="1" dirty="0">
                <a:hlinkClick r:id="rId3"/>
              </a:rPr>
              <a:t>https://upload.wikimedia.org/wikipedia/commons/thumb/c/c0/1_times_square_night_2013.jpg/800px-1_times_square_night_2013.jpg</a:t>
            </a:r>
            <a:endParaRPr lang="en-MX" sz="16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194A3-5029-32B8-F762-0542E7CE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6AE54-F5D4-73EE-7A61-C733026E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24</a:t>
            </a:fld>
            <a:endParaRPr lang="en-MX"/>
          </a:p>
        </p:txBody>
      </p:sp>
      <p:pic>
        <p:nvPicPr>
          <p:cNvPr id="7" name="Picture 6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D9A4C3D-9F4A-5B41-6C0C-685D59174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2772000"/>
            <a:ext cx="3131092" cy="24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F72C1-588C-7051-7855-6AA3EB49F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000" y="2772000"/>
            <a:ext cx="3726000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93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638E1-BBFA-FAFC-3343-BE512505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Carteles virtuales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65A92-6F54-1C00-FB21-0C4C5494F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Resultado: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05671-D856-E039-0DD6-0AD3FA4B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C549E-9942-F251-1B3E-A1346DB8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25</a:t>
            </a:fld>
            <a:endParaRPr lang="en-MX"/>
          </a:p>
        </p:txBody>
      </p:sp>
      <p:pic>
        <p:nvPicPr>
          <p:cNvPr id="7" name="Picture 6" descr="A crowd of people in a busy city&#10;&#10;Description automatically generated with low confidence">
            <a:extLst>
              <a:ext uri="{FF2B5EF4-FFF2-40B4-BE49-F238E27FC236}">
                <a16:creationId xmlns:a16="http://schemas.microsoft.com/office/drawing/2014/main" id="{BD382682-65BA-B80B-13BA-37290F63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575" y="2451733"/>
            <a:ext cx="5937250" cy="396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48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5CF0-03D9-D773-13B2-AE8BC008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Matching de imágenes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DC6EC-B3C7-8B3C-79BB-9EEC9FB68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Buscar la imagen de la izquierda en la imagen de la derecha.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801D4-B4BA-DAA3-2C27-6509FAC6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C8674-BF84-0834-6B63-4696FC1B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26</a:t>
            </a:fld>
            <a:endParaRPr lang="en-MX"/>
          </a:p>
        </p:txBody>
      </p:sp>
      <p:pic>
        <p:nvPicPr>
          <p:cNvPr id="7" name="Picture 6" descr="A tattoo on a person's wrist&#10;&#10;Description automatically generated with low confidence">
            <a:extLst>
              <a:ext uri="{FF2B5EF4-FFF2-40B4-BE49-F238E27FC236}">
                <a16:creationId xmlns:a16="http://schemas.microsoft.com/office/drawing/2014/main" id="{255DD96B-B938-CB28-6C2D-6D666A51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49" y="2493963"/>
            <a:ext cx="1079500" cy="1270000"/>
          </a:xfrm>
          <a:prstGeom prst="rect">
            <a:avLst/>
          </a:prstGeom>
        </p:spPr>
      </p:pic>
      <p:pic>
        <p:nvPicPr>
          <p:cNvPr id="9" name="Picture 8" descr="A close-up of a hand with a tattoo on it&#10;&#10;Description automatically generated with medium confidence">
            <a:extLst>
              <a:ext uri="{FF2B5EF4-FFF2-40B4-BE49-F238E27FC236}">
                <a16:creationId xmlns:a16="http://schemas.microsoft.com/office/drawing/2014/main" id="{790CC9B7-46EB-44E3-BEE2-006ECD96A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2389186"/>
            <a:ext cx="4057651" cy="40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0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7B53-2BB7-6462-92E5-67F078DC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7" name="Content Placeholder 6" descr="A picture containing person, finger, nail, thumb&#10;&#10;Description automatically generated">
            <a:extLst>
              <a:ext uri="{FF2B5EF4-FFF2-40B4-BE49-F238E27FC236}">
                <a16:creationId xmlns:a16="http://schemas.microsoft.com/office/drawing/2014/main" id="{239D132E-61FF-7B37-A76E-15EFDE973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098" y="1852667"/>
            <a:ext cx="5219356" cy="446862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2F8A3-59BA-2770-0396-054044A1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ED67A-A096-D5BF-7E3E-15FA6A96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27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72610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561055-32A7-4FEB-A32D-E5814206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Alineación de imágenes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B4B637-70A4-4E5B-9628-3CFB1E99E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Métodos directos.</a:t>
            </a:r>
          </a:p>
          <a:p>
            <a:r>
              <a:rPr lang="es-MX" dirty="0"/>
              <a:t>Métodos basados en características.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3CFD51A-0022-41D2-BBD3-6D3FD86D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8F6118-60B2-49A7-A512-89ACCB13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9427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E24A8-6015-4B17-9ADE-570EAE74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Métodos directos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794C481F-05F4-4C1F-A91B-105E0D0896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MX" b="1" dirty="0"/>
                  <a:t>SSD (suma de diferencias al cuadrado)</a:t>
                </a:r>
                <a:r>
                  <a:rPr lang="es-MX" dirty="0"/>
                  <a:t>. Desliza una imagen sobre la otra calculando la suma de diferencias al cuadrado de las intensidades.</a:t>
                </a:r>
              </a:p>
              <a:p>
                <a:r>
                  <a:rPr lang="es-MX" b="1" dirty="0"/>
                  <a:t>Correlación cruzada</a:t>
                </a:r>
                <a:r>
                  <a:rPr lang="es-MX" dirty="0"/>
                  <a:t>. Desliza una imagen sobre la otra calculando el coeficiente de correlación.</a:t>
                </a:r>
              </a:p>
              <a:p>
                <a:r>
                  <a:rPr lang="es-MX" b="1" dirty="0"/>
                  <a:t>ECC (coeficiente de correlación mejorado)</a:t>
                </a:r>
                <a:r>
                  <a:rPr lang="es-MX" dirty="0"/>
                  <a:t>:</a:t>
                </a:r>
              </a:p>
              <a:p>
                <a:pPr lvl="1"/>
                <a:r>
                  <a:rPr lang="es-MX" dirty="0"/>
                  <a:t>Normaliza la imagen (</a:t>
                </a:r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s-MX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</m:t>
                    </m:r>
                    <m:sSup>
                      <m:sSupPr>
                        <m:ctrlP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MX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s-MX" dirty="0"/>
                  <a:t>).</a:t>
                </a:r>
              </a:p>
              <a:p>
                <a:pPr lvl="1"/>
                <a:r>
                  <a:rPr lang="es-MX" dirty="0"/>
                  <a:t>Calcula la correlación cruzada.</a:t>
                </a:r>
              </a:p>
              <a:p>
                <a:pPr lvl="1"/>
                <a:r>
                  <a:rPr lang="es-MX" dirty="0"/>
                  <a:t>Esto hace que ECC sea robusto a cambios de iluminación.</a:t>
                </a:r>
              </a:p>
              <a:p>
                <a:endParaRPr lang="es-MX" dirty="0"/>
              </a:p>
            </p:txBody>
          </p:sp>
        </mc:Choice>
        <mc:Fallback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794C481F-05F4-4C1F-A91B-105E0D0896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 r="-144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CCF8C5-CE69-49FA-92D0-661D29F7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A6FFB7-BFFF-43CC-871C-48AA101D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43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EF1B1-0478-4C5D-B804-29E1E5F82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Propósito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CFFEA0-EE85-4180-8FA9-0137CE30C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Pegado de imágenes</a:t>
            </a:r>
            <a:r>
              <a:rPr lang="es-MX" dirty="0"/>
              <a:t>: alinear imágenes superpuestas para crear una imagen panorámica más grande.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                        +                              =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2EAFDC-6FC9-42EF-A2EE-81D67CA97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5E7761-7978-4A89-B6B2-A321FC4B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1BBF34-BF12-4EB3-A8DC-0B23E12C3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582"/>
            <a:ext cx="2369389" cy="16763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B67824-5900-4938-82CF-548F9F1BE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56" y="3048582"/>
            <a:ext cx="2369389" cy="16763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83D133D-BFC9-4DF0-BE3F-8C126CB5F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29" y="3036195"/>
            <a:ext cx="4738776" cy="16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C22EE-17E1-4319-AD7C-2B6E3B342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 con ECC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910C87-1CA4-45D9-8FA8-A6A7E82F0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Sergey </a:t>
            </a:r>
            <a:r>
              <a:rPr lang="es-MX" dirty="0" err="1"/>
              <a:t>Prokudin-Gorskii</a:t>
            </a:r>
            <a:r>
              <a:rPr lang="es-MX" dirty="0"/>
              <a:t> fue un pionero de las fotografías a color a principios del siglo 20.</a:t>
            </a:r>
          </a:p>
          <a:p>
            <a:r>
              <a:rPr lang="es-MX" dirty="0"/>
              <a:t>Su idea fue tomar tres fotografías de cada escena usando un filtro rojo, uno verde y uno azul.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927911-A66E-46B4-A7A2-631AB7DA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4D41B3-AD03-47D7-BCFF-76B4015F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30</a:t>
            </a:fld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300744-1A1C-4928-9BFF-894EE00C5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64" y="3709919"/>
            <a:ext cx="9057736" cy="2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F320B-641A-497D-9CFB-517AFC81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 con ECC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E94BCA-38F9-4AA7-808D-46E414AA5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La colección digitalizada </a:t>
            </a:r>
            <a:r>
              <a:rPr lang="es-MX" dirty="0" err="1"/>
              <a:t>Prokudin-Gorskii</a:t>
            </a:r>
            <a:r>
              <a:rPr lang="es-MX" dirty="0"/>
              <a:t> está disponible en </a:t>
            </a:r>
            <a:r>
              <a:rPr lang="es-MX" dirty="0">
                <a:hlinkClick r:id="rId2"/>
              </a:rPr>
              <a:t>https://www.loc.gov/exhibits/empire/gorskii.html</a:t>
            </a:r>
            <a:endParaRPr lang="es-MX" dirty="0"/>
          </a:p>
          <a:p>
            <a:r>
              <a:rPr lang="es-MX" dirty="0"/>
              <a:t>El problema es que los frames están desalineados.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2F6DA8C-D99D-49D6-BD20-C4AD028AE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413AC3-1CB8-4483-AF73-871CF779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31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FD8150-C8EC-4C37-8D5A-755B9801F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46" y="3362476"/>
            <a:ext cx="3428102" cy="29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C8826-77EC-46B7-B069-B60266F1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 con ECC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F4A5D-4A3F-474A-BCCF-6B4B599F3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Solución:</a:t>
            </a:r>
          </a:p>
          <a:p>
            <a:r>
              <a:rPr lang="es-MX" dirty="0"/>
              <a:t>Se deja un canal fijo y los otros 2 se alinean con el.</a:t>
            </a:r>
          </a:p>
          <a:p>
            <a:r>
              <a:rPr lang="es-MX" dirty="0"/>
              <a:t>Para cada canal:</a:t>
            </a:r>
          </a:p>
          <a:p>
            <a:pPr lvl="1"/>
            <a:r>
              <a:rPr lang="es-MX" dirty="0"/>
              <a:t>Se obtiene la homografía con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cv2.findTransformECC()</a:t>
            </a:r>
            <a:r>
              <a:rPr lang="es-MX" dirty="0"/>
              <a:t>.</a:t>
            </a:r>
          </a:p>
          <a:p>
            <a:pPr lvl="1"/>
            <a:r>
              <a:rPr lang="es-MX" dirty="0"/>
              <a:t>Se aplica la homografía con el método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cv2.warpPerspective()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9061A4-FE32-47BD-9C20-C5A50C49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8792802-442B-43A0-8BD9-1D528C47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68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B3E943-49BB-42D5-ADEC-A5069463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CCC52B-670A-44BC-822F-C071C1624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b="1" dirty="0"/>
              <a:t>Nota</a:t>
            </a:r>
            <a:r>
              <a:rPr lang="es-MX" dirty="0"/>
              <a:t>: en una laptop Dell, con Core I5 y 8 GB de memoria, la alineación se tarda entre 3 y 4 minutos.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C65AB9-4D2C-4109-B658-79554F37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B9E768-D178-4DA0-83A7-818D0419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33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5D00CD-68F3-4CA6-8DAF-361538F0E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828136"/>
            <a:ext cx="8372936" cy="46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50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30ABC-92EF-4054-B3A1-9AEA775F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Métodos basados en características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1A72D7-AAB0-4D63-B0F4-81ACAB2A0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Obtener los keypoints de las dos imágenes con ORB o SIFT.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Obtener la lista de coincidencias entre los dos arreglos de keypoints.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Ordenar las coincidencias por distancia.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[Opcional] Quitar las coincidencias con distancia grande.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Extraer de los keypoints las coordenadas.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Calcular la homografía.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Aplicar la homografía.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D34237-FE7B-4484-ACF9-0839FC7E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0DFBEF-2221-48EA-894E-6F5B694C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957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A97D8E-3808-48E5-AF31-E0AC71F2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849A1-0A78-41DA-ABBF-3CB372494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Alinear el formato escaneada con el formato original.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4FF89D-E5B5-480E-9263-BF3AD6CE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F76107-4367-408D-ADB4-BF4D580B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35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810A41-88BF-4B4F-9CEE-98AF5230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2520000"/>
            <a:ext cx="2923433" cy="37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B89D42-D5A8-4F3A-832F-29E4EE362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2520000"/>
            <a:ext cx="2835709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0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9AF0F-9304-4160-B313-B2FCC572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FE6071-9D7C-40DC-BAD1-6D7075EC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Coincidencias.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CF20CA-2725-4BE2-8EF1-3EEE5653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F2F8CD-2DE4-43A5-970F-E80C5AA3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36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B207D5-47C8-4D18-806F-D6E115CFC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2520000"/>
            <a:ext cx="5671418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1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671F1-98D2-42B3-AF36-FBE4EE0F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1A33C1-B735-4FAB-848C-8103B9C57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Resultado.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3B933F-D9C7-4A7C-83B6-5D02BF056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5EDC68-EFE5-4BDA-B494-08AF1D88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37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7C7A04-135E-43AD-9565-0A8BAA0AB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00000"/>
            <a:ext cx="334106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70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66649D-50B6-4564-95C9-1113414C5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Implementación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D76B55-3BAB-42A6-A76A-F2AE9504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im1 = imagen que 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quiere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alinear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im2 = imagen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Detect ORB features and compute descriptors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orb = cv2.ORB.create()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kp1, desc1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orb.detectAndCompute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(im1, None)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kp2, desc2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orb.detectAndCompute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(im2, None)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Match features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bf = cv2.BFMatcher.create(cv2.NORM_HAMMING, True)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matches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bf.match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(desc1, desc2)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Sort matches by distance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matches = sorted(matches, key=lambda x: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x.distance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reverse=False)</a:t>
            </a:r>
          </a:p>
          <a:p>
            <a:endParaRPr lang="es-MX" dirty="0">
              <a:cs typeface="Times New Roman" panose="02020603050405020304" pitchFamily="18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5B0567-E0DF-4DD4-B5EA-FD9C94DC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5BE737-EE16-4B46-B2C5-B3D8612B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3622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CAD94-A749-4517-8066-5D66092B3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Implementación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973E85-3407-4604-86E0-F4AEBD420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# Remove not so good matches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numGoodMatches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int(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(matches) * GOOD_MATCH_PERCENT)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matches = matches[: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numGoodMatches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Extract location of good matches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points1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np.zeros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(matches), 2),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dtype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=np.float32)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points2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np.zeros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(matches), 2),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dtype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=np.float32)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match in enumerate(matches):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points1[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:] = keypoints1[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match.queryIdx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points2[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:] = keypoints2[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match.trainIdx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5C90EF-603B-4D5A-931E-5722E04E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23369B-7723-4667-87E7-ABB4600F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965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EF1B1-0478-4C5D-B804-29E1E5F82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Propósito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CFFEA0-EE85-4180-8FA9-0137CE30C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Reconstrucción 3D</a:t>
            </a:r>
            <a:r>
              <a:rPr lang="es-MX" dirty="0"/>
              <a:t>: alinear imágenes tomadas desde diferentes puntos de vista para reconstruir un objeto en 3D.</a:t>
            </a:r>
          </a:p>
          <a:p>
            <a:r>
              <a:rPr lang="es-MX" b="1" dirty="0"/>
              <a:t>Imágenes médicas</a:t>
            </a:r>
            <a:r>
              <a:rPr lang="es-MX" dirty="0"/>
              <a:t>: alinear de imágenes de diferentes fuentes para analizar mejor las características anatómicas o detectar anomalías.</a:t>
            </a:r>
          </a:p>
          <a:p>
            <a:r>
              <a:rPr lang="es-MX" b="1" dirty="0"/>
              <a:t>Seguimiento de objetos</a:t>
            </a:r>
            <a:r>
              <a:rPr lang="es-MX" dirty="0"/>
              <a:t>: alinear frames de video para rastrear el movimiento de objetos a lo largo del tiempo.</a:t>
            </a:r>
          </a:p>
          <a:p>
            <a:r>
              <a:rPr lang="es-MX" b="1" dirty="0"/>
              <a:t>Realidad aumentada (RA)</a:t>
            </a:r>
            <a:r>
              <a:rPr lang="es-MX" dirty="0"/>
              <a:t>: alinear elementos virtuales con objetos del mundo real en video.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2EAFDC-6FC9-42EF-A2EE-81D67CA97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5E7761-7978-4A89-B6B2-A321FC4B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92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96D68-6465-4665-9E9C-27A976B4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Implementación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AC8885-779C-436E-A585-6DCFE918E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MX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s-MX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es-MX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homography</a:t>
            </a:r>
          </a:p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h,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mask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cv2.findHomography(points1, points2, cv2.RANSAC)</a:t>
            </a:r>
          </a:p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MX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Use homography</a:t>
            </a:r>
          </a:p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im2.shape</a:t>
            </a:r>
          </a:p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im_reg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cv2.warpPerspective(im1, h, 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B1DA1E-154E-434A-8A2B-4C2ADDBD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8BC842-2A67-4640-B115-81D5BCD0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3753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EF1B1-0478-4C5D-B804-29E1E5F82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Propósito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CFFEA0-EE85-4180-8FA9-0137CE30C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Fusión de imágenes multimodales</a:t>
            </a:r>
            <a:r>
              <a:rPr lang="es-MX" dirty="0"/>
              <a:t>: alinear de imágenes de diferentes sensores para obtener información mejorada.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2EAFDC-6FC9-42EF-A2EE-81D67CA97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5E7761-7978-4A89-B6B2-A321FC4B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146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E4332-62EC-434C-ABFD-AD60C33A7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Métodos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F51CA3-BC1C-4737-ABED-C078B3620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Métodos directos:</a:t>
            </a:r>
          </a:p>
          <a:p>
            <a:pPr lvl="1"/>
            <a:r>
              <a:rPr lang="es-MX" dirty="0"/>
              <a:t>Operan sobre los pixeles sin detección de características.</a:t>
            </a:r>
          </a:p>
          <a:p>
            <a:pPr lvl="1"/>
            <a:r>
              <a:rPr lang="es-MX" dirty="0"/>
              <a:t>Utilizan técnicas de optimización para minimizar las diferencias entre imágenes.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Métodos basados ​​en características:</a:t>
            </a:r>
          </a:p>
          <a:p>
            <a:pPr lvl="1"/>
            <a:r>
              <a:rPr lang="es-MX" dirty="0"/>
              <a:t>Detectan keypoints (por ejemplo, esquinas, bordes) y los utilizan para calcular transformaciones. </a:t>
            </a:r>
          </a:p>
          <a:p>
            <a:pPr lvl="1"/>
            <a:r>
              <a:rPr lang="es-MX" dirty="0"/>
              <a:t>Se utilizan técnicas como SIFT y ORB para la detección de características.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95E00BA-4EB7-4DF6-9820-6974B673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645224-9504-40C1-9617-AF2AC6F7A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33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A9C19-3A7B-4174-8851-774B897A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Modelos de movimiento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9B4AC1-0D37-4386-A327-FB22AC1F1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Transformaciones afines. Preservan líneas rectas y líneas paralelas, pero no distancias ni ángulos.</a:t>
            </a:r>
          </a:p>
          <a:p>
            <a:r>
              <a:rPr lang="es-MX" dirty="0"/>
              <a:t>Homografía. Solo preserva líneas rectas.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EF8185-5EDD-47D8-8F80-D81ED2CDA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60DCE9-8553-4DA2-ACC3-13376230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1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2BC2F-B425-E74E-99CF-649F1EDE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Transformaciones afines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0F516-095F-424D-B50A-3EB75CDB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r>
              <a:rPr lang="es-ES_tradnl" sz="1400" b="1" dirty="0"/>
              <a:t>Fuente: </a:t>
            </a:r>
            <a:r>
              <a:rPr lang="es-ES_tradnl" sz="1400" b="1" dirty="0">
                <a:hlinkClick r:id="rId2"/>
              </a:rPr>
              <a:t>https://www.cs.drexel.edu/~david/Classes/CS536/Lectures/L-18_Transformations.pdf</a:t>
            </a:r>
            <a:endParaRPr lang="es-ES_tradnl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8C0BB-3765-C241-B3F6-D89594B3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D9EF1-8ED8-E943-98C5-171AEE5A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4BBA-971A-9846-B188-37387BC53CF6}" type="slidenum">
              <a:rPr lang="es-ES_tradnl" smtClean="0"/>
              <a:t>8</a:t>
            </a:fld>
            <a:endParaRPr lang="es-ES_trad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4E5AD-C4B8-B442-9398-BAB4915C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25" y="1931039"/>
            <a:ext cx="8950325" cy="37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0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3C8AF-06BC-4E55-8629-B432A3A1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Homografía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FEF1BC-0851-4037-89F9-73D2E68F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s-MX" sz="1400" b="1" dirty="0">
                <a:hlinkClick r:id="rId2"/>
              </a:rPr>
              <a:t>https://scikit-image.org/docs/stable/auto_examples/transform/plot_transform_types.html</a:t>
            </a:r>
            <a:r>
              <a:rPr lang="es-MX" sz="1400" b="1" dirty="0"/>
              <a:t> 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C5E585-B54B-42DF-9944-FAEC23DF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513C677-BF1A-403C-99F9-9BA3A5E1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8F5C-F2CB-46DD-A909-698B7C450366}" type="slidenum">
              <a:rPr lang="es-MX" smtClean="0"/>
              <a:t>9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1A6BE9-027F-4FA4-B2BA-6714CCB7F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764783"/>
            <a:ext cx="5466086" cy="40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47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0000"/>
      </a:hlink>
      <a:folHlink>
        <a:srgbClr val="FF0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01-Introduction</Template>
  <TotalTime>683</TotalTime>
  <Words>1554</Words>
  <Application>Microsoft Office PowerPoint</Application>
  <PresentationFormat>Panorámica</PresentationFormat>
  <Paragraphs>287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Wingdings 2</vt:lpstr>
      <vt:lpstr>Flujo</vt:lpstr>
      <vt:lpstr>Alineación de imágenes</vt:lpstr>
      <vt:lpstr>Definición</vt:lpstr>
      <vt:lpstr>Propósito</vt:lpstr>
      <vt:lpstr>Propósito</vt:lpstr>
      <vt:lpstr>Propósito</vt:lpstr>
      <vt:lpstr>Métodos</vt:lpstr>
      <vt:lpstr>Modelos de movimiento</vt:lpstr>
      <vt:lpstr>Transformaciones afines</vt:lpstr>
      <vt:lpstr>Homografía</vt:lpstr>
      <vt:lpstr>Traslación</vt:lpstr>
      <vt:lpstr>Rotación</vt:lpstr>
      <vt:lpstr>Rotación</vt:lpstr>
      <vt:lpstr>Shear</vt:lpstr>
      <vt:lpstr>Shear</vt:lpstr>
      <vt:lpstr>Homografía</vt:lpstr>
      <vt:lpstr>Homografía</vt:lpstr>
      <vt:lpstr>Homografía</vt:lpstr>
      <vt:lpstr>Homografía</vt:lpstr>
      <vt:lpstr>Homografía</vt:lpstr>
      <vt:lpstr>Aplicaciones de la homografía</vt:lpstr>
      <vt:lpstr>Rectificación de imágenes</vt:lpstr>
      <vt:lpstr>Rectificación de imágenes</vt:lpstr>
      <vt:lpstr>Corrección de perspectiva</vt:lpstr>
      <vt:lpstr>Carteles virtuales</vt:lpstr>
      <vt:lpstr>Carteles virtuales</vt:lpstr>
      <vt:lpstr>Matching de imágenes</vt:lpstr>
      <vt:lpstr>Resultado</vt:lpstr>
      <vt:lpstr>Alineación de imágenes</vt:lpstr>
      <vt:lpstr>Métodos directos</vt:lpstr>
      <vt:lpstr>Ejemplo con ECC</vt:lpstr>
      <vt:lpstr>Ejemplo con ECC</vt:lpstr>
      <vt:lpstr>Ejemplo con ECC</vt:lpstr>
      <vt:lpstr>Resultado</vt:lpstr>
      <vt:lpstr>Métodos basados en características</vt:lpstr>
      <vt:lpstr>Ejemplo</vt:lpstr>
      <vt:lpstr>Ejemplo</vt:lpstr>
      <vt:lpstr>Ejemplo</vt:lpstr>
      <vt:lpstr>Implementación</vt:lpstr>
      <vt:lpstr>Implementación</vt:lpstr>
      <vt:lpstr>Implementación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Alineación de imágenes</dc:title>
  <dc:creator>HECTOR ANTONIO VILLA MARTINEZ</dc:creator>
  <cp:lastModifiedBy>HECTOR ANTONIO VILLA MARTINEZ</cp:lastModifiedBy>
  <cp:revision>42</cp:revision>
  <dcterms:created xsi:type="dcterms:W3CDTF">2024-10-17T15:42:46Z</dcterms:created>
  <dcterms:modified xsi:type="dcterms:W3CDTF">2024-10-30T02:09:20Z</dcterms:modified>
</cp:coreProperties>
</file>