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90" r:id="rId3"/>
    <p:sldId id="291" r:id="rId4"/>
    <p:sldId id="292" r:id="rId5"/>
    <p:sldId id="303" r:id="rId6"/>
    <p:sldId id="299" r:id="rId7"/>
    <p:sldId id="302" r:id="rId8"/>
    <p:sldId id="304" r:id="rId9"/>
    <p:sldId id="305" r:id="rId10"/>
    <p:sldId id="306" r:id="rId11"/>
    <p:sldId id="307" r:id="rId12"/>
    <p:sldId id="309" r:id="rId13"/>
    <p:sldId id="311" r:id="rId14"/>
    <p:sldId id="314" r:id="rId15"/>
    <p:sldId id="315" r:id="rId16"/>
    <p:sldId id="316" r:id="rId17"/>
    <p:sldId id="318" r:id="rId18"/>
    <p:sldId id="321" r:id="rId19"/>
    <p:sldId id="326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4"/>
  </p:normalViewPr>
  <p:slideViewPr>
    <p:cSldViewPr snapToGrid="0">
      <p:cViewPr varScale="1">
        <p:scale>
          <a:sx n="56" d="100"/>
          <a:sy n="56" d="100"/>
        </p:scale>
        <p:origin x="10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9F388-707B-2846-94DC-2DA1766AAFE5}" type="datetimeFigureOut">
              <a:rPr lang="en-MX" smtClean="0"/>
              <a:t>10/29/2024</a:t>
            </a:fld>
            <a:endParaRPr lang="en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911FB-4802-E446-9810-AF6F93685278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336208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F941A-37B3-1D45-BC52-E32F12071F76}" type="datetime1">
              <a:rPr lang="en-US" smtClean="0"/>
              <a:t>10/29/2024</a:t>
            </a:fld>
            <a:endParaRPr lang="en-MX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763648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FEC7-DDEF-A74C-BA93-F2E2BF0EA8A5}" type="datetime1">
              <a:rPr lang="en-US" smtClean="0"/>
              <a:t>10/29/2024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642748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D3156-9CFE-9841-A104-1A758E5FF175}" type="datetime1">
              <a:rPr lang="en-US" smtClean="0"/>
              <a:t>10/29/2024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598721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005E-5BBA-3946-B607-6BBB8AAFAA04}" type="datetime1">
              <a:rPr lang="en-US" smtClean="0"/>
              <a:t>10/29/2024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87914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F1C15-6FAB-0E44-8645-C8B24C0FBAED}" type="datetime1">
              <a:rPr lang="en-US" smtClean="0"/>
              <a:t>10/29/2024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58672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F4CA-C638-E54D-9ACD-4758802E6B03}" type="datetime1">
              <a:rPr lang="en-US" smtClean="0"/>
              <a:t>10/29/2024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19463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6FEBD-0B7E-C940-95F3-DF87409473CA}" type="datetime1">
              <a:rPr lang="en-US" smtClean="0"/>
              <a:t>10/29/2024</a:t>
            </a:fld>
            <a:endParaRPr lang="en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138354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3EBE-0088-1A43-89EF-6158D3704412}" type="datetime1">
              <a:rPr lang="en-US" smtClean="0"/>
              <a:t>10/29/2024</a:t>
            </a:fld>
            <a:endParaRPr lang="en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37011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7D8C5-4F05-5C41-AF22-DFD3F42CE9E5}" type="datetime1">
              <a:rPr lang="en-US" smtClean="0"/>
              <a:t>10/29/2024</a:t>
            </a:fld>
            <a:endParaRPr lang="en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242496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4A8CC-C1DC-DA4E-A177-ED6DC795E5CF}" type="datetime1">
              <a:rPr lang="en-US" smtClean="0"/>
              <a:t>10/29/2024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472411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C1DA3-A2D2-D04E-AC5E-B07896F3807A}" type="datetime1">
              <a:rPr lang="en-US" smtClean="0"/>
              <a:t>10/29/2024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F3C39CEF-03B5-2B49-BE88-415DD5FE8AAF}" type="slidenum">
              <a:rPr lang="en-MX" smtClean="0"/>
              <a:t>‹Nº›</a:t>
            </a:fld>
            <a:endParaRPr lang="en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05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A039B2C-8EB4-5F48-830D-8BF4B51B41CF}" type="datetime1">
              <a:rPr lang="en-US" smtClean="0"/>
              <a:t>10/29/2024</a:t>
            </a:fld>
            <a:endParaRPr lang="en-MX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3C39CEF-03B5-2B49-BE88-415DD5FE8AAF}" type="slidenum">
              <a:rPr lang="en-MX" smtClean="0"/>
              <a:t>‹Nº›</a:t>
            </a:fld>
            <a:endParaRPr lang="en-MX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23416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flann-lib/flann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opencv.org/4.7.0/d5/d26/tutorial_py_knn_understanding.html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B7955-FFEC-BFA7-5234-9DF192463D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MX" dirty="0"/>
              <a:t>Image Matching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13755E-3C40-5CAC-4DFE-2FADCD7801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948014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AD014-6C2E-3317-F827-C824675AE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Ratio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F288C5-195F-84BD-527B-0F89DFA824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s-ES_tradnl" dirty="0"/>
                  <a:t>Para cada característica en la imagen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s-ES_tradnl" dirty="0"/>
                  <a:t>, encontrar los 2 vecinos más cercanos en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s-ES_tradnl" dirty="0"/>
                  <a:t> cuyas distancias son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ES_tradnl" dirty="0"/>
                  <a:t> 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s-ES_tradnl" dirty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s-ES_tradnl" dirty="0"/>
                  <a:t>Calcular la relación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_tradn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s-ES_tradnl" dirty="0"/>
                  <a:t>. Si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0.8</m:t>
                    </m:r>
                  </m:oMath>
                </a14:m>
                <a:r>
                  <a:rPr lang="es-ES_tradnl" dirty="0"/>
                  <a:t>, la puntuación de la característica 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s-E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s-ES_tradnl" dirty="0"/>
                  <a:t> donde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s-ES_tradnl" dirty="0"/>
                  <a:t> es un número real positivo arbitrario. Si </a:t>
                </a:r>
                <a14:m>
                  <m:oMath xmlns:m="http://schemas.openxmlformats.org/officeDocument/2006/math"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s-E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&gt;0.8</m:t>
                    </m:r>
                  </m:oMath>
                </a14:m>
                <a:r>
                  <a:rPr lang="es-ES_tradnl" dirty="0"/>
                  <a:t>, la puntuación es 0.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s-ES_tradnl" dirty="0"/>
                  <a:t>Repetir 1 y 2 para todas las características en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s-ES_tradnl" dirty="0"/>
                  <a:t> y tomar el promedio de todos los puntajes. Este será su puntaje de coincidencia general. Los valores más altos indicarán mejores coincidencias de imagen.</a:t>
                </a:r>
              </a:p>
              <a:p>
                <a:endParaRPr lang="es-ES_tradnl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F288C5-195F-84BD-527B-0F89DFA824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78" t="-138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95242E-BAB9-D98F-0358-E0E3003CC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604402-BFAA-FF1A-6679-B6E5BBF6C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10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68270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C592-D8B5-87E8-F59B-94EDF2D7A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Ratio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35B40-9424-E10F-248D-B7C03AD89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La principal suposición es que la imagen que se busca aparece solo una vez en la imagen de entrenamiento.</a:t>
            </a:r>
          </a:p>
          <a:p>
            <a:r>
              <a:rPr lang="en-MX" dirty="0"/>
              <a:t>Esto implica que cada keypoint en la imagen que se busca tiene, a lo más, una coincidencia correcta en la imagen de entrenamiento y que la segunda coincidencia siempre es incorrecta.</a:t>
            </a:r>
          </a:p>
          <a:p>
            <a:r>
              <a:rPr lang="en-MX" dirty="0"/>
              <a:t>Si la primera coincidencia es correcta, su distancia debe ser mucho menor que la segunda coincidencia.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2CA14-834E-B2BC-34BE-B3EBD1370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64155F-49BD-AD66-7C6A-9F9BE25AF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11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82419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DF215C6-BC14-2BEB-9B9E-1C04D687EDF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MX" dirty="0"/>
                  <a:t>Match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MX" dirty="0"/>
                  <a:t> vecinos en OpenCV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DF215C6-BC14-2BEB-9B9E-1C04D687ED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3584" b="-32967"/>
                </a:stretch>
              </a:blipFill>
            </p:spPr>
            <p:txBody>
              <a:bodyPr/>
              <a:lstStyle/>
              <a:p>
                <a:r>
                  <a:rPr lang="en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2C553D-06A6-C802-BAE8-B521C417AA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MX" dirty="0"/>
                  <a:t>Procedimiento: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MX" dirty="0"/>
                  <a:t>Encontrar los descriptores usando ORB o SIFT.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MX" dirty="0"/>
                  <a:t>Para cada keypoint encontrar las 2 mejores coincidencias usando el método </a:t>
                </a:r>
                <a:r>
                  <a:rPr lang="en-MX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knnMatch</a:t>
                </a:r>
                <a:r>
                  <a:rPr lang="en-MX" dirty="0"/>
                  <a:t> de la clase </a:t>
                </a:r>
                <a:r>
                  <a:rPr lang="en-MX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BFMatcher</a:t>
                </a:r>
                <a:r>
                  <a:rPr lang="en-MX" dirty="0">
                    <a:cs typeface="Times New Roman" panose="02020603050405020304" pitchFamily="18" charset="0"/>
                  </a:rPr>
                  <a:t> (</a:t>
                </a:r>
                <a:r>
                  <a:rPr lang="es-ES_tradnl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knnMatch</a:t>
                </a:r>
                <a:r>
                  <a:rPr lang="es-ES_tradnl" dirty="0">
                    <a:cs typeface="Times New Roman" panose="02020603050405020304" pitchFamily="18" charset="0"/>
                  </a:rPr>
                  <a:t> regresa l</a:t>
                </a:r>
                <a:r>
                  <a:rPr lang="es-ES_tradnl" dirty="0"/>
                  <a:t>as dos coincidencias en orden creciente de distancia)</a:t>
                </a:r>
                <a:r>
                  <a:rPr lang="en-MX" dirty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MX" dirty="0"/>
                  <a:t>Ordenar las parejas de coincidencias por distancia.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MX" dirty="0"/>
                  <a:t>Aplicar el ratio test.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MX" dirty="0"/>
                  <a:t>Dibujar las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MX" dirty="0"/>
                  <a:t> mejores coincidencias usando el método </a:t>
                </a:r>
                <a:r>
                  <a:rPr lang="en-MX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drawMatches</a:t>
                </a:r>
                <a:r>
                  <a:rPr lang="en-MX" dirty="0"/>
                  <a:t>.</a:t>
                </a:r>
              </a:p>
              <a:p>
                <a:endParaRPr lang="en-MX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2C553D-06A6-C802-BAE8-B521C417AA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78" t="-138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1F1018-162D-6419-0350-65735C89B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DD62C-8960-19B2-626C-1D2B7A07B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12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0816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0C7B0-083A-D33E-F0FD-3E1E9C88F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Ejemplo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8FFCD-2BC8-ADAB-13AC-EABAF2FD3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Buscar el logotipo de la NASA en la imagen de la derecha.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50E63-CB2D-D4BE-5961-C2BCAB182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776EDD-EDFE-D588-386F-45D97E365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13</a:t>
            </a:fld>
            <a:endParaRPr lang="en-MX"/>
          </a:p>
        </p:txBody>
      </p:sp>
      <p:pic>
        <p:nvPicPr>
          <p:cNvPr id="7" name="Picture 6" descr="A picture containing graphics, circle, graphic design, electric blue&#10;&#10;Description automatically generated">
            <a:extLst>
              <a:ext uri="{FF2B5EF4-FFF2-40B4-BE49-F238E27FC236}">
                <a16:creationId xmlns:a16="http://schemas.microsoft.com/office/drawing/2014/main" id="{30A32047-287A-D529-E8F8-B599C440F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648" y="2796359"/>
            <a:ext cx="1521254" cy="1274050"/>
          </a:xfrm>
          <a:prstGeom prst="rect">
            <a:avLst/>
          </a:prstGeom>
        </p:spPr>
      </p:pic>
      <p:pic>
        <p:nvPicPr>
          <p:cNvPr id="9" name="Picture 8" descr="A building with a flag on it&#10;&#10;Description automatically generated with low confidence">
            <a:extLst>
              <a:ext uri="{FF2B5EF4-FFF2-40B4-BE49-F238E27FC236}">
                <a16:creationId xmlns:a16="http://schemas.microsoft.com/office/drawing/2014/main" id="{D69AF3B3-0539-6B35-C7AA-1A12B2103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729" y="2796359"/>
            <a:ext cx="4835612" cy="321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16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73F2-CAF0-E1CB-868F-15685B38E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</a:t>
            </a:r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7E0345-DE4E-C500-2488-9DAB45DAF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5D188-7342-EF8B-77DA-B3E1D6E41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14</a:t>
            </a:fld>
            <a:endParaRPr lang="en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FE22E0-9E89-43CA-9D49-39D56825D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Disponible en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image_features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/orb_knn.py</a:t>
            </a:r>
            <a:r>
              <a:rPr lang="es-MX" dirty="0"/>
              <a:t>.</a:t>
            </a:r>
          </a:p>
          <a:p>
            <a:endParaRPr lang="es-MX" dirty="0"/>
          </a:p>
        </p:txBody>
      </p:sp>
      <p:pic>
        <p:nvPicPr>
          <p:cNvPr id="8" name="Content Placeholder 6" descr="A picture containing black and white, tower, sky, building&#10;&#10;Description automatically generated">
            <a:extLst>
              <a:ext uri="{FF2B5EF4-FFF2-40B4-BE49-F238E27FC236}">
                <a16:creationId xmlns:a16="http://schemas.microsoft.com/office/drawing/2014/main" id="{C3A3C197-05FF-4CAE-A1F7-77163C0B6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360" y="2523922"/>
            <a:ext cx="6675101" cy="383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63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081AB-86CF-2799-3393-BABBD8058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X" dirty="0"/>
              <a:t>Comparación </a:t>
            </a:r>
            <a:r>
              <a:rPr lang="en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match</a:t>
            </a:r>
            <a:r>
              <a:rPr lang="en-MX" dirty="0"/>
              <a:t> vs </a:t>
            </a:r>
            <a:r>
              <a:rPr lang="en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knnMatch</a:t>
            </a:r>
            <a:r>
              <a:rPr lang="en-MX" dirty="0">
                <a:cs typeface="Times New Roman" panose="02020603050405020304" pitchFamily="18" charset="0"/>
              </a:rPr>
              <a:t> / ratio</a:t>
            </a:r>
            <a:endParaRPr lang="en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 descr="A picture containing sky, black and white, building, outdoor&#10;&#10;Description automatically generated">
            <a:extLst>
              <a:ext uri="{FF2B5EF4-FFF2-40B4-BE49-F238E27FC236}">
                <a16:creationId xmlns:a16="http://schemas.microsoft.com/office/drawing/2014/main" id="{F25D8F12-2BCE-A1E5-E22B-62FD90780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000" y="1980000"/>
            <a:ext cx="5016215" cy="2880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A8CF1A-1C5C-90CC-CDE0-8F0F8CFAE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899C31-9409-48C0-7CB6-A629E71CB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15</a:t>
            </a:fld>
            <a:endParaRPr lang="en-MX"/>
          </a:p>
        </p:txBody>
      </p:sp>
      <p:pic>
        <p:nvPicPr>
          <p:cNvPr id="9" name="Picture 8" descr="A picture containing black and white, tower, sky, building&#10;&#10;Description automatically generated">
            <a:extLst>
              <a:ext uri="{FF2B5EF4-FFF2-40B4-BE49-F238E27FC236}">
                <a16:creationId xmlns:a16="http://schemas.microsoft.com/office/drawing/2014/main" id="{F20E009D-8B1A-7F27-36A0-25795D726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0" y="1980000"/>
            <a:ext cx="501621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71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6F229-5C37-D062-687C-4917B757C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Matching con FLANN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01AB5-3C68-B4AB-E9E3-B3CBCB7C6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Fast Library for Approximate Nearest Neighbors.</a:t>
            </a:r>
          </a:p>
          <a:p>
            <a:r>
              <a:rPr lang="en-MX" dirty="0"/>
              <a:t>Librería con varios algoritmos para encontrar vecinos más cercanos de manera aproximada.</a:t>
            </a:r>
          </a:p>
          <a:p>
            <a:r>
              <a:rPr lang="en-MX" dirty="0"/>
              <a:t>Para datasets grandes, es más rápido que </a:t>
            </a:r>
            <a:r>
              <a:rPr lang="en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BFMatcher</a:t>
            </a:r>
            <a:r>
              <a:rPr lang="en-MX" dirty="0"/>
              <a:t>.</a:t>
            </a:r>
          </a:p>
          <a:p>
            <a:r>
              <a:rPr lang="en-US" dirty="0">
                <a:hlinkClick r:id="rId2"/>
              </a:rPr>
              <a:t>https://github.com/flann-lib/flann</a:t>
            </a:r>
            <a:endParaRPr lang="en-MX" dirty="0"/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07EC3-8329-E456-262A-B7B3D5F2D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179AD-9211-15B8-5F2F-B166E78F3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16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052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A324A-474F-B805-6B96-33F1F32E7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FLANN con OpenCV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3701F-6BAE-954B-320B-CC0350602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MX" dirty="0"/>
              <a:t>Detectar los keypoints y encontrar las descripciones usando ORB o SIFT.</a:t>
            </a:r>
          </a:p>
          <a:p>
            <a:pPr marL="514350" indent="-514350">
              <a:buFont typeface="+mj-lt"/>
              <a:buAutoNum type="arabicPeriod"/>
            </a:pPr>
            <a:r>
              <a:rPr lang="en-MX" dirty="0"/>
              <a:t>Construir un objeto </a:t>
            </a:r>
            <a:r>
              <a:rPr lang="en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FlannBasedMatcher</a:t>
            </a:r>
            <a:r>
              <a:rPr lang="en-MX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MX" dirty="0"/>
              <a:t>Obtener las coincidencias invocando el método </a:t>
            </a:r>
            <a:r>
              <a:rPr lang="en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knnMatch</a:t>
            </a:r>
            <a:r>
              <a:rPr lang="en-MX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MX" dirty="0"/>
              <a:t>Filtrar las coincidencias usando el ratio test.</a:t>
            </a:r>
          </a:p>
          <a:p>
            <a:pPr marL="514350" indent="-514350">
              <a:buFont typeface="+mj-lt"/>
              <a:buAutoNum type="arabicPeriod"/>
            </a:pPr>
            <a:r>
              <a:rPr lang="en-MX" dirty="0"/>
              <a:t>Dibujar las coincidencias.</a:t>
            </a:r>
          </a:p>
          <a:p>
            <a:endParaRPr lang="en-MX" dirty="0"/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803F27-BA42-3C4B-5BED-47B69AA57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F0BCC2-67B9-C8DE-6280-4EA976FB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17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8099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94A4E-A0D0-28AD-3934-2D81DE6D1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Ejemplo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65C40-F87D-688E-ADF8-FABEFAB9E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Encontrar la imagen de la izquierda en la imagen de la derecha.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AA3533-6B41-50DF-F8FC-60652368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DB8EB-B875-C61A-1F18-9C044DEE4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18</a:t>
            </a:fld>
            <a:endParaRPr lang="en-MX"/>
          </a:p>
        </p:txBody>
      </p:sp>
      <p:pic>
        <p:nvPicPr>
          <p:cNvPr id="7" name="Picture 6" descr="A painting of women and a dog&#10;&#10;Description automatically generated with low confidence">
            <a:extLst>
              <a:ext uri="{FF2B5EF4-FFF2-40B4-BE49-F238E27FC236}">
                <a16:creationId xmlns:a16="http://schemas.microsoft.com/office/drawing/2014/main" id="{92554D5D-41C4-0F11-B9E8-4F0397182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0" y="2520000"/>
            <a:ext cx="2991600" cy="378000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24357712-DDF6-2FC5-30A9-48882367D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000" y="2520000"/>
            <a:ext cx="3138113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03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3F5A7-B49E-431A-C368-BA5F5EB95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</a:t>
            </a:r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5FA22A-15BD-821E-63D2-C83A1C139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0D668-7E98-E94F-CF08-BCB9C2346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19</a:t>
            </a:fld>
            <a:endParaRPr lang="en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F0D06C-AE70-442C-AED2-FA2692969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Disponible en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image_feature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/flann.py</a:t>
            </a:r>
            <a:r>
              <a:rPr lang="es-MX" dirty="0"/>
              <a:t>.</a:t>
            </a:r>
          </a:p>
          <a:p>
            <a:endParaRPr lang="es-MX" dirty="0"/>
          </a:p>
        </p:txBody>
      </p:sp>
      <p:pic>
        <p:nvPicPr>
          <p:cNvPr id="8" name="Content Placeholder 6" descr="A picture containing screenshot, graphic design, graphics, colorfulness&#10;&#10;Description automatically generated">
            <a:extLst>
              <a:ext uri="{FF2B5EF4-FFF2-40B4-BE49-F238E27FC236}">
                <a16:creationId xmlns:a16="http://schemas.microsoft.com/office/drawing/2014/main" id="{238C1187-60BE-47DF-8D32-080969013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269" y="2536166"/>
            <a:ext cx="4465110" cy="378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43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26861-59EB-0DEB-49C2-E925EB39A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Matching de imágenes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5C207-533F-38AE-8453-71EA2C13A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Encontrar las coincidencias (</a:t>
            </a:r>
            <a:r>
              <a:rPr lang="es-MX" dirty="0" err="1"/>
              <a:t>matches</a:t>
            </a:r>
            <a:r>
              <a:rPr lang="es-MX" dirty="0"/>
              <a:t>) entre dos imágenes.</a:t>
            </a:r>
          </a:p>
          <a:p>
            <a:r>
              <a:rPr lang="en-MX" dirty="0"/>
              <a:t>Un comparador (matcher) extrae dos conjuntos de keypoints, los compara y genera una lista de coincidencias.</a:t>
            </a:r>
            <a:endParaRPr lang="es-MX" dirty="0"/>
          </a:p>
          <a:p>
            <a:r>
              <a:rPr lang="es-MX" dirty="0"/>
              <a:t>Dos formas de </a:t>
            </a:r>
            <a:r>
              <a:rPr lang="es-MX" dirty="0" err="1"/>
              <a:t>matching</a:t>
            </a:r>
            <a:r>
              <a:rPr lang="es-MX" dirty="0"/>
              <a:t> en OpenCV:</a:t>
            </a:r>
          </a:p>
          <a:p>
            <a:pPr marL="514350" indent="-514350">
              <a:buFont typeface="+mj-lt"/>
              <a:buAutoNum type="alphaLcParenR"/>
            </a:pPr>
            <a:r>
              <a:rPr lang="es-MX" dirty="0"/>
              <a:t>Fuerza bruta.</a:t>
            </a:r>
          </a:p>
          <a:p>
            <a:pPr marL="514350" indent="-514350">
              <a:buFont typeface="+mj-lt"/>
              <a:buAutoNum type="alphaLcParenR"/>
            </a:pPr>
            <a:r>
              <a:rPr lang="es-MX" dirty="0"/>
              <a:t>FLANN (</a:t>
            </a:r>
            <a:r>
              <a:rPr lang="en-US" dirty="0"/>
              <a:t>Fast Library for Approximate Nearest Neighbors</a:t>
            </a:r>
            <a:r>
              <a:rPr lang="es-MX" dirty="0"/>
              <a:t>).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48B5D1-7939-76B7-C16D-A777CFCBF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8427A-6F97-C1E5-3709-5CCB9F92F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2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1106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40BA9-C964-AB57-0318-F5721CB47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Matching por fuerza bruta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8A69EF-7228-20AC-66CB-DEE7A9D998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MX" dirty="0"/>
                  <a:t>Cada descriptor de keypoint en el primer conjunto se compara con cada descriptor de keypoint en el segundo conjunto.</a:t>
                </a:r>
              </a:p>
              <a:p>
                <a:r>
                  <a:rPr lang="es-MX" dirty="0"/>
                  <a:t>Al final</a:t>
                </a:r>
                <a:r>
                  <a:rPr lang="en-MX" dirty="0"/>
                  <a:t> se elige la mejor coincidencia en base a la distancia mínima.</a:t>
                </a:r>
              </a:p>
              <a:p>
                <a:r>
                  <a:rPr lang="en-MX" dirty="0"/>
                  <a:t>En OpenCV, la clase </a:t>
                </a:r>
                <a:r>
                  <a:rPr lang="en-MX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BFMatcher</a:t>
                </a:r>
                <a:r>
                  <a:rPr lang="en-MX" dirty="0"/>
                  <a:t> tiene el método </a:t>
                </a:r>
                <a:r>
                  <a:rPr lang="en-MX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match</a:t>
                </a:r>
                <a:r>
                  <a:rPr lang="en-MX" dirty="0"/>
                  <a:t> para encontrar la mejor coincidencia y el método </a:t>
                </a:r>
                <a:r>
                  <a:rPr lang="en-MX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knnMatch</a:t>
                </a:r>
                <a:r>
                  <a:rPr lang="en-MX" dirty="0"/>
                  <a:t> para encontrar las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MX" dirty="0"/>
                  <a:t> mejores coincidencias.</a:t>
                </a:r>
              </a:p>
              <a:p>
                <a:endParaRPr lang="en-MX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08A69EF-7228-20AC-66CB-DEE7A9D998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389" r="-1500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491543-D8F8-B49C-D2FD-7ACC8C361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DA8FC-0BA3-2683-7267-067F35981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3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14563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9063-D7A6-F9F3-763D-B27DF8AE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Matching simple en OpenCV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3E0997-9500-3548-6EC1-DC9DB2DEF9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MX" dirty="0"/>
                  <a:t>Procedimiento: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MX" dirty="0"/>
                  <a:t>Encontrar los </a:t>
                </a:r>
                <a:r>
                  <a:rPr lang="es-MX" dirty="0"/>
                  <a:t>keypoints y los </a:t>
                </a:r>
                <a:r>
                  <a:rPr lang="en-MX" dirty="0"/>
                  <a:t>descriptores usando ORB o SIFT.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MX" dirty="0"/>
                  <a:t>Para cada keypoint encontrar la mejor coincidencia usando el método </a:t>
                </a:r>
                <a:r>
                  <a:rPr lang="en-MX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match</a:t>
                </a:r>
                <a:r>
                  <a:rPr lang="en-MX" dirty="0"/>
                  <a:t> de la clase </a:t>
                </a:r>
                <a:r>
                  <a:rPr lang="en-MX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BFMatcher</a:t>
                </a:r>
                <a:r>
                  <a:rPr lang="en-MX" dirty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MX" dirty="0"/>
                  <a:t>Ordenar las coincidencias por distancia.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MX" dirty="0"/>
                  <a:t>Dibujar las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MX" dirty="0"/>
                  <a:t> mejores coincidencias usando el método </a:t>
                </a:r>
                <a:r>
                  <a:rPr lang="en-MX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drawMatches</a:t>
                </a:r>
                <a:r>
                  <a:rPr lang="en-MX" dirty="0"/>
                  <a:t>.</a:t>
                </a:r>
              </a:p>
              <a:p>
                <a:endParaRPr lang="en-MX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3E0997-9500-3548-6EC1-DC9DB2DEF9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78" t="-1389" r="-1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684D55-F4E7-9E3C-CF13-E50C33F50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34AB4C-4342-CD67-9471-1C3A91CF4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4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1040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B927B-2110-825B-4E47-6D2EB190F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Objeto </a:t>
            </a:r>
            <a:r>
              <a:rPr lang="en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B0E3B-D77E-E474-D804-CFD0C282C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El método </a:t>
            </a:r>
            <a:r>
              <a:rPr lang="en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match</a:t>
            </a:r>
            <a:r>
              <a:rPr lang="en-MX" dirty="0"/>
              <a:t> regresa un objeto </a:t>
            </a:r>
            <a:r>
              <a:rPr lang="en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atch</a:t>
            </a:r>
            <a:r>
              <a:rPr lang="en-MX" dirty="0"/>
              <a:t> que tiene 4 campos:</a:t>
            </a:r>
          </a:p>
          <a:p>
            <a:r>
              <a:rPr lang="en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  <a:r>
              <a:rPr lang="en-MX" dirty="0"/>
              <a:t> – distancia entre los descriptores; cuanto más baja, es mejor</a:t>
            </a:r>
          </a:p>
          <a:p>
            <a:r>
              <a:rPr lang="en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trainIdx</a:t>
            </a:r>
            <a:r>
              <a:rPr lang="en-MX" dirty="0"/>
              <a:t> – índice del descriptor en los descriptores de la imagen en donde se busca</a:t>
            </a:r>
          </a:p>
          <a:p>
            <a:r>
              <a:rPr lang="en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queryIdx</a:t>
            </a:r>
            <a:r>
              <a:rPr lang="en-MX" dirty="0"/>
              <a:t> – índice del descriptor en los descriptores de la imagen que se busca</a:t>
            </a:r>
          </a:p>
          <a:p>
            <a:r>
              <a:rPr lang="en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imgIdx</a:t>
            </a:r>
            <a:r>
              <a:rPr lang="en-MX" dirty="0"/>
              <a:t> – índice de la imagen de entrenamiento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098DA2-B848-5D80-2F15-AD4710E2F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DE4E9-6380-FC3D-3EB3-4ABA77997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5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394959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0C7B0-083A-D33E-F0FD-3E1E9C88F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X" dirty="0"/>
              <a:t>Ejemplo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8FFCD-2BC8-ADAB-13AC-EABAF2FD3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X" dirty="0"/>
              <a:t>Buscar el logotipo de la NASA en la imagen de la derecha.</a:t>
            </a:r>
          </a:p>
          <a:p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50E63-CB2D-D4BE-5961-C2BCAB182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776EDD-EDFE-D588-386F-45D97E365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6</a:t>
            </a:fld>
            <a:endParaRPr lang="en-MX"/>
          </a:p>
        </p:txBody>
      </p:sp>
      <p:pic>
        <p:nvPicPr>
          <p:cNvPr id="7" name="Picture 6" descr="A picture containing graphics, circle, graphic design, electric blue&#10;&#10;Description automatically generated">
            <a:extLst>
              <a:ext uri="{FF2B5EF4-FFF2-40B4-BE49-F238E27FC236}">
                <a16:creationId xmlns:a16="http://schemas.microsoft.com/office/drawing/2014/main" id="{30A32047-287A-D529-E8F8-B599C440F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648" y="2796359"/>
            <a:ext cx="1521254" cy="1274050"/>
          </a:xfrm>
          <a:prstGeom prst="rect">
            <a:avLst/>
          </a:prstGeom>
        </p:spPr>
      </p:pic>
      <p:pic>
        <p:nvPicPr>
          <p:cNvPr id="9" name="Picture 8" descr="A building with a flag on it&#10;&#10;Description automatically generated with low confidence">
            <a:extLst>
              <a:ext uri="{FF2B5EF4-FFF2-40B4-BE49-F238E27FC236}">
                <a16:creationId xmlns:a16="http://schemas.microsoft.com/office/drawing/2014/main" id="{D69AF3B3-0539-6B35-C7AA-1A12B2103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729" y="2796359"/>
            <a:ext cx="4835612" cy="321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40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E74C9-0234-680D-CA39-0917E2DB2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Ejemplo</a:t>
            </a:r>
            <a:endParaRPr lang="en-MX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1CB25-C858-B837-5D36-C5E8456C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4E37BB-93A2-5A6D-ACDF-189D8350B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7</a:t>
            </a:fld>
            <a:endParaRPr lang="en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783768-4E74-4A0D-AE75-70104AC2A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Disponible en 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image_features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/orb_match.py</a:t>
            </a:r>
            <a:r>
              <a:rPr lang="es-MX" dirty="0"/>
              <a:t>.</a:t>
            </a:r>
          </a:p>
          <a:p>
            <a:endParaRPr lang="es-MX" dirty="0"/>
          </a:p>
        </p:txBody>
      </p:sp>
      <p:pic>
        <p:nvPicPr>
          <p:cNvPr id="8" name="Content Placeholder 6" descr="A picture containing sky, black and white, building, outdoor&#10;&#10;Description automatically generated">
            <a:extLst>
              <a:ext uri="{FF2B5EF4-FFF2-40B4-BE49-F238E27FC236}">
                <a16:creationId xmlns:a16="http://schemas.microsoft.com/office/drawing/2014/main" id="{2CEB4735-35EB-4F48-B3A8-7BA0CE3D1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67" y="2548302"/>
            <a:ext cx="6577335" cy="377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87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6A1B4-1B80-6C46-EDE1-1260C552F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MX" dirty="0"/>
              <a:t>Filtrado de concidencias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53B8F5-49CE-E1E9-7ED5-F4F1B09755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MX" dirty="0"/>
                  <a:t>El objetivo es eliminar las coincidencias falsas.</a:t>
                </a:r>
              </a:p>
              <a:p>
                <a:r>
                  <a:rPr lang="en-MX" dirty="0"/>
                  <a:t>Se </a:t>
                </a:r>
                <a:r>
                  <a:rPr lang="es-MX" dirty="0"/>
                  <a:t>hace en</a:t>
                </a:r>
                <a:r>
                  <a:rPr lang="en-MX" dirty="0"/>
                  <a:t> dos </a:t>
                </a:r>
                <a:r>
                  <a:rPr lang="es-MX" dirty="0"/>
                  <a:t>pasos</a:t>
                </a:r>
                <a:r>
                  <a:rPr lang="en-MX" dirty="0"/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MX" dirty="0"/>
                  <a:t> vecinos más cercanos</a:t>
                </a:r>
                <a:r>
                  <a:rPr lang="es-MX" dirty="0"/>
                  <a:t> con </a:t>
                </a:r>
                <a14:m>
                  <m:oMath xmlns:m="http://schemas.openxmlformats.org/officeDocument/2006/math">
                    <m:r>
                      <a:rPr lang="es-MX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s-MX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MX" dirty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s-MX" dirty="0"/>
                  <a:t>Se aplica la</a:t>
                </a:r>
                <a:r>
                  <a:rPr lang="en-MX" dirty="0"/>
                  <a:t> prueba de proporción (ratio test).</a:t>
                </a:r>
              </a:p>
              <a:p>
                <a:endParaRPr lang="en-MX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53B8F5-49CE-E1E9-7ED5-F4F1B09755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78" t="-138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58EB7F-EB1C-B0D3-2EF8-67455EC46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FD25C-419F-2D2A-1832-1A18CE64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8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439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53652E-5602-CB15-B3DB-EAB97C887CC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MX" dirty="0"/>
                  <a:t> vecinos más cercanos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53652E-5602-CB15-B3DB-EAB97C887C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1" b="-32967"/>
                </a:stretch>
              </a:blipFill>
            </p:spPr>
            <p:txBody>
              <a:bodyPr/>
              <a:lstStyle/>
              <a:p>
                <a:r>
                  <a:rPr lang="en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1253EF-DDDA-B518-2078-030691DE03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MX" dirty="0"/>
                  <a:t>E</a:t>
                </a:r>
                <a:r>
                  <a:rPr lang="es-MX" dirty="0"/>
                  <a:t>s un  algoritmo para clasificar un dato nuevo</a:t>
                </a:r>
                <a:r>
                  <a:rPr lang="en-MX" dirty="0"/>
                  <a:t>.</a:t>
                </a:r>
              </a:p>
              <a:p>
                <a:r>
                  <a:rPr lang="en-MX" dirty="0"/>
                  <a:t>Ejemplo usando la distancia euclidiana en 2D:</a:t>
                </a:r>
              </a:p>
              <a:p>
                <a:endParaRPr lang="en-MX" dirty="0"/>
              </a:p>
              <a:p>
                <a:endParaRPr lang="en-MX" dirty="0"/>
              </a:p>
              <a:p>
                <a:endParaRPr lang="en-MX" dirty="0"/>
              </a:p>
              <a:p>
                <a:pPr marL="0" indent="0">
                  <a:buNone/>
                </a:pPr>
                <a:endParaRPr lang="en-MX" sz="1500" b="1" dirty="0"/>
              </a:p>
              <a:p>
                <a:pPr marL="0" indent="0">
                  <a:buNone/>
                </a:pPr>
                <a:r>
                  <a:rPr lang="en-MX" sz="1500" b="1" dirty="0"/>
                  <a:t>Fuente: </a:t>
                </a:r>
                <a:r>
                  <a:rPr lang="en-US" sz="1500" b="1" dirty="0">
                    <a:hlinkClick r:id="rId3"/>
                  </a:rPr>
                  <a:t>https://docs.opencv.org/4.7.0/d5/d26/tutorial_py_knn_understanding.html</a:t>
                </a:r>
                <a:endParaRPr lang="en-MX" sz="1500" b="1" dirty="0"/>
              </a:p>
              <a:p>
                <a:r>
                  <a:rPr lang="en-MX" dirty="0"/>
                  <a:t>El círculo sólido tiene los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MX" dirty="0"/>
                  <a:t> vecinos más cercanos al punto verde (los 2 cuadrados azules son equidistantes y se toma uno solo de ellos).</a:t>
                </a:r>
              </a:p>
              <a:p>
                <a:r>
                  <a:rPr lang="en-MX" dirty="0"/>
                  <a:t>El círculo punteado tiene los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lang="en-MX" dirty="0"/>
                  <a:t> vecinos más cercanos.</a:t>
                </a:r>
              </a:p>
              <a:p>
                <a:endParaRPr lang="en-MX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1253EF-DDDA-B518-2078-030691DE03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667" t="-1389" r="-611" b="-111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E8B77-182A-066A-545D-68B8A9152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Universidad de Sonora</a:t>
            </a:r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5214D-0B58-47A0-F7FE-C40918556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39CEF-03B5-2B49-BE88-415DD5FE8AAF}" type="slidenum">
              <a:rPr lang="en-MX" smtClean="0"/>
              <a:t>9</a:t>
            </a:fld>
            <a:endParaRPr lang="en-MX"/>
          </a:p>
        </p:txBody>
      </p:sp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B27B0585-7421-F4ED-2B7A-381DEA980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444" y="2860383"/>
            <a:ext cx="179999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Personalizado 3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F0000"/>
      </a:hlink>
      <a:folHlink>
        <a:srgbClr val="FF000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01-Digital-Image-Processing</Template>
  <TotalTime>3273</TotalTime>
  <Words>839</Words>
  <Application>Microsoft Office PowerPoint</Application>
  <PresentationFormat>Panorámica</PresentationFormat>
  <Paragraphs>113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 Math</vt:lpstr>
      <vt:lpstr>Times New Roman</vt:lpstr>
      <vt:lpstr>Wingdings 2</vt:lpstr>
      <vt:lpstr>Flujo</vt:lpstr>
      <vt:lpstr>Image Matching</vt:lpstr>
      <vt:lpstr>Matching de imágenes</vt:lpstr>
      <vt:lpstr>Matching por fuerza bruta</vt:lpstr>
      <vt:lpstr>Matching simple en OpenCV</vt:lpstr>
      <vt:lpstr>Objeto DMatch</vt:lpstr>
      <vt:lpstr>Ejemplo</vt:lpstr>
      <vt:lpstr>Ejemplo</vt:lpstr>
      <vt:lpstr>Filtrado de concidencias</vt:lpstr>
      <vt:lpstr>k vecinos más cercanos</vt:lpstr>
      <vt:lpstr>Ratio test</vt:lpstr>
      <vt:lpstr>Ratio test</vt:lpstr>
      <vt:lpstr>Match k vecinos en OpenCV</vt:lpstr>
      <vt:lpstr>Ejemplo</vt:lpstr>
      <vt:lpstr>Ejemplo</vt:lpstr>
      <vt:lpstr>Comparación match vs knnMatch / ratio</vt:lpstr>
      <vt:lpstr>Matching con FLANN</vt:lpstr>
      <vt:lpstr>FLANN con OpenCV</vt:lpstr>
      <vt:lpstr>Ejemplo</vt:lpstr>
      <vt:lpstr>Ejemplo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Características de imagen</dc:title>
  <dc:creator>HECTOR ANTONIO VILLA MARTINEZ</dc:creator>
  <cp:lastModifiedBy>HECTOR ANTONIO VILLA MARTINEZ</cp:lastModifiedBy>
  <cp:revision>91</cp:revision>
  <dcterms:created xsi:type="dcterms:W3CDTF">2023-06-05T16:09:38Z</dcterms:created>
  <dcterms:modified xsi:type="dcterms:W3CDTF">2024-10-30T01:04:29Z</dcterms:modified>
</cp:coreProperties>
</file>