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62" r:id="rId3"/>
    <p:sldId id="257" r:id="rId4"/>
    <p:sldId id="376" r:id="rId5"/>
    <p:sldId id="375" r:id="rId6"/>
    <p:sldId id="258" r:id="rId7"/>
    <p:sldId id="259" r:id="rId8"/>
    <p:sldId id="260" r:id="rId9"/>
    <p:sldId id="261" r:id="rId10"/>
    <p:sldId id="263" r:id="rId11"/>
    <p:sldId id="266" r:id="rId12"/>
    <p:sldId id="267" r:id="rId13"/>
    <p:sldId id="272" r:id="rId14"/>
    <p:sldId id="273" r:id="rId15"/>
    <p:sldId id="276" r:id="rId16"/>
    <p:sldId id="279" r:id="rId17"/>
    <p:sldId id="281" r:id="rId18"/>
    <p:sldId id="377" r:id="rId19"/>
    <p:sldId id="283" r:id="rId20"/>
    <p:sldId id="285" r:id="rId21"/>
    <p:sldId id="367" r:id="rId22"/>
    <p:sldId id="288" r:id="rId23"/>
    <p:sldId id="374" r:id="rId24"/>
    <p:sldId id="378" r:id="rId25"/>
    <p:sldId id="379" r:id="rId26"/>
    <p:sldId id="380" r:id="rId27"/>
    <p:sldId id="382" r:id="rId28"/>
    <p:sldId id="383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56" d="100"/>
          <a:sy n="56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9F388-707B-2846-94DC-2DA1766AAFE5}" type="datetimeFigureOut">
              <a:rPr lang="en-MX" smtClean="0"/>
              <a:t>10/21/2024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911FB-4802-E446-9810-AF6F9368527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33620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911FB-4802-E446-9810-AF6F93685278}" type="slidenum">
              <a:rPr lang="en-MX" smtClean="0"/>
              <a:t>20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4189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41A-37B3-1D45-BC52-E32F12071F76}" type="datetime1">
              <a:rPr lang="en-US" smtClean="0"/>
              <a:t>10/21/2024</a:t>
            </a:fld>
            <a:endParaRPr lang="en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76364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FEC7-DDEF-A74C-BA93-F2E2BF0EA8A5}" type="datetime1">
              <a:rPr lang="en-US" smtClean="0"/>
              <a:t>10/21/2024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4274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3156-9CFE-9841-A104-1A758E5FF175}" type="datetime1">
              <a:rPr lang="en-US" smtClean="0"/>
              <a:t>10/21/2024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9872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005E-5BBA-3946-B607-6BBB8AAFAA04}" type="datetime1">
              <a:rPr lang="en-US" smtClean="0"/>
              <a:t>10/21/2024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28791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1C15-6FAB-0E44-8645-C8B24C0FBAED}" type="datetime1">
              <a:rPr lang="en-US" smtClean="0"/>
              <a:t>10/21/2024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58672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F4CA-C638-E54D-9ACD-4758802E6B03}" type="datetime1">
              <a:rPr lang="en-US" smtClean="0"/>
              <a:t>10/21/2024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1946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FEBD-0B7E-C940-95F3-DF87409473CA}" type="datetime1">
              <a:rPr lang="en-US" smtClean="0"/>
              <a:t>10/21/2024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3835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EBE-0088-1A43-89EF-6158D3704412}" type="datetime1">
              <a:rPr lang="en-US" smtClean="0"/>
              <a:t>10/21/2024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3701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D8C5-4F05-5C41-AF22-DFD3F42CE9E5}" type="datetime1">
              <a:rPr lang="en-US" smtClean="0"/>
              <a:t>10/21/2024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4249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A8CC-C1DC-DA4E-A177-ED6DC795E5CF}" type="datetime1">
              <a:rPr lang="en-US" smtClean="0"/>
              <a:t>10/21/2024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7241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1DA3-A2D2-D04E-AC5E-B07896F3807A}" type="datetime1">
              <a:rPr lang="en-US" smtClean="0"/>
              <a:t>10/21/2024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3C39CEF-03B5-2B49-BE88-415DD5FE8AAF}" type="slidenum">
              <a:rPr lang="en-MX" smtClean="0"/>
              <a:t>‹Nº›</a:t>
            </a:fld>
            <a:endParaRPr lang="en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05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039B2C-8EB4-5F48-830D-8BF4B51B41CF}" type="datetime1">
              <a:rPr lang="en-US" smtClean="0"/>
              <a:t>10/21/2024</a:t>
            </a:fld>
            <a:endParaRPr lang="en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C39CEF-03B5-2B49-BE88-415DD5FE8AAF}" type="slidenum">
              <a:rPr lang="en-MX" smtClean="0"/>
              <a:t>‹Nº›</a:t>
            </a:fld>
            <a:endParaRPr lang="en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3416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docs.opencv.org/4.x/df/d54/tutorial_py_features_meaning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Feature_(computer_vision)#Detec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cs.opencv.org/4.x/df/d54/tutorial_py_features_meanin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7955-FFEC-BFA7-5234-9DF192463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MX" dirty="0"/>
              <a:t>Características de imagen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3755E-3C40-5CAC-4DFE-2FADCD780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4801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9C66-DA0B-B719-A888-40410997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</a:t>
            </a:r>
            <a:r>
              <a:rPr lang="en-MX" dirty="0"/>
              <a:t>n OpenCV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CA0F2-A7D6-9FE5-B346-F6C3260C0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cs typeface="Times New Roman" panose="02020603050405020304" pitchFamily="18" charset="0"/>
              </a:rPr>
              <a:t>Usar el método: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cv2.cornerHarris()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s-MX" dirty="0">
                <a:cs typeface="Times New Roman" panose="02020603050405020304" pitchFamily="18" charset="0"/>
              </a:rPr>
              <a:t>Ejemplo disponible en: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image_features</a:t>
            </a:r>
            <a:r>
              <a:rPr lang="en-US" dirty="0">
                <a:cs typeface="Times New Roman" panose="02020603050405020304" pitchFamily="18" charset="0"/>
              </a:rPr>
              <a:t>/corner_harris.py.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8C2CA-28E8-450E-2C71-C9CE09F3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6CABF-7879-6DC1-E457-D45FDCC6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10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9031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FD2A-FFC8-1323-AC8D-B9A0133B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Resultado</a:t>
            </a:r>
          </a:p>
        </p:txBody>
      </p:sp>
      <p:pic>
        <p:nvPicPr>
          <p:cNvPr id="7" name="Content Placeholder 6" descr="A black and white checkered flag&#10;&#10;Description automatically generated">
            <a:extLst>
              <a:ext uri="{FF2B5EF4-FFF2-40B4-BE49-F238E27FC236}">
                <a16:creationId xmlns:a16="http://schemas.microsoft.com/office/drawing/2014/main" id="{EFB72C40-0CAC-58AB-D0D9-07842E044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00" y="2160000"/>
            <a:ext cx="3561882" cy="2520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A3A18-A13C-0987-CF97-00423B8E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BC790-5418-EE99-D217-4DFC100A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11</a:t>
            </a:fld>
            <a:endParaRPr lang="en-MX"/>
          </a:p>
        </p:txBody>
      </p:sp>
      <p:pic>
        <p:nvPicPr>
          <p:cNvPr id="9" name="Picture 8" descr="A picture containing black, space, screenshot, darkness&#10;&#10;Description automatically generated">
            <a:extLst>
              <a:ext uri="{FF2B5EF4-FFF2-40B4-BE49-F238E27FC236}">
                <a16:creationId xmlns:a16="http://schemas.microsoft.com/office/drawing/2014/main" id="{07D71F36-7362-37AC-90A4-51A56BAD4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0" y="2160000"/>
            <a:ext cx="3564581" cy="2520000"/>
          </a:xfrm>
          <a:prstGeom prst="rect">
            <a:avLst/>
          </a:prstGeom>
        </p:spPr>
      </p:pic>
      <p:pic>
        <p:nvPicPr>
          <p:cNvPr id="11" name="Picture 10" descr="A black and white checkered flag&#10;&#10;Description automatically generated with medium confidence">
            <a:extLst>
              <a:ext uri="{FF2B5EF4-FFF2-40B4-BE49-F238E27FC236}">
                <a16:creationId xmlns:a16="http://schemas.microsoft.com/office/drawing/2014/main" id="{65B324B8-2484-244E-4DCB-DDD5703FD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000" y="2160000"/>
            <a:ext cx="356458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3BF5-A299-523C-62DD-BAE99429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Detector de </a:t>
            </a:r>
            <a:r>
              <a:rPr lang="es-MX" dirty="0"/>
              <a:t>esquinas de </a:t>
            </a:r>
            <a:r>
              <a:rPr lang="en-MX" dirty="0"/>
              <a:t>Shi-Tomasi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186EA-5EF6-E06C-76B1-29D9DBD69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Generalmente obtiene mejores resultados que el detector de Harris.</a:t>
            </a:r>
          </a:p>
          <a:p>
            <a:r>
              <a:rPr lang="es-MX" dirty="0"/>
              <a:t>En OpenCV usar el método: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cv.goodFeaturesToTrack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MX" dirty="0"/>
              <a:t>.</a:t>
            </a:r>
            <a:endParaRPr lang="en-MX" dirty="0"/>
          </a:p>
          <a:p>
            <a:r>
              <a:rPr lang="es-MX" dirty="0"/>
              <a:t>Ejemplo en: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image_features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/corners_shi_tomasi.py</a:t>
            </a:r>
            <a:r>
              <a:rPr lang="es-MX" dirty="0"/>
              <a:t>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2E97D-E4DA-4792-3145-31FBB306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78943-896B-D51C-FC80-23D32560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12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825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7718-DDAA-7F7F-321C-3A252B30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Resultado</a:t>
            </a:r>
          </a:p>
        </p:txBody>
      </p:sp>
      <p:pic>
        <p:nvPicPr>
          <p:cNvPr id="7" name="Content Placeholder 6" descr="A black and white checkered flag&#10;&#10;Description automatically generated">
            <a:extLst>
              <a:ext uri="{FF2B5EF4-FFF2-40B4-BE49-F238E27FC236}">
                <a16:creationId xmlns:a16="http://schemas.microsoft.com/office/drawing/2014/main" id="{6F17C9B9-7A01-E2E5-9CB0-92028F642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2160000"/>
            <a:ext cx="5088403" cy="3600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D3BB0-B65F-8478-630B-AD018E04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4981D-AE46-2B6E-B0D9-B95CCE97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13</a:t>
            </a:fld>
            <a:endParaRPr lang="en-MX"/>
          </a:p>
        </p:txBody>
      </p:sp>
      <p:pic>
        <p:nvPicPr>
          <p:cNvPr id="9" name="Picture 8" descr="A black and white checkered pattern&#10;&#10;Description automatically generated with medium confidence">
            <a:extLst>
              <a:ext uri="{FF2B5EF4-FFF2-40B4-BE49-F238E27FC236}">
                <a16:creationId xmlns:a16="http://schemas.microsoft.com/office/drawing/2014/main" id="{4BC8920E-8650-53EB-5CBE-812152739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2160000"/>
            <a:ext cx="509225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2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D73D-89CC-A22E-DC43-3EB95EFA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5883E-BEFD-8FA0-13B0-1A225E982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Scale-invariant feature transform.</a:t>
            </a:r>
          </a:p>
          <a:p>
            <a:r>
              <a:rPr lang="en-MX" dirty="0"/>
              <a:t>Permite detectar</a:t>
            </a:r>
            <a:r>
              <a:rPr lang="es-MX" dirty="0"/>
              <a:t> y</a:t>
            </a:r>
            <a:r>
              <a:rPr lang="en-MX" dirty="0"/>
              <a:t> describir características en imágenes.</a:t>
            </a:r>
          </a:p>
          <a:p>
            <a:r>
              <a:rPr lang="en-MX" dirty="0"/>
              <a:t>Las características son invariantes a la escala y a la rotación.</a:t>
            </a:r>
          </a:p>
          <a:p>
            <a:r>
              <a:rPr lang="en-MX" dirty="0"/>
              <a:t>Los detectores de Harris y Shi-Tomasi no son invariantes a la escala.</a:t>
            </a:r>
          </a:p>
          <a:p>
            <a:r>
              <a:rPr lang="en-MX" dirty="0"/>
              <a:t>SIFT regresa una lista de puntos de interés (keypoints) y una lista con el descriptor de cada keypoint.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04DAC-FF05-2006-8EB5-3B98A1177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AFBA0-14A9-74FB-732A-9574EE2F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14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8902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D98D-6922-F324-25C1-94A4E818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SIFT en OpenCV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4558-DCA9-2A9E-63A7-E652FEDB7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El primer paso es crear un objeto SIFT: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sift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cv.SIFT.create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X" dirty="0"/>
              <a:t>Luego, obtener los keypoints y, opcionalmente, los descriptores: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key_points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sift.detect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key_points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descriptors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sift.detectAndCompute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s-ES_tradnl" dirty="0"/>
              <a:t>Por último, dibujar los keypoints: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cv.drawKeypoints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keypoints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key_points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=image, color=(51, 163, 236), flags=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cv.DRAW_MATCHES_FLAGS_DRAW_RICH_KEYPOINTS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273BB-6323-FEE4-FD0B-13B5B8DF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F3B77-49C7-86E5-268C-A84D1D06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15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202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4DD1-0DD8-72FE-4B5D-72520BA1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Clase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5462C-69FE-0360-2D12-9B3D7D21A0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</a:t>
                </a:r>
                <a:r>
                  <a:rPr lang="es-ES_tradnl" dirty="0"/>
                  <a:t> – orientación calculada del keypoint (-1 si no corresponde)</a:t>
                </a:r>
              </a:p>
              <a:p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class_id</a:t>
                </a:r>
                <a:r>
                  <a:rPr lang="es-ES_tradnl" dirty="0"/>
                  <a:t> – ID de objeto; se puede usar para agrupar keypoints por el objeto al que pertenecen</a:t>
                </a:r>
              </a:p>
              <a:p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octave</a:t>
                </a:r>
                <a:r>
                  <a:rPr lang="es-ES_tradnl" dirty="0"/>
                  <a:t> – capa en la pirámide de la que se ha extraído el keypoint</a:t>
                </a:r>
              </a:p>
              <a:p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s-ES_tradnl" dirty="0"/>
                  <a:t> – coordenadas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_tradnl" dirty="0"/>
                  <a:t>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 del keypoint</a:t>
                </a:r>
              </a:p>
              <a:p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response</a:t>
                </a:r>
                <a:r>
                  <a:rPr lang="es-ES_tradnl" dirty="0"/>
                  <a:t> – la fuerza del keypoint</a:t>
                </a:r>
              </a:p>
              <a:p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size</a:t>
                </a:r>
                <a:r>
                  <a:rPr lang="es-ES_tradnl" dirty="0"/>
                  <a:t> – diámetro del área adyacente al keypoint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5462C-69FE-0360-2D12-9B3D7D21A0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FCCF5-CC7D-2B4C-EF5B-814826A85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FE3A6-7880-3BC0-C798-5925F380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16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6180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905C-5529-CA28-F1C0-A8ADF130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Imprimir un keypoint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DF228-BB40-31DF-248B-744401BC4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File: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print_keypoint.py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prints a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keypoint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print_keypoint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print(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f'angle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{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kp.angle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class_id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{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kp.class_id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octave: {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kp.octave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\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{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kp.pt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response: {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kp.response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size: {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kp.size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}')</a:t>
            </a: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24F22-7668-DF8A-5072-44B1CDA4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EB67F-5168-7099-81C2-A48BF4E9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17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640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4C08D-F197-4579-BD60-0666CD85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6154CB-220D-4610-9E35-C29D28A2D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Disponible en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image_features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/shift.py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F1E87-336E-4055-AD13-AA25A6C8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6A38AA-227B-48D7-A2FC-B5CCAEAB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18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27775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0087-43A6-EE6B-F5B0-E756589C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Resultado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C22D4-BAEF-B529-1482-C92F353F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BD151-DB57-A14B-6DCD-F9A92DAD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19</a:t>
            </a:fld>
            <a:endParaRPr lang="en-MX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5DFE9-651B-22E4-48E9-AD4D87BD9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dirty="0"/>
              <a:t>            Imagen original                              Imagen con los keypoints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C3EC00-32DD-D74B-4B37-8064210FA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35480"/>
            <a:ext cx="4876800" cy="3657600"/>
          </a:xfrm>
          <a:prstGeom prst="rect">
            <a:avLst/>
          </a:prstGeom>
        </p:spPr>
      </p:pic>
      <p:pic>
        <p:nvPicPr>
          <p:cNvPr id="11" name="Picture 10" descr="A building with red circles&#10;&#10;Description automatically generated">
            <a:extLst>
              <a:ext uri="{FF2B5EF4-FFF2-40B4-BE49-F238E27FC236}">
                <a16:creationId xmlns:a16="http://schemas.microsoft.com/office/drawing/2014/main" id="{FB401BDA-EE68-3970-D8B6-2AE0BCFB1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935479"/>
            <a:ext cx="4876799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4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BAAD-C60A-BCE0-EA15-ECC729CD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Temario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7FC0-9318-BE3F-1FBC-8778C497E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X" dirty="0"/>
              <a:t>Definiciones</a:t>
            </a:r>
          </a:p>
          <a:p>
            <a:r>
              <a:rPr lang="en-MX" dirty="0"/>
              <a:t>Detección de esquinas:</a:t>
            </a:r>
          </a:p>
          <a:p>
            <a:pPr lvl="1"/>
            <a:r>
              <a:rPr lang="en-MX" dirty="0"/>
              <a:t>Detector de Harris</a:t>
            </a:r>
          </a:p>
          <a:p>
            <a:pPr lvl="1"/>
            <a:r>
              <a:rPr lang="en-MX" dirty="0"/>
              <a:t>Detector de Shi-Tomasi</a:t>
            </a:r>
          </a:p>
          <a:p>
            <a:r>
              <a:rPr lang="en-MX" dirty="0"/>
              <a:t>Detección de características:</a:t>
            </a:r>
          </a:p>
          <a:p>
            <a:pPr lvl="1"/>
            <a:r>
              <a:rPr lang="en-MX" dirty="0"/>
              <a:t>SIFT</a:t>
            </a:r>
          </a:p>
          <a:p>
            <a:pPr lvl="1"/>
            <a:r>
              <a:rPr lang="en-MX" dirty="0"/>
              <a:t>ORB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367FB-CDD8-6504-FE6C-3EBD8229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D0760-D018-DC4A-B402-FA76337D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2344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810B-D8D4-F16F-B2C9-38BF5407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ORB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1A79-3AF4-C10C-C52A-2FCC3657E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/>
              <a:t>Oriented</a:t>
            </a:r>
            <a:r>
              <a:rPr lang="es-ES_tradnl" dirty="0"/>
              <a:t> FAST and </a:t>
            </a:r>
            <a:r>
              <a:rPr lang="es-ES_tradnl" dirty="0" err="1"/>
              <a:t>rotated</a:t>
            </a:r>
            <a:r>
              <a:rPr lang="es-ES_tradnl" dirty="0"/>
              <a:t> BRIEF.</a:t>
            </a:r>
          </a:p>
          <a:p>
            <a:r>
              <a:rPr lang="es-ES_tradnl" dirty="0"/>
              <a:t>Es un detector de características.</a:t>
            </a:r>
          </a:p>
          <a:p>
            <a:r>
              <a:rPr lang="es-ES_tradnl" dirty="0"/>
              <a:t>Es una alternativa rápida y eficiente a SIFT.</a:t>
            </a:r>
          </a:p>
          <a:p>
            <a:r>
              <a:rPr lang="es-ES_tradnl" dirty="0"/>
              <a:t>Se basa en el detector de keypoints FAST y en el descriptor de características BRIEF.</a:t>
            </a:r>
          </a:p>
          <a:p>
            <a:r>
              <a:rPr lang="es-MX" dirty="0"/>
              <a:t>ORB </a:t>
            </a:r>
            <a:r>
              <a:rPr lang="es-MX"/>
              <a:t>utiliza una </a:t>
            </a:r>
            <a:r>
              <a:rPr lang="es-MX" dirty="0"/>
              <a:t>versión orientada de FAST y le llama </a:t>
            </a:r>
            <a:r>
              <a:rPr lang="es-MX" dirty="0" err="1"/>
              <a:t>oFAST</a:t>
            </a:r>
            <a:r>
              <a:rPr lang="es-MX" dirty="0"/>
              <a:t>.</a:t>
            </a:r>
          </a:p>
          <a:p>
            <a:r>
              <a:rPr lang="es-MX" dirty="0"/>
              <a:t>ORB utiliza un descriptor binario basado en BRIEF y le llama </a:t>
            </a:r>
            <a:r>
              <a:rPr lang="es-MX" dirty="0" err="1"/>
              <a:t>rBRIEF</a:t>
            </a:r>
            <a:r>
              <a:rPr lang="es-MX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2D51B-16A1-E3A5-95DB-E951C305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0F7F8-3801-1F7D-6D9E-9ECF525F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20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2904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C00A-3803-B3D5-7DD5-8C4C6BFD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ORB en OpenCV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033F-2F8D-1E4A-7127-611EC16B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Crear un objeto ORB:</a:t>
            </a: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cv.ORB.create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s-MX" dirty="0"/>
              <a:t>Obtener los keypoints y los descriptores: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keypoints, descriptors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orb.detectAndCompute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s-MX" dirty="0"/>
              <a:t>Dibujar los keypoints:</a:t>
            </a: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cv.drawKeypoints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endParaRPr lang="es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40BCF-883B-1019-FE4B-BBDEA2D3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921FC-CA01-D11C-DC59-528298D7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21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5585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B999-880C-0AC2-0C1A-3802D241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72FD2-8E8B-BF22-2201-313E1338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C95F4-8275-B440-E745-FC5BF1F1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22</a:t>
            </a:fld>
            <a:endParaRPr lang="en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7E7B6D-C72E-4CD4-8AEB-B789B1B6B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Disponible en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image_features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/orb.py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8" name="Content Placeholder 6" descr="A building with red circles flying in the sky&#10;&#10;Description automatically generated">
            <a:extLst>
              <a:ext uri="{FF2B5EF4-FFF2-40B4-BE49-F238E27FC236}">
                <a16:creationId xmlns:a16="http://schemas.microsoft.com/office/drawing/2014/main" id="{E464175A-7AC1-4D20-BFE4-EDAA4A31F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751" y="2575413"/>
            <a:ext cx="5116772" cy="38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66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4EBB-6E44-D796-4D1D-7852F28B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Comparación SIFT vs ORB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F2B2C-1439-2C15-62ED-2B9425C2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dirty="0"/>
              <a:t>          SIFT (885 keypoints)                           ORB (3,750 keypoints)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FBEDF-B426-8FEC-E511-7D020D52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A274E-B4D9-F83B-4582-C3ED1D88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23</a:t>
            </a:fld>
            <a:endParaRPr lang="en-MX"/>
          </a:p>
        </p:txBody>
      </p:sp>
      <p:pic>
        <p:nvPicPr>
          <p:cNvPr id="7" name="Picture 6" descr="A white building with red circles&#10;&#10;Description automatically generated">
            <a:extLst>
              <a:ext uri="{FF2B5EF4-FFF2-40B4-BE49-F238E27FC236}">
                <a16:creationId xmlns:a16="http://schemas.microsoft.com/office/drawing/2014/main" id="{9D2BE0CE-679A-1BA6-AF64-4401A2CA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978729"/>
            <a:ext cx="4800000" cy="3600000"/>
          </a:xfrm>
          <a:prstGeom prst="rect">
            <a:avLst/>
          </a:prstGeom>
        </p:spPr>
      </p:pic>
      <p:pic>
        <p:nvPicPr>
          <p:cNvPr id="11" name="Picture 10" descr="A building with red circles flying in the sky&#10;&#10;Description automatically generated">
            <a:extLst>
              <a:ext uri="{FF2B5EF4-FFF2-40B4-BE49-F238E27FC236}">
                <a16:creationId xmlns:a16="http://schemas.microsoft.com/office/drawing/2014/main" id="{13F1DE1A-E463-C283-6410-1757573B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00" y="1978729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8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DBBC6-36A1-480C-B1AA-8DBA2B4B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Utilización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759259-1B4B-4142-9B3E-86BCA3888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Matching de imágenes.</a:t>
            </a:r>
          </a:p>
          <a:p>
            <a:r>
              <a:rPr lang="es-MX" dirty="0"/>
              <a:t>Alineación de imágenes.</a:t>
            </a:r>
          </a:p>
          <a:p>
            <a:r>
              <a:rPr lang="es-MX" dirty="0"/>
              <a:t>Pegado de imágenes.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D28986-BEF8-4025-820E-E76369DF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DF6BFA-AF79-4B9F-830D-83F340F7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24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378164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BE7AF-FA8D-41C2-AD3E-49B957F7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Matching de imágenes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6D9939-B397-470B-ADDD-634CDF7D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DF43DF-6B91-4E6F-A3BC-E150BB99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25</a:t>
            </a:fld>
            <a:endParaRPr lang="en-MX"/>
          </a:p>
        </p:txBody>
      </p:sp>
      <p:pic>
        <p:nvPicPr>
          <p:cNvPr id="6" name="Content Placeholder 6" descr="A picture containing black and white, tower, sky, building&#10;&#10;Description automatically generated">
            <a:extLst>
              <a:ext uri="{FF2B5EF4-FFF2-40B4-BE49-F238E27FC236}">
                <a16:creationId xmlns:a16="http://schemas.microsoft.com/office/drawing/2014/main" id="{CFD7F5E2-272F-4A67-BF27-DDEC250DE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235" y="1935163"/>
            <a:ext cx="7639530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35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4CA08-CBC9-4A32-90DF-5ED4428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Alineación de imágenes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EF41F8-FD0B-4BA1-9020-C13BD996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75AC06-81FE-4884-AB1A-0875008A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26</a:t>
            </a:fld>
            <a:endParaRPr lang="en-MX"/>
          </a:p>
        </p:txBody>
      </p:sp>
      <p:pic>
        <p:nvPicPr>
          <p:cNvPr id="6" name="Picture 10" descr="A book on a table&#10;&#10;Description automatically generated">
            <a:extLst>
              <a:ext uri="{FF2B5EF4-FFF2-40B4-BE49-F238E27FC236}">
                <a16:creationId xmlns:a16="http://schemas.microsoft.com/office/drawing/2014/main" id="{5B81B1D0-B5E4-424A-8CC7-41240D51B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980000"/>
            <a:ext cx="3239999" cy="4320000"/>
          </a:xfrm>
          <a:prstGeom prst="rect">
            <a:avLst/>
          </a:prstGeom>
        </p:spPr>
      </p:pic>
      <p:pic>
        <p:nvPicPr>
          <p:cNvPr id="7" name="Picture 6" descr="A book cover of a computer vision&#10;&#10;Description automatically generated with medium confidence">
            <a:extLst>
              <a:ext uri="{FF2B5EF4-FFF2-40B4-BE49-F238E27FC236}">
                <a16:creationId xmlns:a16="http://schemas.microsoft.com/office/drawing/2014/main" id="{D5813441-B31A-46EB-9A6C-F9EC7197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980000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1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CA553-0DC1-4C1E-A7DE-D85A2E5D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Pegado de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8FE42F-314A-4097-8069-122C8CE5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           Izquierda                        Centro                          Derecha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C19FDC-687F-4521-98A9-2260FAD8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53DEC4-4063-4551-9597-ACB0ED11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27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D75521-CBD7-4438-A134-B4D06D5BC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20000"/>
            <a:ext cx="2953126" cy="378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4B4BD4-D60D-4A6D-BA57-3EF8F872A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2520000"/>
            <a:ext cx="2953125" cy="378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67A5F2-F121-496A-8FD0-1A0502B45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2520000"/>
            <a:ext cx="2953125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63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FD687-9A78-475C-84D9-E866CEFB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Pegado de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BCF95D-B251-4A7E-8A48-8889250D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/>
              <a:t>Panorama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C59CDB-9A34-45F7-A3A8-158FEDB2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BD6205-2248-4879-B338-32D92ABE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28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4C8B57-6BD6-4BA4-9852-7BA712D93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2520000"/>
            <a:ext cx="6543158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2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DAFE-9775-F140-54C0-386F92A86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Característica</a:t>
            </a:r>
            <a:r>
              <a:rPr lang="es-MX" dirty="0"/>
              <a:t>s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8B866-B225-E781-0AA8-B8832B569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En inglés feature</a:t>
            </a:r>
            <a:r>
              <a:rPr lang="es-MX" dirty="0"/>
              <a:t>s</a:t>
            </a:r>
            <a:r>
              <a:rPr lang="en-MX" dirty="0"/>
              <a:t>.</a:t>
            </a:r>
          </a:p>
          <a:p>
            <a:r>
              <a:rPr lang="es-MX" dirty="0"/>
              <a:t>Son</a:t>
            </a:r>
            <a:r>
              <a:rPr lang="en-MX" dirty="0"/>
              <a:t> parte</a:t>
            </a:r>
            <a:r>
              <a:rPr lang="es-MX" dirty="0"/>
              <a:t>s</a:t>
            </a:r>
            <a:r>
              <a:rPr lang="en-MX" dirty="0"/>
              <a:t> </a:t>
            </a:r>
            <a:r>
              <a:rPr lang="es-MX" dirty="0"/>
              <a:t>“</a:t>
            </a:r>
            <a:r>
              <a:rPr lang="en-MX" dirty="0"/>
              <a:t>interesante</a:t>
            </a:r>
            <a:r>
              <a:rPr lang="es-MX" dirty="0"/>
              <a:t>s”</a:t>
            </a:r>
            <a:r>
              <a:rPr lang="en-MX" dirty="0"/>
              <a:t> de una imagen.</a:t>
            </a:r>
          </a:p>
          <a:p>
            <a:r>
              <a:rPr lang="en-MX" dirty="0"/>
              <a:t>Ejemplos: bordes, esquinas, blobs, crestas.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2847E-6B71-A321-82A8-E48F8515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A530F-F665-CCC7-833E-BFD0906B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691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2F97E-D571-4F95-9273-2914B5DD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5800B-7773-4460-AA39-69B9892A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https://docs.opencv.org/4.x/df/d54/tutorial_py_features_meaning.html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7B64A1-1CB6-4A08-BCF4-0FC06C2A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D8D850-323C-49D0-9ED9-0A5B03E6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4</a:t>
            </a:fld>
            <a:endParaRPr lang="en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1DF775-3E28-4DF1-9B65-F5CFBCB27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150" y="1847088"/>
            <a:ext cx="4286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0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DAFE-9775-F140-54C0-386F92A86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Característica</a:t>
            </a:r>
            <a:r>
              <a:rPr lang="es-MX" dirty="0"/>
              <a:t>s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8B866-B225-E781-0AA8-B8832B569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/>
              <a:t>Actividades</a:t>
            </a:r>
            <a:r>
              <a:rPr lang="en-MX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Detección de características.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Descripción / representación de características.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Extracción de características.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Matching.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2847E-6B71-A321-82A8-E48F8515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A530F-F665-CCC7-833E-BFD0906B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111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2F07-FABA-DB48-B4E4-28323C65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Detección de características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298ED-A90E-A575-D596-E0AA5C84C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</a:t>
            </a:r>
            <a:r>
              <a:rPr lang="en-US" sz="1400" b="1" dirty="0">
                <a:hlinkClick r:id="rId2"/>
              </a:rPr>
              <a:t>https://en.wikipedia.org/wiki/Feature_(computer_vision)#Detection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D4D2F-9D49-CC8D-D40A-A6DF2EF0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696C1-3068-16FC-B3F3-1E927F0B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6</a:t>
            </a:fld>
            <a:endParaRPr lang="en-MX"/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902BF10-2169-60F0-0669-FE0AD7CC2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1" y="1786925"/>
            <a:ext cx="4253470" cy="40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A4E8-7920-9373-A744-A75E68B1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X" dirty="0"/>
              <a:t>Detección de características con OpenCV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643CD5F-9797-1756-8DD2-30505C66D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932875"/>
              </p:ext>
            </p:extLst>
          </p:nvPr>
        </p:nvGraphicFramePr>
        <p:xfrm>
          <a:off x="4176583" y="2254395"/>
          <a:ext cx="428779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168">
                  <a:extLst>
                    <a:ext uri="{9D8B030D-6E8A-4147-A177-3AD203B41FA5}">
                      <a16:colId xmlns:a16="http://schemas.microsoft.com/office/drawing/2014/main" val="21059130"/>
                    </a:ext>
                  </a:extLst>
                </a:gridCol>
                <a:gridCol w="2792627">
                  <a:extLst>
                    <a:ext uri="{9D8B030D-6E8A-4147-A177-3AD203B41FA5}">
                      <a16:colId xmlns:a16="http://schemas.microsoft.com/office/drawing/2014/main" val="2415514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Método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Funcionalidad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06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Harris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Esquinas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36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SIFT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Blobs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05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SURF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Blobs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6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Esquinas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16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BRIEF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Blobs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482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ORB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Esquinas y blobs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64191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A5020-7D5C-FDC2-D590-A673BB80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3C94B-58D5-1CBC-ECBC-25B050A5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32079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321B-C066-39FF-8076-BCBE0D98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X" dirty="0"/>
              <a:t>Matching de características con OpenCV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23E1-0069-A35B-62A0-307E14DD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Fuerza bruta.</a:t>
            </a:r>
          </a:p>
          <a:p>
            <a:r>
              <a:rPr lang="en-MX" dirty="0"/>
              <a:t>FLANN.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DB9CA-C6BE-F44D-249F-368B377E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E1204-A585-3493-A24A-E46DED75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3857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D7CE-5F6A-AC5C-8E7A-AA4E9A02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Detector de </a:t>
            </a:r>
            <a:r>
              <a:rPr lang="es-MX" dirty="0"/>
              <a:t>esquinas de </a:t>
            </a:r>
            <a:r>
              <a:rPr lang="en-MX" dirty="0"/>
              <a:t>Harris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678A0-7FEB-3C9D-6A2E-9C8E52D4D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Las esquinas son regiones en una imagen con una gran varianza en intensidad en todas las direcciones.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https://docs.opencv.org/4.x/df/d54/tutorial_py_features_meaning.html</a:t>
            </a:r>
            <a:endParaRPr lang="es-MX" sz="1400" b="1" dirty="0"/>
          </a:p>
          <a:p>
            <a:endParaRPr lang="es-MX" dirty="0"/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9F8D0-B31D-898B-0DD7-9DC2D313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64684-BBC9-C1E0-EBE5-4B1C0D4A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9CEF-03B5-2B49-BE88-415DD5FE8AAF}" type="slidenum">
              <a:rPr lang="en-MX" smtClean="0"/>
              <a:t>9</a:t>
            </a:fld>
            <a:endParaRPr lang="en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B48DE7-9BEB-4296-87BF-5AFE81C9A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024" y="2958465"/>
            <a:ext cx="29622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01-Digital-Image-Processing</Template>
  <TotalTime>3311</TotalTime>
  <Words>859</Words>
  <Application>Microsoft Office PowerPoint</Application>
  <PresentationFormat>Panorámica</PresentationFormat>
  <Paragraphs>207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Wingdings 2</vt:lpstr>
      <vt:lpstr>Flujo</vt:lpstr>
      <vt:lpstr>Características de imagen</vt:lpstr>
      <vt:lpstr>Temario</vt:lpstr>
      <vt:lpstr>Características</vt:lpstr>
      <vt:lpstr>Ejemplo</vt:lpstr>
      <vt:lpstr>Características</vt:lpstr>
      <vt:lpstr>Detección de características</vt:lpstr>
      <vt:lpstr>Detección de características con OpenCV</vt:lpstr>
      <vt:lpstr>Matching de características con OpenCV</vt:lpstr>
      <vt:lpstr>Detector de esquinas de Harris</vt:lpstr>
      <vt:lpstr>En OpenCV</vt:lpstr>
      <vt:lpstr>Resultado</vt:lpstr>
      <vt:lpstr>Detector de esquinas de Shi-Tomasi</vt:lpstr>
      <vt:lpstr>Resultado</vt:lpstr>
      <vt:lpstr>SIFT</vt:lpstr>
      <vt:lpstr>SIFT en OpenCV</vt:lpstr>
      <vt:lpstr>Clase KeyPoint</vt:lpstr>
      <vt:lpstr>Imprimir un keypoint</vt:lpstr>
      <vt:lpstr>Ejemplo</vt:lpstr>
      <vt:lpstr>Resultado</vt:lpstr>
      <vt:lpstr>ORB</vt:lpstr>
      <vt:lpstr>ORB en OpenCV</vt:lpstr>
      <vt:lpstr>Ejemplo</vt:lpstr>
      <vt:lpstr>Comparación SIFT vs ORB</vt:lpstr>
      <vt:lpstr>Utilización</vt:lpstr>
      <vt:lpstr>Matching de imágenes</vt:lpstr>
      <vt:lpstr>Alineación de imágenes</vt:lpstr>
      <vt:lpstr>Pegado de imágenes</vt:lpstr>
      <vt:lpstr>Pegado de imágenes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 imagen</dc:title>
  <dc:creator>HECTOR ANTONIO VILLA MARTINEZ</dc:creator>
  <cp:lastModifiedBy>HECTOR ANTONIO VILLA MARTINEZ</cp:lastModifiedBy>
  <cp:revision>93</cp:revision>
  <dcterms:created xsi:type="dcterms:W3CDTF">2023-06-05T16:09:38Z</dcterms:created>
  <dcterms:modified xsi:type="dcterms:W3CDTF">2024-10-21T19:14:53Z</dcterms:modified>
</cp:coreProperties>
</file>