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261" r:id="rId7"/>
    <p:sldId id="328" r:id="rId8"/>
    <p:sldId id="329" r:id="rId9"/>
    <p:sldId id="262" r:id="rId10"/>
    <p:sldId id="331" r:id="rId11"/>
    <p:sldId id="330" r:id="rId12"/>
    <p:sldId id="263" r:id="rId13"/>
    <p:sldId id="264" r:id="rId14"/>
    <p:sldId id="266" r:id="rId15"/>
    <p:sldId id="267" r:id="rId16"/>
    <p:sldId id="332" r:id="rId17"/>
    <p:sldId id="333" r:id="rId18"/>
    <p:sldId id="334" r:id="rId19"/>
    <p:sldId id="335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89" r:id="rId28"/>
    <p:sldId id="282" r:id="rId29"/>
    <p:sldId id="283" r:id="rId30"/>
    <p:sldId id="284" r:id="rId31"/>
    <p:sldId id="338" r:id="rId32"/>
    <p:sldId id="302" r:id="rId33"/>
    <p:sldId id="303" r:id="rId34"/>
    <p:sldId id="304" r:id="rId35"/>
    <p:sldId id="306" r:id="rId36"/>
    <p:sldId id="305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37" r:id="rId5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29" autoAdjust="0"/>
    <p:restoredTop sz="94679"/>
  </p:normalViewPr>
  <p:slideViewPr>
    <p:cSldViewPr snapToGrid="0">
      <p:cViewPr varScale="1">
        <p:scale>
          <a:sx n="56" d="100"/>
          <a:sy n="56" d="100"/>
        </p:scale>
        <p:origin x="10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21F01-CAED-AA49-8192-5FAD2CBF8929}" type="datetimeFigureOut">
              <a:rPr lang="en-MX" smtClean="0"/>
              <a:t>10/15/2024</a:t>
            </a:fld>
            <a:endParaRPr lang="en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8C3E7-7999-884E-A890-5A25FFF9B61E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804356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8C3E7-7999-884E-A890-5A25FFF9B61E}" type="slidenum">
              <a:rPr lang="en-MX" smtClean="0"/>
              <a:t>30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465654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A5EA-AF10-F84F-8AC3-EA0BAF4F97AA}" type="datetime1">
              <a:rPr lang="en-US" smtClean="0"/>
              <a:t>10/15/2024</a:t>
            </a:fld>
            <a:endParaRPr lang="en-MX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804429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A5EA-AF10-F84F-8AC3-EA0BAF4F97AA}" type="datetime1">
              <a:rPr lang="en-US" smtClean="0"/>
              <a:t>10/15/2024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82245052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A5EA-AF10-F84F-8AC3-EA0BAF4F97AA}" type="datetime1">
              <a:rPr lang="en-US" smtClean="0"/>
              <a:t>10/15/2024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392594644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A5EA-AF10-F84F-8AC3-EA0BAF4F97AA}" type="datetime1">
              <a:rPr lang="en-US" smtClean="0"/>
              <a:t>10/15/2024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30870089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A5EA-AF10-F84F-8AC3-EA0BAF4F97AA}" type="datetime1">
              <a:rPr lang="en-US" smtClean="0"/>
              <a:t>10/15/2024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929578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A5EA-AF10-F84F-8AC3-EA0BAF4F97AA}" type="datetime1">
              <a:rPr lang="en-US" smtClean="0"/>
              <a:t>10/15/2024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264645684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A5EA-AF10-F84F-8AC3-EA0BAF4F97AA}" type="datetime1">
              <a:rPr lang="en-US" smtClean="0"/>
              <a:t>10/15/2024</a:t>
            </a:fld>
            <a:endParaRPr lang="en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85053434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A5EA-AF10-F84F-8AC3-EA0BAF4F97AA}" type="datetime1">
              <a:rPr lang="en-US" smtClean="0"/>
              <a:t>10/15/2024</a:t>
            </a:fld>
            <a:endParaRPr lang="en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891420571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A5EA-AF10-F84F-8AC3-EA0BAF4F97AA}" type="datetime1">
              <a:rPr lang="en-US" smtClean="0"/>
              <a:t>10/15/2024</a:t>
            </a:fld>
            <a:endParaRPr lang="en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76126325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A5EA-AF10-F84F-8AC3-EA0BAF4F97AA}" type="datetime1">
              <a:rPr lang="en-US" smtClean="0"/>
              <a:t>10/15/2024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342117905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A5EA-AF10-F84F-8AC3-EA0BAF4F97AA}" type="datetime1">
              <a:rPr lang="en-US" smtClean="0"/>
              <a:t>10/15/2024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F2F24FFC-F88C-AE43-B15F-429F94E53160}" type="slidenum">
              <a:rPr lang="en-MX" smtClean="0"/>
              <a:t>‹Nº›</a:t>
            </a:fld>
            <a:endParaRPr lang="en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19465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E4A5EA-AF10-F84F-8AC3-EA0BAF4F97AA}" type="datetime1">
              <a:rPr lang="en-US" smtClean="0"/>
              <a:t>10/15/2024</a:t>
            </a:fld>
            <a:endParaRPr lang="en-MX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F24FFC-F88C-AE43-B15F-429F94E53160}" type="slidenum">
              <a:rPr lang="en-MX" smtClean="0"/>
              <a:t>‹Nº›</a:t>
            </a:fld>
            <a:endParaRPr lang="en-MX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19124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ocs.opencv.org/4.x/d7/d1b/group__imgproc__misc.html#gad43d3e4208d3cf025d8304156b02ba3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ommons.wikimedia.org/w/index.php?curid=1049583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ommons.wikimedia.org/w/index.php?curid=10495705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s://en.wikipedia.org/w/index.php?curid=1924662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researchgate.net/figure/Distance-transform-of-the-binary-image-composed-with-a-white-pixel-form-and-a-black-pixel_fig2_2959968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ommons.wikimedia.org/w/index.php?curid=30052549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microsoft.com/en-us/research/wp-content/uploads/2004/08/siggraph04-grabcut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93DFF-6B30-AAAF-7FA0-9D1DBB21AA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MX" dirty="0"/>
              <a:t>Segmentación de imágenes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634F7-8689-BEAC-B9AF-C8A4A65A46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391995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Algoritmo </a:t>
            </a:r>
            <a:r>
              <a:rPr lang="es-MX" dirty="0" err="1"/>
              <a:t>GrabCut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8"/>
            </a:pPr>
            <a:r>
              <a:rPr lang="es-MX" dirty="0"/>
              <a:t>Después de que cada pixel ha sido conectado a alguna terminal (frente o fondo), las aristas entre pixeles pertenecientes a diferentes terminales se cortan y la imagen queda segmentada en 2 partes.</a:t>
            </a:r>
          </a:p>
          <a:p>
            <a:pPr marL="514350" indent="-514350">
              <a:buFont typeface="+mj-lt"/>
              <a:buAutoNum type="arabicPeriod" startAt="8"/>
            </a:pPr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10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148800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9C8E9-827F-A86B-9C37-7FD94230D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Algoritmo </a:t>
            </a:r>
            <a:r>
              <a:rPr lang="en-MX" dirty="0"/>
              <a:t>GrabCut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CB36F-F389-0BDF-08D7-8166B6F65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MX" sz="1400" b="1" dirty="0"/>
              <a:t>Fuente: LO4CV-P3, p. 99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A157B-EB5C-9987-DF30-3B2B82041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740C64-4B90-7E81-3321-19A759517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11</a:t>
            </a:fld>
            <a:endParaRPr lang="en-MX"/>
          </a:p>
        </p:txBody>
      </p:sp>
      <p:pic>
        <p:nvPicPr>
          <p:cNvPr id="9" name="Picture 8" descr="A picture containing diagram, line, screenshot, design&#10;&#10;Description automatically generated">
            <a:extLst>
              <a:ext uri="{FF2B5EF4-FFF2-40B4-BE49-F238E27FC236}">
                <a16:creationId xmlns:a16="http://schemas.microsoft.com/office/drawing/2014/main" id="{FF46BEFD-CE8D-3506-8047-2317288AD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1935480"/>
            <a:ext cx="4819135" cy="386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95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0C12A-0146-483E-B24C-54E2C5B08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GrabCut en OpenCV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2C33C-80C1-0ECB-D483-4AB1CEE77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cv.grabCut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mask,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bgdModel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fgdModel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iterCount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[, mode]) -&gt; mask,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bgdModel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fgdModel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s-ES_tradnl" dirty="0"/>
              <a:t> – imagen de entrada de 3 canales de 8 bits</a:t>
            </a: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mask</a:t>
            </a:r>
            <a:r>
              <a:rPr lang="es-ES_tradnl" dirty="0"/>
              <a:t> – máscara de un canal de 8 bits</a:t>
            </a: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rect</a:t>
            </a:r>
            <a:r>
              <a:rPr lang="es-ES_tradnl" dirty="0"/>
              <a:t> – ROI que contiene un objeto segmentado</a:t>
            </a: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bgdModel</a:t>
            </a:r>
            <a:r>
              <a:rPr lang="es-ES_tradnl" dirty="0"/>
              <a:t> – matriz temporal para el fondo</a:t>
            </a: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fgdModel</a:t>
            </a:r>
            <a:r>
              <a:rPr lang="es-ES_tradnl" dirty="0"/>
              <a:t> – matriz temporal para el primer plano</a:t>
            </a: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iterCount</a:t>
            </a:r>
            <a:r>
              <a:rPr lang="es-ES_tradnl" dirty="0"/>
              <a:t> – número de iteraciones que debe realizar el algoritmo antes de devolver el resultado</a:t>
            </a:r>
          </a:p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</a:t>
            </a:r>
            <a:r>
              <a:rPr lang="es-ES_tradnl" dirty="0"/>
              <a:t> – modo de operación (p. e.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cv.GC_INIT_WITH_RECT</a:t>
            </a:r>
            <a:r>
              <a:rPr lang="es-ES_tradnl" dirty="0"/>
              <a:t>)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5B87B9-5D95-FCFF-E329-D46EB7D90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B9D763-E7C4-54A1-53DB-6AAE4692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12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747554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D1586-AC9F-AB55-AC19-70479D955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GrabCut en OpenCV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80B94-C90D-6231-AA69-61987AE8F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Método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cv2.grabCut()</a:t>
            </a:r>
            <a:r>
              <a:rPr lang="es-MX" dirty="0"/>
              <a:t>.</a:t>
            </a:r>
          </a:p>
          <a:p>
            <a:r>
              <a:rPr lang="es-MX" dirty="0"/>
              <a:t>La matriz resultado </a:t>
            </a:r>
            <a:r>
              <a:rPr lang="en-MX" dirty="0"/>
              <a:t>contiene valores entre 0 y 3:</a:t>
            </a:r>
          </a:p>
          <a:p>
            <a:endParaRPr lang="en-MX" dirty="0"/>
          </a:p>
          <a:p>
            <a:pPr marL="0" indent="0">
              <a:buNone/>
            </a:pPr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MX" sz="1500" b="1" dirty="0"/>
              <a:t>Fuente: </a:t>
            </a:r>
            <a:r>
              <a:rPr lang="en-US" sz="1500" b="1" dirty="0">
                <a:hlinkClick r:id="rId2"/>
              </a:rPr>
              <a:t>https://docs.opencv.org/4.x/d7/d1b/group__imgproc__misc.html#gad43d3e4208d3cf025d8304156b02ba38</a:t>
            </a:r>
            <a:endParaRPr lang="en-US" sz="1500" b="1" dirty="0"/>
          </a:p>
          <a:p>
            <a:pPr marL="0" indent="0">
              <a:buNone/>
            </a:pPr>
            <a:endParaRPr lang="en-MX" dirty="0"/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6D7F94-015A-EB39-442F-B18EFDDAA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7FC890-1A94-795F-2FB1-D5F0251FF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13</a:t>
            </a:fld>
            <a:endParaRPr lang="en-MX"/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661CADD-080C-AC7B-60B8-41E42B2A3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059" y="2852687"/>
            <a:ext cx="5180979" cy="298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20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E928-044D-440A-6C2D-5A6092B44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Ejemplo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87DCC-FE08-C55A-9B80-3579772DD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Extraer la estatua del ángel: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56C010-DC1D-6602-003B-A0967A30E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D7413F-EFF5-E43B-0D39-01BF637FB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14</a:t>
            </a:fld>
            <a:endParaRPr lang="en-MX"/>
          </a:p>
        </p:txBody>
      </p:sp>
      <p:pic>
        <p:nvPicPr>
          <p:cNvPr id="7" name="Picture 6" descr="A statue of a person with wings&#10;&#10;Description automatically generated with medium confidence">
            <a:extLst>
              <a:ext uri="{FF2B5EF4-FFF2-40B4-BE49-F238E27FC236}">
                <a16:creationId xmlns:a16="http://schemas.microsoft.com/office/drawing/2014/main" id="{66E6D37C-DDB7-BD01-D179-F0F6B6276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978" y="2537769"/>
            <a:ext cx="3729338" cy="33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11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2707D-A9EB-8BBF-7812-F786F1CA7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Ejemplo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0823C-4914-4536-E585-12579E041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>
                <a:cs typeface="Times New Roman" panose="02020603050405020304" pitchFamily="18" charset="0"/>
              </a:rPr>
              <a:t>Se carga la imagen y se crea una máscara llena con ceros con la misma forma que la imagen.</a:t>
            </a:r>
          </a:p>
          <a:p>
            <a:endParaRPr lang="es-MX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# File: grabcut.py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source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cv.imread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('../images/statue_small.jpg’)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result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source.copy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mask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np.zeros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result.shape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[:2], np.uint8)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FFC72F-5978-94B4-5A37-77AD2ED11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416D6-5FC4-E248-A334-D1DBD3C16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15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19239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2707D-A9EB-8BBF-7812-F786F1CA7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Ejemplo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0823C-4914-4536-E585-12579E041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>
                <a:cs typeface="Times New Roman" panose="02020603050405020304" pitchFamily="18" charset="0"/>
              </a:rPr>
              <a:t>Se crean los modelos para el frente y el fondo llenos de ceros.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background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np.zeros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((1, 65), np.float64)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foreground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np.zeros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((1, 65), np.float64)</a:t>
            </a:r>
          </a:p>
          <a:p>
            <a:r>
              <a:rPr lang="es-MX" dirty="0" err="1"/>
              <a:t>GrabCut</a:t>
            </a:r>
            <a:r>
              <a:rPr lang="es-MX" dirty="0"/>
              <a:t> se va a inicializar con un rectángulo que contenga al sujeto.</a:t>
            </a:r>
          </a:p>
          <a:p>
            <a:r>
              <a:rPr lang="es-MX" dirty="0"/>
              <a:t>Los modelos del frente y el fondo se determinan con la áreas afuera del rectángulo inicial.</a:t>
            </a:r>
          </a:p>
          <a:p>
            <a:r>
              <a:rPr lang="es-MX" dirty="0"/>
              <a:t>Se define el rectángulo: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(100, 1, 421, 378)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FFC72F-5978-94B4-5A37-77AD2ED11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416D6-5FC4-E248-A334-D1DBD3C16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16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87786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2707D-A9EB-8BBF-7812-F786F1CA7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Ejemplo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0823C-4914-4536-E585-12579E041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>
                <a:cs typeface="Times New Roman" panose="02020603050405020304" pitchFamily="18" charset="0"/>
              </a:rPr>
              <a:t>Ahora se invoca a </a:t>
            </a:r>
            <a:r>
              <a:rPr lang="es-MX" dirty="0" err="1">
                <a:cs typeface="Times New Roman" panose="02020603050405020304" pitchFamily="18" charset="0"/>
              </a:rPr>
              <a:t>GrabCut</a:t>
            </a:r>
            <a:r>
              <a:rPr lang="es-MX" dirty="0">
                <a:cs typeface="Times New Roman" panose="02020603050405020304" pitchFamily="18" charset="0"/>
              </a:rPr>
              <a:t> y se le pasan los modelos vacíos, la mascara y el rectángulo inicial.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cv.grabCut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(result, mask,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background, foreground, 5,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cv.GC_INIT_WITH_RECT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s-MX" dirty="0"/>
              <a:t>El 5 indica el número de iteraciones que el algoritmo va a correr sobre la imagen.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FFC72F-5978-94B4-5A37-77AD2ED11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416D6-5FC4-E248-A334-D1DBD3C16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17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07232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532E31-1167-4E29-8432-E05EBE1FD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9E4270-80B6-4483-8219-758D4D470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Al terminar </a:t>
            </a:r>
            <a:r>
              <a:rPr lang="es-MX" dirty="0" err="1"/>
              <a:t>GrabCut</a:t>
            </a:r>
            <a:r>
              <a:rPr lang="es-MX" dirty="0"/>
              <a:t>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mask</a:t>
            </a:r>
            <a:r>
              <a:rPr lang="es-MX" dirty="0"/>
              <a:t> tiene valores entre 0 y 3.</a:t>
            </a:r>
          </a:p>
          <a:p>
            <a:r>
              <a:rPr lang="es-MX" dirty="0"/>
              <a:t>0 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cv.GC_BGD</a:t>
            </a:r>
            <a:r>
              <a:rPr lang="es-MX" dirty="0"/>
              <a:t>) es un pixel obvio de fondo.</a:t>
            </a:r>
          </a:p>
          <a:p>
            <a:r>
              <a:rPr lang="es-MX" dirty="0"/>
              <a:t>1 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cv.GC_FGD</a:t>
            </a:r>
            <a:r>
              <a:rPr lang="es-MX" dirty="0"/>
              <a:t>) es un pixel obvio de frente.</a:t>
            </a:r>
          </a:p>
          <a:p>
            <a:r>
              <a:rPr lang="es-MX" dirty="0"/>
              <a:t>2 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cv.GC_PR_BGD</a:t>
            </a:r>
            <a:r>
              <a:rPr lang="es-MX" dirty="0"/>
              <a:t>) es un pixel probable de fondo.</a:t>
            </a:r>
          </a:p>
          <a:p>
            <a:r>
              <a:rPr lang="es-MX" dirty="0"/>
              <a:t>3 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cv.GC_PR_FGD</a:t>
            </a:r>
            <a:r>
              <a:rPr lang="es-MX" dirty="0"/>
              <a:t>) es un pixel probable de frente.</a:t>
            </a:r>
          </a:p>
          <a:p>
            <a:r>
              <a:rPr lang="es-MX" dirty="0"/>
              <a:t>Para visualizar el resultado, se desea pintar de negro el fondo de la imagen original y dejar el frente intacto.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48F02C5-D7A2-4492-B403-B8EEDB793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C9B9DCF-B52C-4A3C-A5A0-4AA689216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18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66392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CCC56A-614C-4599-A966-C7C2AA5C7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0F0ECB-E1CD-40D6-A7F7-2733365EA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Se crea una nueva máscara que tenga 0 en dónde la máscara original tiene 0 o 2 (fondo obvio y probable) y 1 en dónde la máscara original tenga 1 y 3 (frente obvio y probable).</a:t>
            </a:r>
          </a:p>
          <a:p>
            <a:r>
              <a:rPr lang="es-MX" dirty="0"/>
              <a:t>Se multiplica la nueva máscara por la imagen original para poner el fondo en negro y dejar intactos los pixeles del frente.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mask2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np.where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((mask == 2) | (mask == 0), 0, 1).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astype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('uint8’)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result = result * mask2[:, :,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np.newaxis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s-MX" dirty="0"/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FB1F33-508D-4B5C-B071-1E97412A3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F818A09-AA4A-418D-BB94-BA330B8F5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19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33183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060CD-3660-69DD-4F22-15038A625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Definición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7E01F-E960-F19A-2D66-A75603967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/>
              <a:t>Segmentación de imágenes</a:t>
            </a:r>
            <a:r>
              <a:rPr lang="es-ES_tradnl" dirty="0"/>
              <a:t>. Proceso de convertir una imagen en una colección de regiones.</a:t>
            </a:r>
          </a:p>
          <a:p>
            <a:r>
              <a:rPr lang="es-ES_tradnl" dirty="0"/>
              <a:t>Se puede procesar solo los segmentos importantes de la imagen en lugar de procesar la imagen completa.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5D892-3670-C1C4-9945-C78B47941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CF79C2-1C22-D77A-6BA7-56428DB2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2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10401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4BF0C-2654-5CFC-D2CB-7080591D2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Ejemplo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472D5-4773-7A6F-5140-B8BF3479C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>
                <a:cs typeface="Times New Roman" panose="02020603050405020304" pitchFamily="18" charset="0"/>
              </a:rPr>
              <a:t>Por último, se guarda una imagen con la imagen original y el resultado lado a lado.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stack_image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np.hstack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((source, result))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cv.imwrite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('statue_small_grabcut.jpg',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stack_image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29FCB-79B4-0C0D-9FC4-ADEB5A1A5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A84B0-3330-115A-A944-70E4DC16D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20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56540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1DBC-D021-E0CB-A01D-8A897A0EF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Resultado</a:t>
            </a:r>
          </a:p>
        </p:txBody>
      </p:sp>
      <p:pic>
        <p:nvPicPr>
          <p:cNvPr id="7" name="Content Placeholder 6" descr="A close-up of a statue&#10;&#10;Description automatically generated with medium confidence">
            <a:extLst>
              <a:ext uri="{FF2B5EF4-FFF2-40B4-BE49-F238E27FC236}">
                <a16:creationId xmlns:a16="http://schemas.microsoft.com/office/drawing/2014/main" id="{36FBD051-917A-D35E-73D1-BE2015578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799" y="2014152"/>
            <a:ext cx="9672308" cy="43422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D03CB-3E41-CC97-80E9-837FB8241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D24E7D-041C-16A9-9C53-73D4ABD78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21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415848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80A84-9ED3-31F9-4D42-766A7FD0A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Watershed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D0DE7-23CB-9A5B-19EB-2E053580D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X" dirty="0"/>
              <a:t>Es un algoritmo para segmentar una imagen.</a:t>
            </a:r>
          </a:p>
          <a:p>
            <a:r>
              <a:rPr lang="en-MX" dirty="0"/>
              <a:t>Interpreta una imagen en escala de grises como un mapa topográfico.</a:t>
            </a:r>
          </a:p>
          <a:p>
            <a:r>
              <a:rPr lang="en-MX" dirty="0"/>
              <a:t>La intensidad de cada pixel es la altura del terreno.</a:t>
            </a:r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F6C202-9F24-D7F2-A4C5-60D069B77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563FA-A9D6-443A-B260-99CD0C68A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22</a:t>
            </a:fld>
            <a:endParaRPr lang="en-MX"/>
          </a:p>
        </p:txBody>
      </p:sp>
      <p:pic>
        <p:nvPicPr>
          <p:cNvPr id="10" name="Picture 9" descr="A person wearing a hat&#10;&#10;Description automatically generated with medium confidence">
            <a:extLst>
              <a:ext uri="{FF2B5EF4-FFF2-40B4-BE49-F238E27FC236}">
                <a16:creationId xmlns:a16="http://schemas.microsoft.com/office/drawing/2014/main" id="{967A3C53-5A81-DD1D-720E-8C5AF5DA3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458" y="3352992"/>
            <a:ext cx="3060000" cy="3060000"/>
          </a:xfrm>
          <a:prstGeom prst="rect">
            <a:avLst/>
          </a:prstGeom>
        </p:spPr>
      </p:pic>
      <p:pic>
        <p:nvPicPr>
          <p:cNvPr id="12" name="Picture 11" descr="A picture containing sketch, screenshot, drawing&#10;&#10;Description automatically generated">
            <a:extLst>
              <a:ext uri="{FF2B5EF4-FFF2-40B4-BE49-F238E27FC236}">
                <a16:creationId xmlns:a16="http://schemas.microsoft.com/office/drawing/2014/main" id="{43C7279E-47D1-11D6-9C63-616B4531E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549" y="3264600"/>
            <a:ext cx="2961993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BC280-2316-5760-AD1F-461E43FF8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/>
              <a:t>Watershed – inundación</a:t>
            </a:r>
            <a:endParaRPr lang="en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C0F5C-1D23-EBD1-0FEC-BA9073F79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US" sz="1400" b="1" dirty="0"/>
              <a:t>De Martynas </a:t>
            </a:r>
            <a:r>
              <a:rPr lang="en-US" sz="1400" b="1" dirty="0" err="1"/>
              <a:t>Patasius</a:t>
            </a:r>
            <a:r>
              <a:rPr lang="en-US" sz="1400" b="1" dirty="0"/>
              <a:t> - </a:t>
            </a:r>
            <a:r>
              <a:rPr lang="en-US" sz="1400" b="1" dirty="0" err="1"/>
              <a:t>Trabajo</a:t>
            </a:r>
            <a:r>
              <a:rPr lang="en-US" sz="1400" b="1" dirty="0"/>
              <a:t> </a:t>
            </a:r>
            <a:r>
              <a:rPr lang="en-US" sz="1400" b="1" dirty="0" err="1"/>
              <a:t>propio</a:t>
            </a:r>
            <a:r>
              <a:rPr lang="en-US" sz="1400" b="1" dirty="0"/>
              <a:t>, CC BY-SA 3.0, </a:t>
            </a:r>
            <a:r>
              <a:rPr lang="en-US" sz="1400" b="1" dirty="0">
                <a:hlinkClick r:id="rId2"/>
              </a:rPr>
              <a:t>https://commons.wikimedia.org/w/index.php?curid=10495830</a:t>
            </a:r>
            <a:endParaRPr lang="en-MX" sz="14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76282-B3E4-FBCE-51CD-A5D338DA8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2E6F91-AE75-B299-806A-6B454D6BA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23</a:t>
            </a:fld>
            <a:endParaRPr lang="en-MX"/>
          </a:p>
        </p:txBody>
      </p:sp>
      <p:pic>
        <p:nvPicPr>
          <p:cNvPr id="7" name="Picture 6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C496A23A-938E-95A1-F153-24DB23F13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850" y="1903729"/>
            <a:ext cx="5091113" cy="381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29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03F6F-11F1-D6A3-6B8E-FEEB64D9C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Watershed – lluvia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B4280-DF37-59CB-AEBF-B33640B3A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US" sz="1400" b="1" dirty="0"/>
              <a:t>De Martynas </a:t>
            </a:r>
            <a:r>
              <a:rPr lang="en-US" sz="1400" b="1" dirty="0" err="1"/>
              <a:t>Patasius</a:t>
            </a:r>
            <a:r>
              <a:rPr lang="en-US" sz="1400" b="1" dirty="0"/>
              <a:t> - </a:t>
            </a:r>
            <a:r>
              <a:rPr lang="en-US" sz="1400" b="1" dirty="0" err="1"/>
              <a:t>Trabajo</a:t>
            </a:r>
            <a:r>
              <a:rPr lang="en-US" sz="1400" b="1" dirty="0"/>
              <a:t> </a:t>
            </a:r>
            <a:r>
              <a:rPr lang="en-US" sz="1400" b="1" dirty="0" err="1"/>
              <a:t>propio</a:t>
            </a:r>
            <a:r>
              <a:rPr lang="en-US" sz="1400" b="1" dirty="0"/>
              <a:t>, CC BY-SA 3.0, </a:t>
            </a:r>
            <a:r>
              <a:rPr lang="en-US" sz="1400" b="1" dirty="0">
                <a:hlinkClick r:id="rId2"/>
              </a:rPr>
              <a:t>https://commons.wikimedia.org/w/index.php?curid=10495705</a:t>
            </a:r>
            <a:endParaRPr lang="en-MX" sz="14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255992-BA45-6C8E-222B-5C9B36AB1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508B4-2215-9951-616A-7914CD910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24</a:t>
            </a:fld>
            <a:endParaRPr lang="en-MX"/>
          </a:p>
        </p:txBody>
      </p:sp>
      <p:pic>
        <p:nvPicPr>
          <p:cNvPr id="7" name="Picture 6" descr="A picture containing screenshot, black&#10;&#10;Description automatically generated">
            <a:extLst>
              <a:ext uri="{FF2B5EF4-FFF2-40B4-BE49-F238E27FC236}">
                <a16:creationId xmlns:a16="http://schemas.microsoft.com/office/drawing/2014/main" id="{8CE4B9D2-D32E-53F8-A737-407A3EAA8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350" y="1615690"/>
            <a:ext cx="5057775" cy="424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33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1FEE-B560-8A6F-1299-2BA08F92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Requisitos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ABEDB-884D-AC2F-9D19-4A4E85726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MX" dirty="0"/>
              <a:t>Operaciones morfológicas.</a:t>
            </a:r>
          </a:p>
          <a:p>
            <a:pPr marL="514350" indent="-514350">
              <a:buFont typeface="+mj-lt"/>
              <a:buAutoNum type="arabicPeriod"/>
            </a:pPr>
            <a:r>
              <a:rPr lang="en-MX" dirty="0"/>
              <a:t>Componentes conectados.</a:t>
            </a:r>
          </a:p>
          <a:p>
            <a:pPr marL="514350" indent="-514350">
              <a:buFont typeface="+mj-lt"/>
              <a:buAutoNum type="arabicPeriod"/>
            </a:pPr>
            <a:r>
              <a:rPr lang="en-MX" dirty="0"/>
              <a:t>Transformada de distancia.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E01DE-6101-C2F4-BD2C-83C95E39A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A739AA-3D1A-884E-BCE0-0D49DF52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25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653906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947FE-E220-B4B8-EBFE-BB862219A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Operaciones morfológicas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C6E99-4CCB-7C60-D668-1F80212DC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MX" dirty="0"/>
              <a:t> Imagen original               Erosión                Dilation</a:t>
            </a:r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MX" dirty="0"/>
              <a:t>            Opening                      Closing</a:t>
            </a:r>
            <a:r>
              <a:rPr lang="es-MX" dirty="0"/>
              <a:t>            </a:t>
            </a:r>
            <a:r>
              <a:rPr lang="es-MX" dirty="0" err="1"/>
              <a:t>Morphological</a:t>
            </a:r>
            <a:r>
              <a:rPr lang="es-MX" dirty="0"/>
              <a:t> </a:t>
            </a:r>
            <a:r>
              <a:rPr lang="es-MX" dirty="0" err="1"/>
              <a:t>Gradient</a:t>
            </a:r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B6765-5852-D233-E155-04B4E3708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0A0E8D-0332-0AD2-38CD-CB00F7ED0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26</a:t>
            </a:fld>
            <a:endParaRPr lang="en-MX"/>
          </a:p>
        </p:txBody>
      </p:sp>
      <p:pic>
        <p:nvPicPr>
          <p:cNvPr id="10" name="Picture 9" descr="A white letter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671F332-AAFE-00B8-74C5-DC71E3F6E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184" y="1935480"/>
            <a:ext cx="1075200" cy="1440000"/>
          </a:xfrm>
          <a:prstGeom prst="rect">
            <a:avLst/>
          </a:prstGeom>
        </p:spPr>
      </p:pic>
      <p:pic>
        <p:nvPicPr>
          <p:cNvPr id="12" name="Picture 11" descr="A white letter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EDE0263-AAF3-63F1-22F8-91B28F707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011" y="1934444"/>
            <a:ext cx="1075200" cy="1440000"/>
          </a:xfrm>
          <a:prstGeom prst="rect">
            <a:avLst/>
          </a:prstGeom>
        </p:spPr>
      </p:pic>
      <p:pic>
        <p:nvPicPr>
          <p:cNvPr id="14" name="Picture 13" descr="A white letter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1BE16687-80A2-4B90-1031-9DC8F66B2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0" y="1934444"/>
            <a:ext cx="1075200" cy="1440000"/>
          </a:xfrm>
          <a:prstGeom prst="rect">
            <a:avLst/>
          </a:prstGeom>
        </p:spPr>
      </p:pic>
      <p:pic>
        <p:nvPicPr>
          <p:cNvPr id="16" name="Picture 15" descr="A picture containing black and white, illustration&#10;&#10;Description automatically generated with medium confidence">
            <a:extLst>
              <a:ext uri="{FF2B5EF4-FFF2-40B4-BE49-F238E27FC236}">
                <a16:creationId xmlns:a16="http://schemas.microsoft.com/office/drawing/2014/main" id="{51FD26F5-CBAC-D063-AD93-163220ED7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0184" y="3882697"/>
            <a:ext cx="2150400" cy="144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FB200A3-F193-2BDF-8810-37DDB1C781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8809" y="3882697"/>
            <a:ext cx="2150400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264" y="3888322"/>
            <a:ext cx="21336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32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91254-627B-7971-DFC5-A916910A7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Componentes conectados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A1956-7540-671E-9F91-53BB2B953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Determina la conectividad de regiones similares en una imagen binaria.</a:t>
            </a:r>
          </a:p>
          <a:p>
            <a:r>
              <a:rPr lang="es-ES_tradnl" dirty="0"/>
              <a:t>Método 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cv2.connectedComponentsWithStats()</a:t>
            </a:r>
            <a:r>
              <a:rPr lang="es-ES_tradnl" dirty="0"/>
              <a:t>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7ACEF8-634D-86F2-DE90-ADB0EB1E7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8142C-8B5D-8DA0-4EA1-2493B594B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27</a:t>
            </a:fld>
            <a:endParaRPr lang="en-MX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12ED5367-650E-486E-B0D9-D4C189EC9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3960000"/>
            <a:ext cx="4965418" cy="1080000"/>
          </a:xfrm>
          <a:prstGeom prst="rect">
            <a:avLst/>
          </a:prstGeom>
        </p:spPr>
      </p:pic>
      <p:pic>
        <p:nvPicPr>
          <p:cNvPr id="7" name="Content Placeholder 6" descr="A picture containing font, graphics, logo, symbol&#10;&#10;Description automatically generated">
            <a:extLst>
              <a:ext uri="{FF2B5EF4-FFF2-40B4-BE49-F238E27FC236}">
                <a16:creationId xmlns:a16="http://schemas.microsoft.com/office/drawing/2014/main" id="{EA619937-269D-41E6-A081-8E0EC0ED1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000" y="3959999"/>
            <a:ext cx="496542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1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2312-348A-0F91-6B65-66D379CA6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Transformación de distancia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4F87E-7033-FA2A-492C-B8FAF919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Calcula la distancia al pixel cero más cercano para cada pixel de la imagen binaria de origen.</a:t>
            </a:r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US" sz="1400" b="1" dirty="0"/>
              <a:t>CC BY-SA 3.0, </a:t>
            </a:r>
            <a:r>
              <a:rPr lang="en-US" sz="1400" b="1" dirty="0">
                <a:hlinkClick r:id="rId2"/>
              </a:rPr>
              <a:t>https://en.wikipedia.org/w/index.php?curid=1924662</a:t>
            </a:r>
            <a:endParaRPr lang="en-MX" sz="14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92F002-D0B7-3585-4AC4-1D1EFE33E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847599-73C6-9701-680E-7E12ED21A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28</a:t>
            </a:fld>
            <a:endParaRPr lang="en-MX"/>
          </a:p>
        </p:txBody>
      </p:sp>
      <p:pic>
        <p:nvPicPr>
          <p:cNvPr id="7" name="Picture 6" descr="A picture containing text, screenshot, rectangle, square&#10;&#10;Description automatically generated">
            <a:extLst>
              <a:ext uri="{FF2B5EF4-FFF2-40B4-BE49-F238E27FC236}">
                <a16:creationId xmlns:a16="http://schemas.microsoft.com/office/drawing/2014/main" id="{D4397FC2-15AE-0731-64AC-E2C22E8E5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024" y="2810817"/>
            <a:ext cx="8263225" cy="289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84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FCEE6-C505-C5F8-FB78-6058D1F24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Transformación de distancia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023DE-09F3-9A60-4E10-AF02D69ED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US" sz="1400" b="1" dirty="0">
                <a:hlinkClick r:id="rId2"/>
              </a:rPr>
              <a:t>https://www.researchgate.net/figure/Distance-transform-of-the-binary-image-composed-with-a-white-pixel-form-and-a-black-pixel_fig2_29599685</a:t>
            </a:r>
            <a:endParaRPr lang="en-MX" sz="14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1C511E-5EBA-F150-0A0D-80AA44601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EE83C5-BC69-4725-26A3-634DD6DEF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29</a:t>
            </a:fld>
            <a:endParaRPr lang="en-MX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791960-6301-795B-9A0C-E48E57BF3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088" y="2063236"/>
            <a:ext cx="7849376" cy="336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9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15B40-5998-582B-9D62-8F70867A4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Ejemplo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DB717-FE55-7363-7145-5E34B34E9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US" sz="1400" b="1" dirty="0"/>
              <a:t>By </a:t>
            </a:r>
            <a:r>
              <a:rPr lang="en-US" sz="1400" b="1" dirty="0" err="1"/>
              <a:t>Newe</a:t>
            </a:r>
            <a:r>
              <a:rPr lang="en-US" sz="1400" b="1" dirty="0"/>
              <a:t> A, </a:t>
            </a:r>
            <a:r>
              <a:rPr lang="en-US" sz="1400" b="1" dirty="0" err="1"/>
              <a:t>Ganslandt</a:t>
            </a:r>
            <a:r>
              <a:rPr lang="en-US" sz="1400" b="1" dirty="0"/>
              <a:t> T - </a:t>
            </a:r>
            <a:r>
              <a:rPr lang="en-US" sz="1400" b="1" dirty="0" err="1"/>
              <a:t>Newe</a:t>
            </a:r>
            <a:r>
              <a:rPr lang="en-US" sz="1400" b="1" dirty="0"/>
              <a:t> A, </a:t>
            </a:r>
            <a:r>
              <a:rPr lang="en-US" sz="1400" b="1" dirty="0" err="1"/>
              <a:t>Ganslandt</a:t>
            </a:r>
            <a:r>
              <a:rPr lang="en-US" sz="1400" b="1" dirty="0"/>
              <a:t> T (2013) Simplified Generation of Biomedical 3D Surface Model Data for Embedding into 3D Portable Document Format (PDF) Files for Publication and Education. </a:t>
            </a:r>
            <a:r>
              <a:rPr lang="en-US" sz="1400" b="1" dirty="0" err="1"/>
              <a:t>PLoS</a:t>
            </a:r>
            <a:r>
              <a:rPr lang="en-US" sz="1400" b="1" dirty="0"/>
              <a:t> ONE 8(11): e79004. doi:10.1371/journal.pone.0079004, CC BY 3.0, </a:t>
            </a:r>
            <a:r>
              <a:rPr lang="en-US" sz="1400" b="1" dirty="0">
                <a:hlinkClick r:id="rId2"/>
              </a:rPr>
              <a:t>https://commons.wikimedia.org/w/index.php?curid=30052549</a:t>
            </a:r>
            <a:endParaRPr lang="en-US" sz="14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5DF507-B7C3-9DDD-9104-5B5877209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B0687-0DB0-4EFB-A4DC-AA617CAB4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3</a:t>
            </a:fld>
            <a:endParaRPr lang="en-MX"/>
          </a:p>
        </p:txBody>
      </p:sp>
      <p:pic>
        <p:nvPicPr>
          <p:cNvPr id="9" name="Picture 8" descr="A close-up of a bone&#10;&#10;Description automatically generated with low confidence">
            <a:extLst>
              <a:ext uri="{FF2B5EF4-FFF2-40B4-BE49-F238E27FC236}">
                <a16:creationId xmlns:a16="http://schemas.microsoft.com/office/drawing/2014/main" id="{A4C60521-2C07-857C-B718-CB13F2BE4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843" y="704088"/>
            <a:ext cx="2641693" cy="460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75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BE535-AD7D-182A-7ECC-2F5556417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X" dirty="0"/>
              <a:t>Transformación de distancia en OpenCV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1BE22-3D44-C9DC-0303-60723E094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>
                <a:cs typeface="Times New Roman" panose="02020603050405020304" pitchFamily="18" charset="0"/>
              </a:rPr>
              <a:t>Método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cv2.distanceTransform()</a:t>
            </a:r>
            <a:r>
              <a:rPr lang="en-US" dirty="0">
                <a:cs typeface="Times New Roman" panose="02020603050405020304" pitchFamily="18" charset="0"/>
              </a:rPr>
              <a:t>.</a:t>
            </a:r>
          </a:p>
          <a:p>
            <a:r>
              <a:rPr lang="es-ES_tradnl" dirty="0">
                <a:cs typeface="Times New Roman" panose="02020603050405020304" pitchFamily="18" charset="0"/>
              </a:rPr>
              <a:t>Se puede escoger el tipo de distancia.</a:t>
            </a:r>
          </a:p>
          <a:p>
            <a:r>
              <a:rPr lang="es-ES_tradnl" dirty="0">
                <a:cs typeface="Times New Roman" panose="02020603050405020304" pitchFamily="18" charset="0"/>
              </a:rPr>
              <a:t>Las más comunes son:</a:t>
            </a:r>
          </a:p>
          <a:p>
            <a:r>
              <a:rPr lang="es-ES_tradnl" dirty="0">
                <a:cs typeface="Times New Roman" panose="02020603050405020304" pitchFamily="18" charset="0"/>
              </a:rPr>
              <a:t>L1 – distancia de Manhattan.</a:t>
            </a:r>
          </a:p>
          <a:p>
            <a:r>
              <a:rPr lang="es-ES_tradnl" dirty="0">
                <a:cs typeface="Times New Roman" panose="02020603050405020304" pitchFamily="18" charset="0"/>
              </a:rPr>
              <a:t>L2 – distancia euclidiana.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3039D5-83E6-13DB-AE29-1BA4C2A7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725396-C6DB-F092-3FCC-0BB8E6CC5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30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06286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9D0A80-CB3F-4C92-BA4A-0BDB3DFA0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F9279C-17A3-49C7-9337-B0AC77866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Disponible en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/distance_transform.py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5051A6D-F157-4D39-8F27-0E349710C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1FFCE6C-C89D-4AD1-9EE3-CB9FD9AE8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31</a:t>
            </a:fld>
            <a:endParaRPr lang="en-MX"/>
          </a:p>
        </p:txBody>
      </p:sp>
      <p:pic>
        <p:nvPicPr>
          <p:cNvPr id="6" name="Content Placeholder 6" descr="A white square in black background&#10;&#10;Description automatically generated with low confidence">
            <a:extLst>
              <a:ext uri="{FF2B5EF4-FFF2-40B4-BE49-F238E27FC236}">
                <a16:creationId xmlns:a16="http://schemas.microsoft.com/office/drawing/2014/main" id="{DE7BFF6D-F5E1-4591-BAC1-667808AA7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2700000"/>
            <a:ext cx="3600000" cy="3600000"/>
          </a:xfrm>
          <a:prstGeom prst="rect">
            <a:avLst/>
          </a:prstGeom>
        </p:spPr>
      </p:pic>
      <p:pic>
        <p:nvPicPr>
          <p:cNvPr id="7" name="Picture 8" descr="A picture containing black, screenshot, darkness, white&#10;&#10;Description automatically generated">
            <a:extLst>
              <a:ext uri="{FF2B5EF4-FFF2-40B4-BE49-F238E27FC236}">
                <a16:creationId xmlns:a16="http://schemas.microsoft.com/office/drawing/2014/main" id="{37FE12A5-0271-405A-A106-AF0CE3C3E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0" y="270000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00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D7816-1FB8-2060-5852-6935BD061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Watershed in OpenCV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A97C1-76BD-5700-126E-AE25ED862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cs typeface="Times New Roman" panose="02020603050405020304" pitchFamily="18" charset="0"/>
              </a:rPr>
              <a:t>Método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cv2.watershed()</a:t>
            </a:r>
            <a:r>
              <a:rPr lang="en-US" dirty="0">
                <a:cs typeface="Times New Roman" panose="02020603050405020304" pitchFamily="18" charset="0"/>
              </a:rPr>
              <a:t>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80DDE9-32F2-D350-B052-F25022EC1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6687D-633A-5BBE-4FC8-D435AD1AB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32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9054839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E2642-8147-5B58-3325-AC3717205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Segmentación con watershed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81262-FF51-B891-C135-1B8924788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Ejemplo: marcar los cinco diamantes de</a:t>
            </a:r>
            <a:r>
              <a:rPr lang="es-MX" dirty="0"/>
              <a:t> la carta</a:t>
            </a:r>
            <a:r>
              <a:rPr lang="en-MX" dirty="0"/>
              <a:t>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FB681-38D1-1686-E93B-83E2C0CB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D3496-C5DE-0DF7-D6F7-90FF6DFA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33</a:t>
            </a:fld>
            <a:endParaRPr lang="en-MX"/>
          </a:p>
        </p:txBody>
      </p:sp>
      <p:pic>
        <p:nvPicPr>
          <p:cNvPr id="7" name="Picture 6" descr="A picture containing symbol, rectangle, square, screenshot&#10;&#10;Description automatically generated">
            <a:extLst>
              <a:ext uri="{FF2B5EF4-FFF2-40B4-BE49-F238E27FC236}">
                <a16:creationId xmlns:a16="http://schemas.microsoft.com/office/drawing/2014/main" id="{2762C95B-9873-FC8F-5695-85EFF2C98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2" y="2494756"/>
            <a:ext cx="3076575" cy="3845719"/>
          </a:xfrm>
          <a:prstGeom prst="rect">
            <a:avLst/>
          </a:prstGeom>
        </p:spPr>
      </p:pic>
      <p:pic>
        <p:nvPicPr>
          <p:cNvPr id="9" name="Picture 8" descr="A picture containing carmine, red, symbol, rectangle&#10;&#10;Description automatically generated">
            <a:extLst>
              <a:ext uri="{FF2B5EF4-FFF2-40B4-BE49-F238E27FC236}">
                <a16:creationId xmlns:a16="http://schemas.microsoft.com/office/drawing/2014/main" id="{864196A2-5E5F-C0EA-8A8D-BDF631AD6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275" y="2494756"/>
            <a:ext cx="3076574" cy="384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24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ED4A9-99BB-B9E8-2357-B6C1D0A25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Segmentación con watershed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EC5E0-1A8A-A26E-2E98-582721227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File: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watershed_no_overlap.py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cv.imread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('../images/5_of_diamonds.png')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Binarize the image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gray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cv.cvtColor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(image, cv.COLOR_BGR2GRAY)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_, thresh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cv.threshold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(gray, 0, 255,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cv.THRESH_BINARY_INV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cv.THRESH_OTSU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cv.imwrite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('01_thresh.png', thresh)</a:t>
            </a:r>
          </a:p>
          <a:p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28D317-2B65-F29C-D844-B2A2CEFCB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4B0DA-C229-49EB-CE6F-9123183FE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34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436283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11D44-6836-9C5D-CE42-1F3BB7155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Segmentación con watershed</a:t>
            </a:r>
          </a:p>
        </p:txBody>
      </p:sp>
      <p:pic>
        <p:nvPicPr>
          <p:cNvPr id="7" name="Content Placeholder 6" descr="A picture containing square, screenshot, rectangle, symbol&#10;&#10;Description automatically generated">
            <a:extLst>
              <a:ext uri="{FF2B5EF4-FFF2-40B4-BE49-F238E27FC236}">
                <a16:creationId xmlns:a16="http://schemas.microsoft.com/office/drawing/2014/main" id="{BEB50246-96C8-2982-F450-719AD46FF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0000" y="1980000"/>
            <a:ext cx="3456000" cy="4320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8E507-444B-4A89-CDA5-B73350122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646BA-1C99-0B8A-B809-DB36ADBD3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35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2236038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ED4A9-99BB-B9E8-2357-B6C1D0A25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Segmentación con watershed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EC5E0-1A8A-A26E-2E98-582721227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Remove noise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kernel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np.ones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((3, 3), np.uint8)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opening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cv.morphologyEx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(thresh,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cv.MORPH_OPEN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kernel, iterations=2)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cv.imwrite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('02_opening.png', opening)</a:t>
            </a:r>
          </a:p>
          <a:p>
            <a:endParaRPr lang="en-MX" dirty="0"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28D317-2B65-F29C-D844-B2A2CEFCB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4B0DA-C229-49EB-CE6F-9123183FE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36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2641446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0C747-3F52-E3B1-A49F-D22EB47E7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Segmentación con watershed</a:t>
            </a:r>
          </a:p>
        </p:txBody>
      </p:sp>
      <p:pic>
        <p:nvPicPr>
          <p:cNvPr id="7" name="Content Placeholder 6" descr="A picture containing square, screenshot, rectangle, design&#10;&#10;Description automatically generated">
            <a:extLst>
              <a:ext uri="{FF2B5EF4-FFF2-40B4-BE49-F238E27FC236}">
                <a16:creationId xmlns:a16="http://schemas.microsoft.com/office/drawing/2014/main" id="{316FAFD4-08E5-9108-B8F5-A29823F4C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0000" y="1980000"/>
            <a:ext cx="3456000" cy="4320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547FE2-4512-E08C-FC43-09A193123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42D52-8CF3-60DC-20C5-9BB19C60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37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1354921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4D128-F20F-DD5A-3F88-10B79041F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Segmentación con watershed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39FF7-58A3-58C7-6A3C-F28E22BBE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Find the sure background region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sure_bg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cv.dilate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(opening, kernel, iterations=3)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cv.imwrite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('03_sure_bg.png',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sure_bg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D84F4C-F409-C055-8F18-4ED0B2B2E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2249B-3F90-D437-029E-91728278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38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6176250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60154-66C6-ECD2-1BB2-E77CF15A9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Segmentación con watershed</a:t>
            </a:r>
          </a:p>
        </p:txBody>
      </p:sp>
      <p:pic>
        <p:nvPicPr>
          <p:cNvPr id="7" name="Content Placeholder 6" descr="A black and white card with diamonds&#10;&#10;Description automatically generated with low confidence">
            <a:extLst>
              <a:ext uri="{FF2B5EF4-FFF2-40B4-BE49-F238E27FC236}">
                <a16:creationId xmlns:a16="http://schemas.microsoft.com/office/drawing/2014/main" id="{EA7AD4AD-C1F4-D60D-EDEA-57864E495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0000" y="1980000"/>
            <a:ext cx="3456000" cy="4320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AEFA83-0744-6EE8-AC15-2609DABB5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C40C6-F71E-C05B-910A-69DD97951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39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608673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CFAD1-E80C-F75C-1DEB-D79BB045F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Ejemplo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4E484-D66A-F46F-6A7B-314470B0B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MX" sz="1400" b="1" dirty="0"/>
              <a:t>Fuente: DIP-Java, pp. 195, 205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93533E-18F6-C2D0-3F69-18995DAEA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39A10A-BD8D-E583-B1DC-7BC5928C1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4</a:t>
            </a:fld>
            <a:endParaRPr lang="en-MX"/>
          </a:p>
        </p:txBody>
      </p:sp>
      <p:pic>
        <p:nvPicPr>
          <p:cNvPr id="7" name="Picture 6" descr="A collection of tools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058DECEF-A383-2B06-6795-E475BECD9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28" y="2040221"/>
            <a:ext cx="5055286" cy="3495916"/>
          </a:xfrm>
          <a:prstGeom prst="rect">
            <a:avLst/>
          </a:prstGeom>
        </p:spPr>
      </p:pic>
      <p:pic>
        <p:nvPicPr>
          <p:cNvPr id="9" name="Picture 8" descr="A picture containing child art, colorfulness&#10;&#10;Description automatically generated">
            <a:extLst>
              <a:ext uri="{FF2B5EF4-FFF2-40B4-BE49-F238E27FC236}">
                <a16:creationId xmlns:a16="http://schemas.microsoft.com/office/drawing/2014/main" id="{7A7BDDA5-7C26-708D-F33A-B89896F42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842" y="2040221"/>
            <a:ext cx="5028696" cy="349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436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557D8-B298-13F3-5961-E6003D83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Segmentación con watershed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CD51E-31F2-7AD8-415B-FD6E903B0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Find the sure foreground region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cv.distanceTransform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(opening, cv.DIST_L2, 5)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cv.normalize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=None, alpha=0, beta=255,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norm_type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cv.NORM_MINMAX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cv.imwrite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('04_distances.png', norm)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_,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sure_fg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cv.threshold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0.7 *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dist.max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(), 255, 0)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sure_fg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sure_fg.astype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(np.uint8)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cv.imwrite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('05_sure_fg.png',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sure_fg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529A6E-8BEB-C078-9748-A5628F5C3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842F25-118A-66C7-B046-B3405AE13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40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9845013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439F3-C1EE-3345-9C59-927DF6746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Segmentación con watershed</a:t>
            </a:r>
          </a:p>
        </p:txBody>
      </p:sp>
      <p:pic>
        <p:nvPicPr>
          <p:cNvPr id="7" name="Content Placeholder 6" descr="A picture containing screenshot, square, black&#10;&#10;Description automatically generated">
            <a:extLst>
              <a:ext uri="{FF2B5EF4-FFF2-40B4-BE49-F238E27FC236}">
                <a16:creationId xmlns:a16="http://schemas.microsoft.com/office/drawing/2014/main" id="{93BD9668-08C8-B7BC-F34C-DE8F9E72A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0400" y="2036351"/>
            <a:ext cx="3456000" cy="4320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7DB086-3746-96DA-21D1-682C7FA0B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45922-3DE4-EFE7-E6A0-CC3CA8A7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41</a:t>
            </a:fld>
            <a:endParaRPr lang="en-MX"/>
          </a:p>
        </p:txBody>
      </p:sp>
      <p:pic>
        <p:nvPicPr>
          <p:cNvPr id="9" name="Picture 8" descr="A black background with white diamonds&#10;&#10;Description automatically generated with low confidence">
            <a:extLst>
              <a:ext uri="{FF2B5EF4-FFF2-40B4-BE49-F238E27FC236}">
                <a16:creationId xmlns:a16="http://schemas.microsoft.com/office/drawing/2014/main" id="{77EA0B44-649E-B0DA-EC37-669AC95F2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2" y="2036351"/>
            <a:ext cx="3456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39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6CEC-5772-888D-0FFE-F49D9470C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Segmentación con watershed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257D0-776D-B5B2-2606-9D11B378C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Find the unknown region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unknown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cv.subtract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sure_bg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sure_fg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cv.imwrite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('06_unknown.png', unknown)</a:t>
            </a:r>
            <a:endParaRPr lang="en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3931B2-F085-1737-E367-F6BF17887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31F86-C96A-4536-E30E-FAD8D5F85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42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0195184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ED862-5817-73C8-522A-A09D5505B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Segmentación con watershed</a:t>
            </a:r>
          </a:p>
        </p:txBody>
      </p:sp>
      <p:pic>
        <p:nvPicPr>
          <p:cNvPr id="7" name="Content Placeholder 6" descr="A black and white card with diamonds&#10;&#10;Description automatically generated with low confidence">
            <a:extLst>
              <a:ext uri="{FF2B5EF4-FFF2-40B4-BE49-F238E27FC236}">
                <a16:creationId xmlns:a16="http://schemas.microsoft.com/office/drawing/2014/main" id="{75E3EF37-92FB-0B8B-0CC1-6A90F7B1D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0000" y="1980000"/>
            <a:ext cx="3456000" cy="4320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FEDF80-7D4C-7A9E-CE6D-B7F0DA769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F5A3D0-8D8B-91AD-3027-797B198E0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43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2681743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6049B-2C87-ECD7-2BA4-2535E9744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Segmentación con watershed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65A0A-0773-F7C8-CB29-510461A28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Label the foreground objects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_, markers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cv.connectedComponents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sure_fg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Add one to all labels so that sure background is not 0, but 1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markers += 1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Label the unknown region as 0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markers[unknown == 255] = 0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markers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cv.watershed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(image, markers)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image[markers == -1] = [255, 0, 0]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cv.imwrite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(‘07_result_watershed.png', image)</a:t>
            </a:r>
          </a:p>
          <a:p>
            <a:pPr marL="0" indent="0">
              <a:buNone/>
            </a:pPr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1E122F-F3AA-06E5-F495-859BDC0EF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0A0AF-A796-4DFB-A4F8-48846F45D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44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8448117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2222A-717B-AB37-4607-C32943E56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Segmentación con watershed</a:t>
            </a:r>
          </a:p>
        </p:txBody>
      </p:sp>
      <p:pic>
        <p:nvPicPr>
          <p:cNvPr id="7" name="Content Placeholder 6" descr="A picture containing carmine, red, symbol, rectangle&#10;&#10;Description automatically generated">
            <a:extLst>
              <a:ext uri="{FF2B5EF4-FFF2-40B4-BE49-F238E27FC236}">
                <a16:creationId xmlns:a16="http://schemas.microsoft.com/office/drawing/2014/main" id="{42105530-DB27-AEA2-D6BA-4E30DBCFD7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0000" y="1980000"/>
            <a:ext cx="3456000" cy="4320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67341-23F4-65BC-5577-B33D076B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ABBE8-5F2C-32F9-C875-0C5B8DD6F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45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0410144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2B685-C0E2-B3E2-0F24-789770EC4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Resumen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65264-F7E4-D2CE-7375-4E2AA7075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MX" dirty="0"/>
              <a:t>Leer la imagen</a:t>
            </a:r>
          </a:p>
          <a:p>
            <a:pPr marL="514350" indent="-514350">
              <a:buFont typeface="+mj-lt"/>
              <a:buAutoNum type="arabicPeriod"/>
            </a:pPr>
            <a:r>
              <a:rPr lang="en-MX" dirty="0"/>
              <a:t>Binarizar la imagen (threshold)</a:t>
            </a:r>
          </a:p>
          <a:p>
            <a:pPr marL="514350" indent="-514350">
              <a:buFont typeface="+mj-lt"/>
              <a:buAutoNum type="arabicPeriod"/>
            </a:pPr>
            <a:r>
              <a:rPr lang="en-MX" dirty="0"/>
              <a:t>Eliminar ruido (opening)</a:t>
            </a:r>
          </a:p>
          <a:p>
            <a:pPr marL="514350" indent="-514350">
              <a:buFont typeface="+mj-lt"/>
              <a:buAutoNum type="arabicPeriod"/>
            </a:pPr>
            <a:r>
              <a:rPr lang="en-MX" dirty="0"/>
              <a:t>Encontrar el background seguro (dilation)</a:t>
            </a:r>
          </a:p>
          <a:p>
            <a:pPr marL="514350" indent="-514350">
              <a:buFont typeface="+mj-lt"/>
              <a:buAutoNum type="arabicPeriod"/>
            </a:pPr>
            <a:r>
              <a:rPr lang="en-MX" dirty="0"/>
              <a:t>Encontrar el foreground seguro (transformación de distancia y threshold)</a:t>
            </a:r>
          </a:p>
          <a:p>
            <a:pPr marL="514350" indent="-514350">
              <a:buFont typeface="+mj-lt"/>
              <a:buAutoNum type="arabicPeriod"/>
            </a:pPr>
            <a:r>
              <a:rPr lang="en-MX" dirty="0"/>
              <a:t>Encontrar el área desconocida (background – foreground)</a:t>
            </a:r>
          </a:p>
          <a:p>
            <a:pPr marL="514350" indent="-514350">
              <a:buFont typeface="+mj-lt"/>
              <a:buAutoNum type="arabicPeriod"/>
            </a:pPr>
            <a:r>
              <a:rPr lang="en-MX" dirty="0"/>
              <a:t>Etiquetar los componentes conectados del foreground</a:t>
            </a:r>
          </a:p>
          <a:p>
            <a:pPr marL="514350" indent="-514350">
              <a:buFont typeface="+mj-lt"/>
              <a:buAutoNum type="arabicPeriod"/>
            </a:pPr>
            <a:r>
              <a:rPr lang="en-MX" dirty="0"/>
              <a:t>Aplicar watershed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17267F-F90E-7493-80BD-0AEC8925B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0636A-6F1A-66B0-FE6C-EE130402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46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9255239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DBFD4-9362-7F9E-3ECD-55F3AC7D1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Ejemplo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97699-A85F-90E9-B4DB-05B147341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Colorear las cartas por separado.</a:t>
            </a:r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r>
              <a:rPr lang="en-MX" dirty="0"/>
              <a:t>Notar que las cartas están traslapadas.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6733E3-17C3-C985-1B9A-8369C4E70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E30269-7A8F-960D-1829-E9F260C5A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47</a:t>
            </a:fld>
            <a:endParaRPr lang="en-MX"/>
          </a:p>
        </p:txBody>
      </p:sp>
      <p:pic>
        <p:nvPicPr>
          <p:cNvPr id="7" name="Picture 6" descr="A pile of playing cards&#10;&#10;Description automatically generated">
            <a:extLst>
              <a:ext uri="{FF2B5EF4-FFF2-40B4-BE49-F238E27FC236}">
                <a16:creationId xmlns:a16="http://schemas.microsoft.com/office/drawing/2014/main" id="{DEC26D0E-CE29-518C-EFF0-FE55D5679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375" y="2453640"/>
            <a:ext cx="4470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5DEB3-49AE-2C63-55E2-DB4DE46E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Ejemplo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BBD45-5722-C9DC-300F-19B4BD3B3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Si se usa el programa anterior se obtiene: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1DA3FE-213D-1825-C466-BC11C84D5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204556-4FDD-6633-EA10-90A90B16A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48</a:t>
            </a:fld>
            <a:endParaRPr lang="en-MX"/>
          </a:p>
        </p:txBody>
      </p:sp>
      <p:pic>
        <p:nvPicPr>
          <p:cNvPr id="7" name="Picture 6" descr="A pile of playing cards&#10;&#10;Description automatically generated">
            <a:extLst>
              <a:ext uri="{FF2B5EF4-FFF2-40B4-BE49-F238E27FC236}">
                <a16:creationId xmlns:a16="http://schemas.microsoft.com/office/drawing/2014/main" id="{63947B9E-6860-740D-40A6-3E32D0AD9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2390774"/>
            <a:ext cx="5017516" cy="376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741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8CDCA-1F99-9B2C-A468-2BF688FAF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Solución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99D0D-9280-161F-08D0-449AE0A87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Programa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segmentation/watershed_cards.py</a:t>
            </a:r>
            <a:r>
              <a:rPr lang="en-US" dirty="0"/>
              <a:t>.</a:t>
            </a:r>
          </a:p>
          <a:p>
            <a:r>
              <a:rPr lang="en-MX" dirty="0"/>
              <a:t>Paso 1: leer la imagen.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BDAF8-B372-6939-C7EE-5DBA6F0EC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407990-DD0E-2426-6CCB-CD1A03D79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49</a:t>
            </a:fld>
            <a:endParaRPr lang="en-MX"/>
          </a:p>
        </p:txBody>
      </p:sp>
      <p:pic>
        <p:nvPicPr>
          <p:cNvPr id="7" name="Picture 6" descr="A pile of playing cards&#10;&#10;Description automatically generated">
            <a:extLst>
              <a:ext uri="{FF2B5EF4-FFF2-40B4-BE49-F238E27FC236}">
                <a16:creationId xmlns:a16="http://schemas.microsoft.com/office/drawing/2014/main" id="{0C321D95-F0AF-2FC2-5622-7A5EDBB3D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060192"/>
            <a:ext cx="4470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2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595D6-7B9D-36EF-38C7-719BE6BE1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Temario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B6273-4066-3FFF-E95C-ACF9AA178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Dos métodos:</a:t>
            </a:r>
          </a:p>
          <a:p>
            <a:pPr marL="514350" indent="-514350">
              <a:buFont typeface="+mj-lt"/>
              <a:buAutoNum type="arabicPeriod"/>
            </a:pPr>
            <a:r>
              <a:rPr lang="en-MX" dirty="0"/>
              <a:t>GrabCut</a:t>
            </a:r>
          </a:p>
          <a:p>
            <a:pPr marL="514350" indent="-514350">
              <a:buFont typeface="+mj-lt"/>
              <a:buAutoNum type="arabicPeriod"/>
            </a:pPr>
            <a:r>
              <a:rPr lang="en-MX" dirty="0"/>
              <a:t>Watershed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01EFD-619E-F010-601E-15F0A80C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A964A3-5C01-4669-D2A9-3B4750F7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5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5021850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F2279-E715-9890-BBA0-9525FC743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Solución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11324-CC4C-7135-967E-7AFE6CFEA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Paso 2: cambiar el fondo a negro.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7BBBE-C092-C9BC-97FB-36785B806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E750E-7F60-3E67-BCE4-79E71E4F1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50</a:t>
            </a:fld>
            <a:endParaRPr lang="en-MX"/>
          </a:p>
        </p:txBody>
      </p:sp>
      <p:pic>
        <p:nvPicPr>
          <p:cNvPr id="7" name="Picture 6" descr="A pile of playing cards&#10;&#10;Description automatically generated">
            <a:extLst>
              <a:ext uri="{FF2B5EF4-FFF2-40B4-BE49-F238E27FC236}">
                <a16:creationId xmlns:a16="http://schemas.microsoft.com/office/drawing/2014/main" id="{AD2E0AAE-4B9B-E2C9-4B4C-AF465FD4F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000" y="2520000"/>
            <a:ext cx="504000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014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67B41-4BB1-315B-4C12-A47D3C60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Solución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3C3A9-2F0A-1E24-9FE2-1AFE0C4EB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Paso 3: aplicar un filtro laplaciano.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028CF9-F7E0-D540-8F7A-F1D0572F9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A60E3-1B0D-B517-8C3B-DA77908A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51</a:t>
            </a:fld>
            <a:endParaRPr lang="en-MX"/>
          </a:p>
        </p:txBody>
      </p:sp>
      <p:pic>
        <p:nvPicPr>
          <p:cNvPr id="7" name="Picture 6" descr="A pile of playing cards&#10;&#10;Description automatically generated">
            <a:extLst>
              <a:ext uri="{FF2B5EF4-FFF2-40B4-BE49-F238E27FC236}">
                <a16:creationId xmlns:a16="http://schemas.microsoft.com/office/drawing/2014/main" id="{410D5427-C76E-C735-23AD-D32390F70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000" y="2520000"/>
            <a:ext cx="504000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479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4654B-BC43-C246-C16C-C540DC634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Solución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F1BB2-D3BE-31BC-2D8D-FA3119548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Paso 4: con el laplaciano, hacer la imagen sharp.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9FEB63-D029-9E7E-9F8F-2E60F3267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3347B-668F-E4BA-E7E6-E6909C0BB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52</a:t>
            </a:fld>
            <a:endParaRPr lang="en-MX"/>
          </a:p>
        </p:txBody>
      </p:sp>
      <p:pic>
        <p:nvPicPr>
          <p:cNvPr id="7" name="Picture 6" descr="A pile of playing cards&#10;&#10;Description automatically generated">
            <a:extLst>
              <a:ext uri="{FF2B5EF4-FFF2-40B4-BE49-F238E27FC236}">
                <a16:creationId xmlns:a16="http://schemas.microsoft.com/office/drawing/2014/main" id="{85B62371-B4DB-3D92-DE80-ACC700F6E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000" y="2520000"/>
            <a:ext cx="504000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626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00E93-9493-371F-C186-26059D5BF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Solución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EC932-B6DF-79EA-A24A-52C0AE4A0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Paso 5: binarizar la imagen.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557E1-618A-B23E-17AC-97BF9139A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38A282-E3DA-BF61-93B6-D5A48304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53</a:t>
            </a:fld>
            <a:endParaRPr lang="en-MX"/>
          </a:p>
        </p:txBody>
      </p:sp>
      <p:pic>
        <p:nvPicPr>
          <p:cNvPr id="7" name="Picture 6" descr="A pile of playing cards&#10;&#10;Description automatically generated">
            <a:extLst>
              <a:ext uri="{FF2B5EF4-FFF2-40B4-BE49-F238E27FC236}">
                <a16:creationId xmlns:a16="http://schemas.microsoft.com/office/drawing/2014/main" id="{8877FA51-A8B3-2EBF-1D37-F04352463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000" y="2520000"/>
            <a:ext cx="504000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883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BE017-7A6C-1DFB-E795-D7A07233D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Solución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68DC5-9E95-4F26-D758-6B7F5F8B0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Paso 6: ejecutar la transformación de distancia.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F704A-7785-B761-E6F8-B32FDC0B4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BA1793-8C7E-5482-235D-08A5E311D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54</a:t>
            </a:fld>
            <a:endParaRPr lang="en-MX"/>
          </a:p>
        </p:txBody>
      </p:sp>
      <p:pic>
        <p:nvPicPr>
          <p:cNvPr id="7" name="Picture 6" descr="A pile of playing cards&#10;&#10;Description automatically generated with low confidence">
            <a:extLst>
              <a:ext uri="{FF2B5EF4-FFF2-40B4-BE49-F238E27FC236}">
                <a16:creationId xmlns:a16="http://schemas.microsoft.com/office/drawing/2014/main" id="{2C951D49-2961-E955-6AA5-C36FE5262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000" y="2520000"/>
            <a:ext cx="504000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763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0390A-9B08-BC82-2C85-748B54E18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Solución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F2A20-E52D-0468-600E-6F95E7633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Paso 7: binarizar la transformación de distancia para obtener los picos.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DE78D7-3323-DD9B-DE28-C5CC6F6BC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AE2FF4-5470-DD21-CD10-EA650D8B7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55</a:t>
            </a:fld>
            <a:endParaRPr lang="en-MX"/>
          </a:p>
        </p:txBody>
      </p:sp>
      <p:pic>
        <p:nvPicPr>
          <p:cNvPr id="7" name="Picture 6" descr="A group of white shape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C54051BA-CF25-30A9-E85A-9F6A593DE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000" y="2520000"/>
            <a:ext cx="504000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270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7B6B2-6326-5AC4-6795-14700E5ED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Solución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7A3E0-5AC9-DAF3-F5B2-ABB59962B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Paso 8: encontrar los markers.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B750A4-C1AE-9C15-B9E9-1FA66D732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09639D-3389-A32C-C1A0-70052FBD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56</a:t>
            </a:fld>
            <a:endParaRPr lang="en-MX"/>
          </a:p>
        </p:txBody>
      </p:sp>
      <p:pic>
        <p:nvPicPr>
          <p:cNvPr id="7" name="Picture 6" descr="A picture containing black, silhouette&#10;&#10;Description automatically generated">
            <a:extLst>
              <a:ext uri="{FF2B5EF4-FFF2-40B4-BE49-F238E27FC236}">
                <a16:creationId xmlns:a16="http://schemas.microsoft.com/office/drawing/2014/main" id="{36267B78-7334-8A7D-DFA8-6C5EB8EC6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2606040"/>
            <a:ext cx="5040000" cy="3780000"/>
          </a:xfrm>
          <a:prstGeom prst="rect">
            <a:avLst/>
          </a:prstGeom>
        </p:spPr>
      </p:pic>
      <p:pic>
        <p:nvPicPr>
          <p:cNvPr id="9" name="Picture 8" descr="A group of white rectangles&#10;&#10;Description automatically generated with medium confidence">
            <a:extLst>
              <a:ext uri="{FF2B5EF4-FFF2-40B4-BE49-F238E27FC236}">
                <a16:creationId xmlns:a16="http://schemas.microsoft.com/office/drawing/2014/main" id="{D82A5DB7-3689-3AB5-5489-D9C1C348A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000" y="2606040"/>
            <a:ext cx="504000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284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3C3AA-B058-56DE-45E8-F87D1897C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Solución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928A4-00A2-7418-384F-7772A35D3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Paso 9: ejecutar watershed y colorear las cartas de forma aleatoria.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5963B4-5359-0406-ABCB-D5A92E229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78CCC0-5AAB-C909-C87E-D025612E2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57</a:t>
            </a:fld>
            <a:endParaRPr lang="en-MX"/>
          </a:p>
        </p:txBody>
      </p:sp>
      <p:pic>
        <p:nvPicPr>
          <p:cNvPr id="7" name="Picture 6" descr="A group of colorful rectangles&#10;&#10;Description automatically generated with medium confidence">
            <a:extLst>
              <a:ext uri="{FF2B5EF4-FFF2-40B4-BE49-F238E27FC236}">
                <a16:creationId xmlns:a16="http://schemas.microsoft.com/office/drawing/2014/main" id="{250008F1-B6D6-A40C-1663-D72241034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000" y="2520000"/>
            <a:ext cx="504000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450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Otro ejemplo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Disponible en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/watershed_coins.py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58</a:t>
            </a:fld>
            <a:endParaRPr lang="en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2880000"/>
            <a:ext cx="2327040" cy="288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2880000"/>
            <a:ext cx="232704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92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BB882-923D-AE5E-C6FC-BA96A85C6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GrabCut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F0F7D-C2ED-899D-4CC4-35C198D03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Es un método para extraer objetos de una imagen.</a:t>
            </a:r>
            <a:endParaRPr lang="es-MX" dirty="0"/>
          </a:p>
          <a:p>
            <a:r>
              <a:rPr lang="es-MX" dirty="0"/>
              <a:t>Clasifica los pixeles en frente (</a:t>
            </a:r>
            <a:r>
              <a:rPr lang="es-MX" dirty="0" err="1"/>
              <a:t>foreground</a:t>
            </a:r>
            <a:r>
              <a:rPr lang="es-MX" dirty="0"/>
              <a:t>) y fondo (</a:t>
            </a:r>
            <a:r>
              <a:rPr lang="es-MX" dirty="0" err="1"/>
              <a:t>background</a:t>
            </a:r>
            <a:r>
              <a:rPr lang="es-MX" dirty="0"/>
              <a:t>).</a:t>
            </a:r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s-MX" dirty="0"/>
          </a:p>
          <a:p>
            <a:endParaRPr lang="en-MX" dirty="0"/>
          </a:p>
          <a:p>
            <a:pPr marL="0" indent="0">
              <a:buNone/>
            </a:pPr>
            <a:r>
              <a:rPr lang="en-MX" sz="1400" b="1" dirty="0"/>
              <a:t>Fuente: </a:t>
            </a:r>
            <a:r>
              <a:rPr lang="en-US" sz="1400" b="1" dirty="0">
                <a:hlinkClick r:id="rId2"/>
              </a:rPr>
              <a:t>https://www.microsoft.com/en-us/research/wp-content/uploads/2004/08/siggraph04-grabcut.pdf</a:t>
            </a:r>
            <a:endParaRPr lang="en-MX" sz="1400" b="1" dirty="0"/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55DE7-96B5-3BF1-28BB-6BD35AA79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02022-F24B-36FE-EA9C-C0DED838B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6</a:t>
            </a:fld>
            <a:endParaRPr lang="en-MX"/>
          </a:p>
        </p:txBody>
      </p:sp>
      <p:pic>
        <p:nvPicPr>
          <p:cNvPr id="7" name="Picture 6" descr="A picture containing flower, collage&#10;&#10;Description automatically generated">
            <a:extLst>
              <a:ext uri="{FF2B5EF4-FFF2-40B4-BE49-F238E27FC236}">
                <a16:creationId xmlns:a16="http://schemas.microsoft.com/office/drawing/2014/main" id="{AFAC6EC9-B77C-F091-8FE4-6AE8A99CA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146506"/>
            <a:ext cx="11112456" cy="137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3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Algoritmo </a:t>
            </a:r>
            <a:r>
              <a:rPr lang="es-MX" dirty="0" err="1"/>
              <a:t>GrabCut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MX" dirty="0"/>
              <a:t>Definir un rectángulo que incluya al sujeto de la imagen.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El área afuera del rectángulo se clasifica automáticamente como fondo.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Los datos contenidos en el fondo se usan como referencia para distinguir áreas del fondo de las áreas del frente en el rectángulo definido en el paso 1.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Se utiliza un modelo gaussiano para clasificar los pixeles como fondo probable y frente probable. 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7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69439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Algoritmo </a:t>
            </a:r>
            <a:r>
              <a:rPr lang="es-MX" dirty="0" err="1"/>
              <a:t>GrabCut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s-MX" dirty="0"/>
              <a:t>Cada pixel se conecta virtualmente con los pixeles que lo rodean a través de aristas virtuales.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s-MX" dirty="0"/>
              <a:t>A cada arista se le asigna una probabilidad de ser frente o de ser fondo.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s-MX" dirty="0"/>
              <a:t>Cada pixel o se conecta a una terminal frente o a una terminal fondo.</a:t>
            </a:r>
          </a:p>
          <a:p>
            <a:pPr marL="514350" indent="-514350">
              <a:buFont typeface="+mj-lt"/>
              <a:buAutoNum type="arabicPeriod" startAt="5"/>
            </a:pPr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8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66585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9C8E9-827F-A86B-9C37-7FD94230D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Algoritmo </a:t>
            </a:r>
            <a:r>
              <a:rPr lang="en-MX" dirty="0"/>
              <a:t>GrabCut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CB36F-F389-0BDF-08D7-8166B6F65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MX" sz="1400" b="1" dirty="0"/>
              <a:t>Fuente: LO4CV-P3, p. 99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A157B-EB5C-9987-DF30-3B2B82041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740C64-4B90-7E81-3321-19A759517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FFC-F88C-AE43-B15F-429F94E53160}" type="slidenum">
              <a:rPr lang="en-MX" smtClean="0"/>
              <a:t>9</a:t>
            </a:fld>
            <a:endParaRPr lang="en-MX"/>
          </a:p>
        </p:txBody>
      </p:sp>
      <p:pic>
        <p:nvPicPr>
          <p:cNvPr id="7" name="Picture 6" descr="A diagram of a network&#10;&#10;Description automatically generated with low confidence">
            <a:extLst>
              <a:ext uri="{FF2B5EF4-FFF2-40B4-BE49-F238E27FC236}">
                <a16:creationId xmlns:a16="http://schemas.microsoft.com/office/drawing/2014/main" id="{88E5C8C6-A3C1-DEEF-836E-F126D3EC8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784" y="1847088"/>
            <a:ext cx="5210432" cy="385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576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0000"/>
      </a:hlink>
      <a:folHlink>
        <a:srgbClr val="FF000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01-Digital-Image-Processing</Template>
  <TotalTime>2584</TotalTime>
  <Words>2103</Words>
  <Application>Microsoft Office PowerPoint</Application>
  <PresentationFormat>Panorámica</PresentationFormat>
  <Paragraphs>406</Paragraphs>
  <Slides>58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63" baseType="lpstr">
      <vt:lpstr>Arial</vt:lpstr>
      <vt:lpstr>Calibri</vt:lpstr>
      <vt:lpstr>Times New Roman</vt:lpstr>
      <vt:lpstr>Wingdings 2</vt:lpstr>
      <vt:lpstr>Flujo</vt:lpstr>
      <vt:lpstr>Segmentación de imágenes</vt:lpstr>
      <vt:lpstr>Definición</vt:lpstr>
      <vt:lpstr>Ejemplo</vt:lpstr>
      <vt:lpstr>Ejemplo</vt:lpstr>
      <vt:lpstr>Temario</vt:lpstr>
      <vt:lpstr>GrabCut</vt:lpstr>
      <vt:lpstr>Algoritmo GrabCut</vt:lpstr>
      <vt:lpstr>Algoritmo GrabCut</vt:lpstr>
      <vt:lpstr>Algoritmo GrabCut</vt:lpstr>
      <vt:lpstr>Algoritmo GrabCut</vt:lpstr>
      <vt:lpstr>Algoritmo GrabCut</vt:lpstr>
      <vt:lpstr>GrabCut en OpenCV</vt:lpstr>
      <vt:lpstr>GrabCut en OpenCV</vt:lpstr>
      <vt:lpstr>Ejemplo</vt:lpstr>
      <vt:lpstr>Ejemplo</vt:lpstr>
      <vt:lpstr>Ejemplo</vt:lpstr>
      <vt:lpstr>Ejemplo</vt:lpstr>
      <vt:lpstr>Ejemplo</vt:lpstr>
      <vt:lpstr>Ejemplo</vt:lpstr>
      <vt:lpstr>Ejemplo</vt:lpstr>
      <vt:lpstr>Resultado</vt:lpstr>
      <vt:lpstr>Watershed</vt:lpstr>
      <vt:lpstr>Watershed – inundación</vt:lpstr>
      <vt:lpstr>Watershed – lluvia</vt:lpstr>
      <vt:lpstr>Requisitos</vt:lpstr>
      <vt:lpstr>Operaciones morfológicas</vt:lpstr>
      <vt:lpstr>Componentes conectados</vt:lpstr>
      <vt:lpstr>Transformación de distancia</vt:lpstr>
      <vt:lpstr>Transformación de distancia</vt:lpstr>
      <vt:lpstr>Transformación de distancia en OpenCV</vt:lpstr>
      <vt:lpstr>Ejemplo</vt:lpstr>
      <vt:lpstr>Watershed in OpenCV</vt:lpstr>
      <vt:lpstr>Segmentación con watershed</vt:lpstr>
      <vt:lpstr>Segmentación con watershed</vt:lpstr>
      <vt:lpstr>Segmentación con watershed</vt:lpstr>
      <vt:lpstr>Segmentación con watershed</vt:lpstr>
      <vt:lpstr>Segmentación con watershed</vt:lpstr>
      <vt:lpstr>Segmentación con watershed</vt:lpstr>
      <vt:lpstr>Segmentación con watershed</vt:lpstr>
      <vt:lpstr>Segmentación con watershed</vt:lpstr>
      <vt:lpstr>Segmentación con watershed</vt:lpstr>
      <vt:lpstr>Segmentación con watershed</vt:lpstr>
      <vt:lpstr>Segmentación con watershed</vt:lpstr>
      <vt:lpstr>Segmentación con watershed</vt:lpstr>
      <vt:lpstr>Segmentación con watershed</vt:lpstr>
      <vt:lpstr>Resumen</vt:lpstr>
      <vt:lpstr>Ejemplo</vt:lpstr>
      <vt:lpstr>Ejemplo</vt:lpstr>
      <vt:lpstr>Solución</vt:lpstr>
      <vt:lpstr>Solución</vt:lpstr>
      <vt:lpstr>Solución</vt:lpstr>
      <vt:lpstr>Solución</vt:lpstr>
      <vt:lpstr>Solución</vt:lpstr>
      <vt:lpstr>Solución</vt:lpstr>
      <vt:lpstr>Solución</vt:lpstr>
      <vt:lpstr>Solución</vt:lpstr>
      <vt:lpstr>Solución</vt:lpstr>
      <vt:lpstr>Otro ejemplo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Segmentación de imágenes</dc:title>
  <dc:creator>HECTOR ANTONIO VILLA MARTINEZ</dc:creator>
  <cp:lastModifiedBy>HECTOR ANTONIO VILLA MARTINEZ</cp:lastModifiedBy>
  <cp:revision>35</cp:revision>
  <cp:lastPrinted>2024-10-16T01:54:57Z</cp:lastPrinted>
  <dcterms:created xsi:type="dcterms:W3CDTF">2023-05-23T15:20:13Z</dcterms:created>
  <dcterms:modified xsi:type="dcterms:W3CDTF">2024-10-16T01:58:45Z</dcterms:modified>
</cp:coreProperties>
</file>