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411" r:id="rId29"/>
    <p:sldId id="412" r:id="rId30"/>
    <p:sldId id="417" r:id="rId31"/>
    <p:sldId id="418" r:id="rId32"/>
    <p:sldId id="416" r:id="rId33"/>
    <p:sldId id="419" r:id="rId34"/>
    <p:sldId id="420" r:id="rId35"/>
    <p:sldId id="421" r:id="rId36"/>
    <p:sldId id="422" r:id="rId37"/>
    <p:sldId id="424" r:id="rId38"/>
    <p:sldId id="430" r:id="rId39"/>
    <p:sldId id="431" r:id="rId40"/>
    <p:sldId id="432" r:id="rId41"/>
    <p:sldId id="425" r:id="rId42"/>
    <p:sldId id="426" r:id="rId43"/>
    <p:sldId id="435" r:id="rId44"/>
    <p:sldId id="433" r:id="rId45"/>
    <p:sldId id="434" r:id="rId46"/>
    <p:sldId id="436" r:id="rId47"/>
    <p:sldId id="437" r:id="rId48"/>
    <p:sldId id="438" r:id="rId49"/>
    <p:sldId id="439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8BA9-C3AA-4762-A65D-6CB1F6075306}" type="datetimeFigureOut">
              <a:rPr lang="es-MX" smtClean="0"/>
              <a:t>15/10/2024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093E-15B3-4B01-917F-346005A7A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84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21D1-6C30-464E-8EC4-A63E436F1CD8}" type="datetime1">
              <a:rPr lang="es-MX" smtClean="0"/>
              <a:t>15/10/2024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74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AEC5-5D01-48BE-BD69-875BDF471775}" type="datetime1">
              <a:rPr lang="es-MX" smtClean="0"/>
              <a:t>15/10/2024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4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2C28-FBCF-49DF-B10F-ED99BC7D4C94}" type="datetime1">
              <a:rPr lang="es-MX" smtClean="0"/>
              <a:t>15/10/2024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A14A-34EE-4DE6-A7C0-297432A746E7}" type="datetime1">
              <a:rPr lang="es-MX" smtClean="0"/>
              <a:t>15/10/2024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57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1ED-44BD-4AD4-BE0B-93F817FDAFFC}" type="datetime1">
              <a:rPr lang="es-MX" smtClean="0"/>
              <a:t>15/10/2024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29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DF0-B414-49B7-816F-02F48A0B8F02}" type="datetime1">
              <a:rPr lang="es-MX" smtClean="0"/>
              <a:t>15/10/2024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4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B7DB-7804-430E-8CAA-6731F5BCEE30}" type="datetime1">
              <a:rPr lang="es-MX" smtClean="0"/>
              <a:t>15/10/2024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92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D56C-702B-4F6D-BD53-576476023365}" type="datetime1">
              <a:rPr lang="es-MX" smtClean="0"/>
              <a:t>15/10/2024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17440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C13E-02F3-42F5-B9F9-D1287242BA7C}" type="datetime1">
              <a:rPr lang="es-MX" smtClean="0"/>
              <a:t>15/10/2024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91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F755-27A0-440D-B579-A4165ED8053A}" type="datetime1">
              <a:rPr lang="es-MX" smtClean="0"/>
              <a:t>15/10/2024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9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1265-02BA-4A49-BFFB-B3708175E725}" type="datetime1">
              <a:rPr lang="es-MX" smtClean="0"/>
              <a:t>15/10/2024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5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9DD56C-702B-4F6D-BD53-576476023365}" type="datetime1">
              <a:rPr lang="es-MX" smtClean="0"/>
              <a:t>15/10/2024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1D7CC4-C50B-4072-8BCF-5A69AFFE6210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775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mons.wikimedia.org/wiki/File:Hough_transform_diagram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s.gmu.edu/~zduric/cs682/Imag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l.acm.org/doi/pdf/10.1145/361237.36124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bertoFormaggio1/Hough-Transform-From-Scratch" TargetMode="External"/><Relationship Id="rId2" Type="http://schemas.openxmlformats.org/officeDocument/2006/relationships/hyperlink" Target="https://github.com/alyssaq/hough_transfor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ommons.wikimedia.org/w/index.php?curid=11609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s.gmu.edu/~zduric/cs682/Im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l.acm.org/doi/pdf/10.1145/361237.36124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F746E-D092-4E81-A691-2ABEF5663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Detección de líneas y círculos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D2B2F9-521E-46FE-AEB4-4F12567E0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952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9823E-7BF2-406E-B9C1-7065CC03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BAF685A-2577-4460-B808-FFC1FE7D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MX" dirty="0"/>
                  <a:t>Para la recta que pasa por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1=(7, 10)</m:t>
                    </m:r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2=(7, 15)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1400" b="1" dirty="0"/>
                  <a:t>Fuente: </a:t>
                </a:r>
                <a:r>
                  <a:rPr lang="es-MX" sz="1400" b="1" dirty="0">
                    <a:hlinkClick r:id="rId2"/>
                  </a:rPr>
                  <a:t>https://www.desmos.com/calculator</a:t>
                </a:r>
                <a:endParaRPr lang="es-MX" sz="1400" b="1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BAF685A-2577-4460-B808-FFC1FE7D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742EA-8289-4B89-99F8-05CA417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F4A819-C1B5-4844-84E0-95071FC4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53CF80-4001-4462-B89A-50BFDFE19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79" y="2470434"/>
            <a:ext cx="3175958" cy="317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887CC-0B7D-4759-A1EF-A7ED6F80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75CD1EC-F53D-441B-97F1-C02861E07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MX" dirty="0"/>
                  <a:t>La distancia mínima entre el origen y la recta es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El ángulo de la perpendicular es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1400" b="1" dirty="0"/>
                  <a:t>Fuente: </a:t>
                </a:r>
                <a:r>
                  <a:rPr lang="es-MX" sz="1400" b="1" dirty="0">
                    <a:hlinkClick r:id="rId2"/>
                  </a:rPr>
                  <a:t>https://www.desmos.com/calculator</a:t>
                </a:r>
                <a:endParaRPr lang="es-MX" sz="1400" b="1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75CD1EC-F53D-441B-97F1-C02861E07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8BC033-B382-4FEB-AA0E-66BACCF0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2A9599-80DC-40ED-9AF8-A58B859B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508657-C867-4636-B141-AF9196320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1" y="2934822"/>
            <a:ext cx="2927710" cy="29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0DE54-CB13-49CA-9771-E2A8DC71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3F301A7-5AC8-474D-9DA9-A5903E9B3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Ecuación de la recta vertical en forma normal: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func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0=7</m:t>
                            </m:r>
                          </m:e>
                        </m:func>
                      </m:e>
                    </m:func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3F301A7-5AC8-474D-9DA9-A5903E9B3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E67712-3EED-4352-B916-AABC1F56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1EBEFC-2709-414B-A21F-3B258E6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3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B9022-5FF1-4586-962D-6ABD58CC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E063BE0-F1E2-4A47-A2BD-EB937217B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Permite representar una línea recta como un punto con coordenadas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Por ejemplo, la recta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s-MX" dirty="0"/>
                  <a:t>, se puede escribir en forma normal como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1.19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1.19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Donde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=1.19</m:t>
                    </m:r>
                  </m:oMath>
                </a14:m>
                <a:r>
                  <a:rPr lang="es-MX" dirty="0"/>
                  <a:t> está en radianes y equivale, aproximadamente, a 68.18 grados.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E063BE0-F1E2-4A47-A2BD-EB937217B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DBC98B-BBA4-441C-A7F9-B1B2D728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936AB9-D82D-4C1C-9DE6-34A9E955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6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D2A30-4300-48A2-A68B-9B9A3F84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130753D-13F2-467E-8CF5-E989DFE9B7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MX" b="0" dirty="0"/>
                  <a:t>    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s-MX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(1.19, 7)</m:t>
                    </m:r>
                  </m:oMath>
                </a14:m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130753D-13F2-467E-8CF5-E989DFE9B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B21BEE-7B77-42D3-9C18-6542D172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0707AD-3299-4D03-B322-93E61FE5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F53B0E-A374-4BAB-BEFC-B394618F2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3" y="2583612"/>
            <a:ext cx="3570300" cy="3570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A4F87-784E-43E0-98AE-0C2D926DB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8" y="2442244"/>
            <a:ext cx="5236821" cy="39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8DB1D-F3C5-4010-A932-19E51C1B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940EA-D93C-47C4-BA61-6F7F01E0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Considerar todas las líneas rectas que pasan por un punto en el espacio cartesiano.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https://commons.wikimedia.org/wiki/File:Hough_transform_diagram.svg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59F873-A5B2-47D6-ADD3-3EEF978C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0812BE-692F-4269-BCF8-E18ECB86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15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AF69AC-9664-40D6-9DD3-611CBFE63D00}"/>
              </a:ext>
            </a:extLst>
          </p:cNvPr>
          <p:cNvSpPr txBox="1"/>
          <p:nvPr/>
        </p:nvSpPr>
        <p:spPr>
          <a:xfrm>
            <a:off x="5633049" y="29243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F4AA9E-F697-4AC2-8566-3D4529C8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33" y="2630869"/>
            <a:ext cx="2953169" cy="29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8DB1D-F3C5-4010-A932-19E51C1B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9F940EA-D93C-47C4-BA61-6F7F01E00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Ejemplo: dado el punto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s-MX" dirty="0"/>
                  <a:t>, obtener las rectas con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=−90°, −45°, 0°, 45°, 90°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9F940EA-D93C-47C4-BA61-6F7F01E00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59F873-A5B2-47D6-ADD3-3EEF978C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0812BE-692F-4269-BCF8-E18ECB86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16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549E9315-28EE-4032-9777-1CE768202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906927"/>
                  </p:ext>
                </p:extLst>
              </p:nvPr>
            </p:nvGraphicFramePr>
            <p:xfrm>
              <a:off x="1569049" y="3077707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75036274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0995522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1" i="1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6706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5⋅</m:t>
                                </m:r>
                                <m:func>
                                  <m:func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−90</m:t>
                                        </m:r>
                                      </m:e>
                                    </m:d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+25⋅</m:t>
                                    </m:r>
                                    <m:func>
                                      <m:func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MX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(−90)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−25.00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392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5⋅</m:t>
                                </m:r>
                                <m:func>
                                  <m:func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−45</m:t>
                                        </m:r>
                                      </m:e>
                                    </m:d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+25⋅</m:t>
                                    </m:r>
                                    <m:func>
                                      <m:func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MX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(−45)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−14.14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607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5⋅</m:t>
                                </m:r>
                                <m:func>
                                  <m:func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+25⋅</m:t>
                                    </m:r>
                                    <m:func>
                                      <m:func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MX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(0)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5.00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3409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5⋅</m:t>
                                </m:r>
                                <m:func>
                                  <m:func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e>
                                    </m:d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+25⋅</m:t>
                                    </m:r>
                                    <m:func>
                                      <m:func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MX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(45)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21.21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0844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5⋅</m:t>
                                </m:r>
                                <m:func>
                                  <m:func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</m:d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+25⋅</m:t>
                                    </m:r>
                                    <m:func>
                                      <m:func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MX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(90)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25.00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3062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549E9315-28EE-4032-9777-1CE768202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906927"/>
                  </p:ext>
                </p:extLst>
              </p:nvPr>
            </p:nvGraphicFramePr>
            <p:xfrm>
              <a:off x="1569049" y="3077707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75036274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0995522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639" r="-100600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639" r="-600" b="-5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6706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01639" r="-1006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01639" r="-600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0392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50" t="-201639" r="-1006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201639" r="-600" b="-3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2607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50" t="-301639" r="-100600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301639" r="-600" b="-2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3409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50" t="-401639" r="-1006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401639" r="-600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844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50" t="-501639" r="-1006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501639" r="-600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30621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05AF69AC-9664-40D6-9DD3-611CBFE63D00}"/>
              </a:ext>
            </a:extLst>
          </p:cNvPr>
          <p:cNvSpPr txBox="1"/>
          <p:nvPr/>
        </p:nvSpPr>
        <p:spPr>
          <a:xfrm>
            <a:off x="5633049" y="29243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BDD8D-5CD1-4F2E-888B-30AD703E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5AD417-6937-42CF-82DF-6B9F6E3D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graficar los puntos se nota una curva sinusoidal.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EC3A6-4B59-4763-906D-B8BACF1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2BDC3B-7331-4B59-9540-7198AD44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17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924D4E-386A-474B-9E93-C53F5E30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44" y="2535026"/>
            <a:ext cx="4977256" cy="37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BDD8D-5CD1-4F2E-888B-30AD703E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55AD417-6937-42CF-82DF-6B9F6E3D5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La curva se nota mejor si se obtienen todas las líneas rectas, que pasan por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s-MX" dirty="0"/>
                  <a:t>, para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=−90, −89, …, −1, 0, 1, …, 89, 90</m:t>
                    </m:r>
                  </m:oMath>
                </a14:m>
                <a:r>
                  <a:rPr lang="es-MX" dirty="0"/>
                  <a:t> grados.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55AD417-6937-42CF-82DF-6B9F6E3D5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EC3A6-4B59-4763-906D-B8BACF1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2BDC3B-7331-4B59-9540-7198AD44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18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4A33D1-7135-4DAD-A023-94A078581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3055486"/>
            <a:ext cx="4283309" cy="32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400B7-EE45-43B5-8B2E-28E01505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A9F587F-5982-4E78-9063-817D6AD731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Considerar dos puntos: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(20, 10)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1400" b="1" dirty="0"/>
                  <a:t>Fuente: </a:t>
                </a:r>
                <a:r>
                  <a:rPr lang="es-MX" sz="1400" b="1" dirty="0">
                    <a:hlinkClick r:id="rId2"/>
                  </a:rPr>
                  <a:t>https://www.desmos.com/calculator</a:t>
                </a:r>
                <a:endParaRPr lang="es-MX" sz="1400" b="1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A9F587F-5982-4E78-9063-817D6AD73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16A6A4-4DB3-48CF-ADE6-556BEC58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4AEB2B-CFDC-42CC-BC44-8663A35F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19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22A14D-4BFE-4DAC-9BF3-0A9B400B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25" y="2639682"/>
            <a:ext cx="3095995" cy="34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6DEB0-0622-4C63-9DD1-FCBAEE60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DE78B-7A48-4011-BE71-19DC51D6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Detección de líneas rectas.</a:t>
            </a:r>
          </a:p>
          <a:p>
            <a:r>
              <a:rPr lang="es-MX" dirty="0"/>
              <a:t>Detección de círculos.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BDFBF4-6344-4DC8-A49E-D21D3AD1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EF79CC-70D8-4EDD-8FB9-8AFD4AEA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6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25584-0D0C-4E42-98F0-8E7D64B3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8D69B22-C646-41E5-8615-6EC5BD837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Se repite el procedimiento para los dos puntos.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                                                                                 Se cruzan en</a:t>
                </a:r>
              </a:p>
              <a:p>
                <a:pPr marL="0" indent="0">
                  <a:buNone/>
                </a:pPr>
                <a:r>
                  <a:rPr lang="es-MX" dirty="0"/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=45,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=21.21)</m:t>
                    </m:r>
                  </m:oMath>
                </a14:m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8D69B22-C646-41E5-8615-6EC5BD837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D7BEF0-5505-4AE6-8401-CCE3D04A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FF31F3-2AEA-43EE-9EFB-FC0A4AAB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6654F7-4D1A-41BD-882A-E6238AA6C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38" y="2394520"/>
            <a:ext cx="5357962" cy="40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3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7DC3B-DAA7-426E-85E3-963E5766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564D1E2-CFD2-41E8-A7FB-FAAF9B679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Implicaciones: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s-MX" dirty="0"/>
                  <a:t>Una línea entre los dos puntos tiene la ecuación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d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=21.21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MX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es-MX" dirty="0"/>
                  <a:t>El problema de detectar líneas se convierte en encontrar cruces de curvas.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564D1E2-CFD2-41E8-A7FB-FAAF9B679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B85AD4-1AED-428B-9496-0B8DE06A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8FA04C-3B5E-4F7E-BBD9-F219C2DD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1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43E2C-E39C-4EFA-ADD7-E0420C1D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para detectar líneas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0C6FBE-8480-4980-94BF-0EA71A32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Detectar los bordes.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Para cada punto en los bordes, encontrar las líneas rectas que pasan por ese punto, generando la curva correspondiente en el espacio de Hough.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Contar todas las intersecciones de las distintas curvas.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Las intersecciones con un conteo mayor a un umbral arbitrario, se aceptan como línea rectas y pasan al resultado final.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180C39-EAEB-42CF-9971-8936241B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D7F536-A00F-49B6-98C7-F7EB827F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9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88740-2E53-4869-8EDC-20972C72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Imagen original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EB417-BD30-4471-A248-A1ACD516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https://cs.gmu.edu/~zduric/cs682/Images/</a:t>
            </a:r>
            <a:endParaRPr lang="es-MX" sz="1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C61360-DA32-4CEF-9A3C-01391DCC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885C30-C98A-41A2-96D7-5E1E754B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B662C6-AB0D-49ED-8C7D-8CB819188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935480"/>
            <a:ext cx="5240643" cy="393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6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40F4D-89C1-4461-A0A1-F6EA9B8F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Bordes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513F02D-BC1D-44C3-92E5-40C80D13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935163"/>
            <a:ext cx="5852582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6873F9-9DFE-4FA5-88A7-134C1DD2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DBA1F7-68BB-46B1-8F29-9103C7CB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61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A90AC-FA36-4D00-BF00-9CD5A054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Contar cruces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C507C-1765-4EE3-9E34-A431623D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https://dl.acm.org/doi/pdf/10.1145/361237.361242</a:t>
            </a:r>
            <a:r>
              <a:rPr lang="es-MX" dirty="0"/>
              <a:t>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AF12D2-59EE-48AF-8222-E31A4EA0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B36AB0-799A-4D35-AFF6-92520956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5F79CE-E89F-4D59-A5D7-2CFE2524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96" y="1841368"/>
            <a:ext cx="4317694" cy="39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94054-DAE7-4DFE-A7C2-7D5CCA90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772C28-C293-48E0-B613-1773EAD8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Umbral = 30.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B20B20-9CC7-4C99-9E88-017AEF23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DD9B1D-7FAF-4CEF-A5C5-40A2E797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D92210-2EEA-4140-8404-F8E9D6E35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58191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88210-0851-4964-AA50-1747BEF8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Implementación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B04C5-7177-446B-A8D0-7BDC5F3E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Python:</a:t>
            </a:r>
          </a:p>
          <a:p>
            <a:r>
              <a:rPr lang="es-MX" dirty="0">
                <a:hlinkClick r:id="rId2"/>
              </a:rPr>
              <a:t>https://github.com/alyssaq/hough_transform</a:t>
            </a:r>
            <a:endParaRPr lang="es-MX" dirty="0"/>
          </a:p>
          <a:p>
            <a:r>
              <a:rPr lang="es-MX" dirty="0">
                <a:hlinkClick r:id="rId3"/>
              </a:rPr>
              <a:t>https://github.com/AlbertoFormaggio1/Hough-Transform-From-Scratch</a:t>
            </a:r>
            <a:endParaRPr lang="es-MX" dirty="0"/>
          </a:p>
          <a:p>
            <a:endParaRPr lang="es-MX" dirty="0"/>
          </a:p>
          <a:p>
            <a:r>
              <a:rPr lang="es-MX" dirty="0"/>
              <a:t>OpenCV: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cv2.HoughLines(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rho, theta,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-&gt;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cv2.HoughLinesP(image, rho, theta, threshold[,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minLineLength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maxLineGap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]]) -&gt; lines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9462B3-5532-48A8-8096-E7ACE00C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AC53FD-8868-4C36-96BF-D6956785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911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29F6-C884-AE56-6686-719097C4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Diferencias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344-A8EC-A5E6-47AD-9E54F235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HoughLines</a:t>
            </a:r>
            <a:r>
              <a:rPr lang="es-ES_tradnl" dirty="0"/>
              <a:t> devuelve una representación de cada línea como un punto y un ángulo, sin información sobre los extremos.</a:t>
            </a:r>
            <a:endParaRPr lang="es-ES_tradnl" dirty="0">
              <a:cs typeface="Times New Roman" panose="02020603050405020304" pitchFamily="18" charset="0"/>
            </a:endParaRP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HoughLinesP</a:t>
            </a:r>
            <a:endParaRPr lang="es-ES_tradnl" dirty="0"/>
          </a:p>
          <a:p>
            <a:pPr lvl="1"/>
            <a:r>
              <a:rPr lang="es-ES_tradnl" dirty="0"/>
              <a:t>Devuelve los dos extremos de cada línea detectada.</a:t>
            </a:r>
          </a:p>
          <a:p>
            <a:pPr lvl="1"/>
            <a:r>
              <a:rPr lang="es-ES_tradnl" dirty="0">
                <a:cs typeface="Times New Roman" panose="02020603050405020304" pitchFamily="18" charset="0"/>
              </a:rPr>
              <a:t>P</a:t>
            </a:r>
            <a:r>
              <a:rPr lang="es-ES_tradnl" dirty="0"/>
              <a:t>ermite rechazar líneas menores a cierto tamaño.</a:t>
            </a:r>
          </a:p>
          <a:p>
            <a:pPr lvl="1"/>
            <a:r>
              <a:rPr lang="es-ES_tradnl" dirty="0"/>
              <a:t>Permite controlar la separación entre líneas.</a:t>
            </a:r>
          </a:p>
          <a:p>
            <a:pPr lvl="1"/>
            <a:r>
              <a:rPr lang="es-ES_tradnl" dirty="0"/>
              <a:t>Es más rápido.</a:t>
            </a:r>
          </a:p>
          <a:p>
            <a:r>
              <a:rPr lang="es-ES_tradnl" dirty="0"/>
              <a:t>Conclusión: hay pocas razones para preferir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HoughLines</a:t>
            </a:r>
            <a:r>
              <a:rPr lang="es-ES_tradnl" dirty="0"/>
              <a:t> sobre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HoughLinesP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5974F-8CEF-CF36-DC7D-436456DA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A2594-8167-4465-5CB2-E98B7320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28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437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19C4-32E0-9122-17CE-77543CFA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4D510-D88A-BA58-8C2C-A51A63D20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cv.HoughLines(image, rho, theta, threshold) -&gt; lines</a:t>
                </a:r>
              </a:p>
              <a:p>
                <a:r>
                  <a:rPr lang="en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n-MX" dirty="0"/>
                  <a:t> – imagen binaria de entrada; la imagen puede ser modificada</a:t>
                </a:r>
              </a:p>
              <a:p>
                <a:r>
                  <a:rPr lang="en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</a:t>
                </a:r>
                <a:r>
                  <a:rPr lang="en-MX" dirty="0"/>
                  <a:t> – </a:t>
                </a:r>
                <a:r>
                  <a:rPr lang="es-MX" dirty="0"/>
                  <a:t>lista</a:t>
                </a:r>
                <a:r>
                  <a:rPr lang="en-MX" dirty="0"/>
                  <a:t> de líneas</a:t>
                </a:r>
                <a:r>
                  <a:rPr lang="es-MX" dirty="0"/>
                  <a:t> detectadas</a:t>
                </a:r>
                <a:r>
                  <a:rPr lang="en-MX" dirty="0"/>
                  <a:t>; cada línea se representa por un vector</a:t>
                </a:r>
                <a:r>
                  <a:rPr lang="es-MX" dirty="0"/>
                  <a:t> de elementos</a:t>
                </a:r>
                <a:r>
                  <a:rPr lang="en-MX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MX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MX" dirty="0"/>
                  <a:t>, donde</a:t>
                </a:r>
                <a14:m>
                  <m:oMath xmlns:m="http://schemas.openxmlformats.org/officeDocument/2006/math">
                    <m: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MX" dirty="0"/>
                  <a:t> es la distancia al origen (esquina superior izquierda)</a:t>
                </a:r>
                <a:r>
                  <a:rPr lang="es-MX" dirty="0"/>
                  <a:t> y </a:t>
                </a:r>
                <a14:m>
                  <m:oMath xmlns:m="http://schemas.openxmlformats.org/officeDocument/2006/math">
                    <m:r>
                      <a:rPr lang="en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MX" dirty="0"/>
                  <a:t> es el ángulo de rotación en radianes (0 – línea vertical; </a:t>
                </a:r>
                <a14:m>
                  <m:oMath xmlns:m="http://schemas.openxmlformats.org/officeDocument/2006/math">
                    <m:r>
                      <a:rPr lang="en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MX" dirty="0"/>
                  <a:t> – línea horizontal)</a:t>
                </a:r>
                <a:endParaRPr lang="es-MX" dirty="0"/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rho</a:t>
                </a:r>
                <a:r>
                  <a:rPr lang="es-ES_tradnl" dirty="0"/>
                  <a:t> – resolución (paso) de distancia en pixeles</a:t>
                </a:r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theta</a:t>
                </a:r>
                <a:r>
                  <a:rPr lang="es-ES_tradnl" dirty="0"/>
                  <a:t> – resolución (paso) del ángulo en radianes</a:t>
                </a:r>
              </a:p>
              <a:p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es-ES_tradnl" dirty="0"/>
                  <a:t> – umbral del acumulador; solo se devuelven aquellas líneas que obtienen suficientes votos (&gt;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es-ES_tradnl" dirty="0"/>
                  <a:t>)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4D510-D88A-BA58-8C2C-A51A63D20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2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BDB25-2C81-895F-0AB1-0AAF6CDE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E35F5-E338-1203-61F7-8D48BB9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29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3084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22300-972A-464F-8AED-3F88456D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Detección de líneas rectas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B96E8-288B-4DBA-90BD-5B4F209A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 err="1"/>
              <a:t>By</a:t>
            </a:r>
            <a:r>
              <a:rPr lang="es-MX" sz="1400" b="1" dirty="0"/>
              <a:t> Piotr </a:t>
            </a:r>
            <a:r>
              <a:rPr lang="es-MX" sz="1400" b="1" dirty="0" err="1"/>
              <a:t>Małecki</a:t>
            </a:r>
            <a:r>
              <a:rPr lang="es-MX" sz="1400" b="1" dirty="0"/>
              <a:t> - </a:t>
            </a:r>
            <a:r>
              <a:rPr lang="es-MX" sz="1400" b="1" dirty="0" err="1"/>
              <a:t>Friend</a:t>
            </a:r>
            <a:r>
              <a:rPr lang="es-MX" sz="1400" b="1" dirty="0"/>
              <a:t> </a:t>
            </a:r>
            <a:r>
              <a:rPr lang="es-MX" sz="1400" b="1" dirty="0" err="1"/>
              <a:t>of</a:t>
            </a:r>
            <a:r>
              <a:rPr lang="es-MX" sz="1400" b="1" dirty="0"/>
              <a:t> mine, CC BY-SA 3.0, </a:t>
            </a:r>
            <a:r>
              <a:rPr lang="es-MX" sz="1400" b="1" dirty="0">
                <a:hlinkClick r:id="rId2"/>
              </a:rPr>
              <a:t>https://commons.wikimedia.org/w/index.php?curid=1160928</a:t>
            </a:r>
            <a:endParaRPr lang="es-MX" sz="1400" b="1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F0CA6-861B-4347-AB2C-BE7A2611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B41EC5-92E7-40AD-954C-7C96520B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CA3D25-06D4-4AEF-B817-BBEC46B76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" y="1944000"/>
            <a:ext cx="5246654" cy="343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99A703-B75A-4B2C-AB3A-831E312EB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1" y="1944000"/>
            <a:ext cx="5246653" cy="3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4913-3181-5CFE-82C9-4B6C9279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HoughLinesP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4F6CD-C3A9-56E9-456F-BF0524DC8A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cv.HoughLinesP(image, rho, theta, threshold[, lines[,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minLineLength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maxLineGap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]]]) -&gt; lines</a:t>
                </a:r>
              </a:p>
              <a:p>
                <a:r>
                  <a:rPr lang="en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n-MX" dirty="0"/>
                  <a:t> – imagen binaria de entrada; la imagen puede ser modificada</a:t>
                </a:r>
              </a:p>
              <a:p>
                <a:r>
                  <a:rPr lang="en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</a:t>
                </a:r>
                <a:r>
                  <a:rPr lang="en-MX" dirty="0"/>
                  <a:t> – </a:t>
                </a:r>
                <a:r>
                  <a:rPr lang="es-ES_tradnl" dirty="0"/>
                  <a:t>vector de salida de líneas; cada línea se representa por un vector de elementos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_tradnl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s-ES_trad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_trad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_trad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_trad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_trad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s-ES_tradnl" dirty="0"/>
                  <a:t>, donde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_trad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s-ES_tradnl" dirty="0"/>
                  <a:t> son los extremos de cada segmento de línea detectado</a:t>
                </a:r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rho</a:t>
                </a:r>
                <a:r>
                  <a:rPr lang="es-ES_tradnl" dirty="0"/>
                  <a:t> – resolución (paso) de distancia en pixeles</a:t>
                </a:r>
              </a:p>
              <a:p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theta</a:t>
                </a:r>
                <a:r>
                  <a:rPr lang="es-ES_tradnl" dirty="0"/>
                  <a:t> – resolución (paso) del ángulo en radianes</a:t>
                </a:r>
              </a:p>
              <a:p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es-ES_tradnl" dirty="0"/>
                  <a:t> – umbral del acumulador; solo se devuelven aquellas líneas que obtienen suficientes votos (&gt;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es-ES_tradnl" dirty="0"/>
                  <a:t>)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4F6CD-C3A9-56E9-456F-BF0524DC8A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2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90BBF-D203-1D8A-4D29-4DE074F5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8D031-A21A-A297-FB0B-7ED40C8F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0091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9E52-0D79-9A66-0D02-4606613B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HoughLinesP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83EB4-9A1B-4A59-4AE6-DF986F3A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minLineLength</a:t>
            </a:r>
            <a:r>
              <a:rPr lang="es-ES_tradnl" dirty="0"/>
              <a:t> – longitud de línea mínima; los segmentos de línea más cortos que este valor son rechazados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maxLineGap</a:t>
            </a:r>
            <a:r>
              <a:rPr lang="es-ES_tradnl" dirty="0"/>
              <a:t> – espacio máximo permitido entre puntos en la misma línea para unirlos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5A007-3324-4251-E6EE-BC1C29BB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232C2-B5A5-0772-99B0-4D7FC39E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5300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4F57-E39F-ABEB-293E-40222989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2E28-FD33-96EF-F6E0-E08BCCFE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hough_lines.py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standard Hough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searches for lines that are separated by as little as 1 pixel and 1 degree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if a candidate line has at least the threshold number of votes, it is retained;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otherwise, it is discarded.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cv.HoughLines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image_edges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rho=1, theta=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180, threshold=180)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D635-8FDD-530A-4E4A-9C8907F4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9AFBC-AF98-3314-5AAE-556864F1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8416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41A9-C8CD-841B-6E3E-AE39D27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39D1-B635-3665-B671-56DA0D46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hough_lines.py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rho, theta, and threshold as in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HoughLines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shorter lines than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minLineLength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discarded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maxLineGap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maximum size of a gap in a line before the two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segments start being considered as separate lines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cv.HoughLinesP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image_edges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rho=1, theta=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180, threshold=80,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minLineLength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maxLineGap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C161A-DD4D-4BDC-CE8B-E801D993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420C9-EDA8-43E1-B4AA-673CED8C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9939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E71D-CFF0-40D8-9B17-1A5B5285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Imagen original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B10AE-4B6A-ABA5-DC91-5E3C1B31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BE362-8DAA-931B-8876-26359D75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34</a:t>
            </a:fld>
            <a:endParaRPr lang="en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73" y="1935163"/>
            <a:ext cx="4350454" cy="4389437"/>
          </a:xfrm>
        </p:spPr>
      </p:pic>
    </p:spTree>
    <p:extLst>
      <p:ext uri="{BB962C8B-B14F-4D97-AF65-F5344CB8AC3E}">
        <p14:creationId xmlns:p14="http://schemas.microsoft.com/office/powerpoint/2010/main" val="1513295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AB0-0BEC-27D2-6C56-5347D55C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FCBEC-57D6-076F-9525-D4ABC5A2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F2DD-16BB-82B3-E902-0D97AE48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35</a:t>
            </a:fld>
            <a:endParaRPr lang="en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73" y="1935163"/>
            <a:ext cx="4350454" cy="4389437"/>
          </a:xfrm>
        </p:spPr>
      </p:pic>
    </p:spTree>
    <p:extLst>
      <p:ext uri="{BB962C8B-B14F-4D97-AF65-F5344CB8AC3E}">
        <p14:creationId xmlns:p14="http://schemas.microsoft.com/office/powerpoint/2010/main" val="3158733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AB0-0BEC-27D2-6C56-5347D55C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HoughLinesP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FCBEC-57D6-076F-9525-D4ABC5A2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F2DD-16BB-82B3-E902-0D97AE48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36</a:t>
            </a:fld>
            <a:endParaRPr lang="en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73" y="1935163"/>
            <a:ext cx="4350454" cy="4389437"/>
          </a:xfrm>
        </p:spPr>
      </p:pic>
    </p:spTree>
    <p:extLst>
      <p:ext uri="{BB962C8B-B14F-4D97-AF65-F5344CB8AC3E}">
        <p14:creationId xmlns:p14="http://schemas.microsoft.com/office/powerpoint/2010/main" val="111771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587A-081A-8B9A-D168-4FE6063E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Detección de círculos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5B33D4-44B9-ED35-A8AD-272B9C31F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La ecuación del círculo en 2D 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MX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dirty="0"/>
              </a:p>
              <a:p>
                <a:r>
                  <a:rPr lang="es-MX" dirty="0"/>
                  <a:t>Donde: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es un punto cualquiera en el círculo.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es el centro de círculo.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MX" dirty="0"/>
                  <a:t> es el radio del círculo.</a:t>
                </a:r>
              </a:p>
              <a:p>
                <a:r>
                  <a:rPr lang="es-MX" dirty="0"/>
                  <a:t>En el espacio de Hough, un círculo se representa como un punto en 3D con coordenadas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5B33D4-44B9-ED35-A8AD-272B9C31F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7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EBE5E-EAC1-2072-C57F-4CFB5340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932EB-B2AC-4DDC-5F1F-6E2699B0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37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603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143C2-556A-4DBC-A1AB-507F221E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para detectar círculos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2C4E7A-FD26-4597-B6F5-86B9A8026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Detectar bordes, por ejemplo mediante el algoritmo de </a:t>
                </a:r>
                <a:r>
                  <a:rPr lang="es-MX" dirty="0" err="1"/>
                  <a:t>Canny</a:t>
                </a:r>
                <a:r>
                  <a:rPr lang="es-MX" dirty="0"/>
                  <a:t>.</a:t>
                </a:r>
              </a:p>
              <a:p>
                <a:r>
                  <a:rPr lang="es-MX" dirty="0"/>
                  <a:t>Para cada punto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en el borde, usar la ecuación del círculo para calcular todos los valores posibles de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para un radio dado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Incrementar las entradas correspondientes en el acumulador para cada posible centro del círculo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Si el radio no es fijo, considerar múltiples radios, lo que hace que el acumulador sea tridimensional.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2C4E7A-FD26-4597-B6F5-86B9A8026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BA4A53-73A2-4CB6-B72E-25D25BA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7AAC85-D1E1-498E-BFA9-48098F50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7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143C2-556A-4DBC-A1AB-507F221E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para detectar círculos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2C4E7A-FD26-4597-B6F5-86B9A8026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dirty="0"/>
                  <a:t>Después de la votación, se buscan máximos locales en el acumulador que correspondan a los centros y radios de los círculos más probables.</a:t>
                </a:r>
              </a:p>
              <a:p>
                <a:r>
                  <a:rPr lang="es-MX" dirty="0"/>
                  <a:t>Las coordenadas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de estos máximos proporcionan los parámetros de los círculos detectados.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2C4E7A-FD26-4597-B6F5-86B9A8026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27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BA4A53-73A2-4CB6-B72E-25D25BA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7AAC85-D1E1-498E-BFA9-48098F50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0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D7323-E268-44BB-8399-AEF4EBAC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Detección de líneas rectas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FCE67F-45D5-4BD1-94B8-183C4B4D8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https://cs.gmu.edu/~zduric/cs682/Images/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DD6DE6-E7BD-4F17-AB9A-4F53DAB6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1B5B4C-014E-4462-9544-4E39F973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08C9BB-163A-43E2-801D-6BC2D8916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944000"/>
            <a:ext cx="5014823" cy="37611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F2C1C8-16DF-4DF0-86A6-8E0175CA5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1943999"/>
            <a:ext cx="5015999" cy="3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3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0F7C1-60CF-4F2F-83B8-C71A6690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Ventajas y desventajas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67095-F14D-4607-8171-505F1CAD9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Ventajas:</a:t>
            </a:r>
          </a:p>
          <a:p>
            <a:r>
              <a:rPr lang="es-MX" dirty="0"/>
              <a:t>Puede detectar círculos de distintos tamaños.</a:t>
            </a:r>
          </a:p>
          <a:p>
            <a:r>
              <a:rPr lang="es-MX" dirty="0"/>
              <a:t>Es resistente al ruido, especialmente cuando se utiliza con una detección de bordes adecuada.</a:t>
            </a:r>
          </a:p>
          <a:p>
            <a:r>
              <a:rPr lang="es-MX" dirty="0"/>
              <a:t>Desventajas:</a:t>
            </a:r>
          </a:p>
          <a:p>
            <a:r>
              <a:rPr lang="es-MX" dirty="0"/>
              <a:t>Es costoso desde el punto de vista computacional, especialmente con imágenes grandes y radios múltiples.</a:t>
            </a:r>
          </a:p>
          <a:p>
            <a:r>
              <a:rPr lang="es-MX" dirty="0"/>
              <a:t>Los picos en el acumulador pueden ser difíciles de diferenciar si los círculos están cerca uno del otro o son ruidosos.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30B38-8D6C-41F7-B4AB-02DE7725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E5651-308F-4970-85FD-5F40B18C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6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C26D-D198-90E2-7670-0530D074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7380C-7FE2-51A8-5281-52338081D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cv2.HoughCircles(image, method,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minDist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[, circles[, param1[, param2[,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minRadius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maxRadius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]]]]]) -&gt; circles</a:t>
                </a:r>
              </a:p>
              <a:p>
                <a:r>
                  <a:rPr lang="en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</a:t>
                </a:r>
                <a:r>
                  <a:rPr lang="en-MX" dirty="0"/>
                  <a:t> – </a:t>
                </a:r>
                <a:r>
                  <a:rPr lang="es-ES_tradnl" dirty="0"/>
                  <a:t>imagen de entrada en escala de grises, de un solo canal y de 8 bits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circles</a:t>
                </a:r>
                <a:r>
                  <a:rPr lang="en-MX" dirty="0"/>
                  <a:t> –</a:t>
                </a:r>
                <a:r>
                  <a:rPr lang="en-US" dirty="0"/>
                  <a:t> </a:t>
                </a:r>
                <a:r>
                  <a:rPr lang="es-ES_tradnl" dirty="0"/>
                  <a:t>vector de salida de los círculos encontrados; cada vector se codifica como un vector de elementos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radius</m:t>
                        </m:r>
                      </m:e>
                    </m:d>
                  </m:oMath>
                </a14:m>
                <a:endParaRPr lang="es-ES_tradnl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  <a:r>
                  <a:rPr lang="en-MX" dirty="0"/>
                  <a:t> –</a:t>
                </a:r>
                <a:r>
                  <a:rPr lang="en-US" dirty="0"/>
                  <a:t> </a:t>
                </a:r>
                <a:r>
                  <a:rPr lang="es-ES_tradnl" dirty="0"/>
                  <a:t>método de detección: </a:t>
                </a:r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HOUGH_GRADIENT</a:t>
                </a:r>
                <a:r>
                  <a:rPr lang="es-ES_tradnl" dirty="0"/>
                  <a:t> o </a:t>
                </a:r>
                <a:r>
                  <a:rPr lang="es-ES_trad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HOUGH_GRADIENT_ALT</a:t>
                </a:r>
              </a:p>
              <a:p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dp</a:t>
                </a:r>
                <a:r>
                  <a:rPr lang="es-ES_tradnl" dirty="0"/>
                  <a:t> – relación inversa de la resolución del acumulador a la resolución de la imagen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7380C-7FE2-51A8-5281-52338081D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 r="-1389" b="-30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23DB7-2C13-3F90-1EB7-D56B3053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C4730-C1FE-FC25-8B72-52526D49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41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33553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839E-4BAC-2EAB-89D6-D52A97ED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HoughCircles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35E0-757F-B74C-507C-4F2F22E6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s-ES_tradnl" dirty="0"/>
              <a:t> – distancia mínima entre los centros de los círculos detectados</a:t>
            </a:r>
          </a:p>
          <a:p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param1</a:t>
            </a:r>
            <a:r>
              <a:rPr lang="en-MX" dirty="0"/>
              <a:t> – primer parámetro específico del método</a:t>
            </a:r>
          </a:p>
          <a:p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param2</a:t>
            </a:r>
            <a:r>
              <a:rPr lang="en-MX" dirty="0"/>
              <a:t> – segundo parámetro específico del método</a:t>
            </a:r>
          </a:p>
          <a:p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minRadius</a:t>
            </a:r>
            <a:r>
              <a:rPr lang="en-MX" dirty="0"/>
              <a:t> – radio mínimo</a:t>
            </a:r>
          </a:p>
          <a:p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maxRadius</a:t>
            </a:r>
            <a:r>
              <a:rPr lang="en-MX" dirty="0"/>
              <a:t> – radio máximo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9C122-C94B-985E-D82B-23E66E2E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9D0A0-C1D0-4A0D-CA49-2AB254E7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7ADE-9098-8741-BEAF-B373707C0B56}" type="slidenum">
              <a:rPr lang="en-MX" smtClean="0"/>
              <a:t>42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69569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BA9CA-0923-41D6-AE25-ADE543E9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C583BE-2D14-42F2-ACEC-0B2DBE1B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Disponible en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object_detection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/hough_circles.py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C06A42-4030-4668-BD77-7567548A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F79A13-C19B-4A44-BA82-AEB0EBB4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43</a:t>
            </a:fld>
            <a:endParaRPr lang="es-MX"/>
          </a:p>
        </p:txBody>
      </p:sp>
      <p:pic>
        <p:nvPicPr>
          <p:cNvPr id="6" name="Content Placeholder 6" descr="A picture containing sphere, astronomical object, planet, celestial event&#10;&#10;Description automatically generated">
            <a:extLst>
              <a:ext uri="{FF2B5EF4-FFF2-40B4-BE49-F238E27FC236}">
                <a16:creationId xmlns:a16="http://schemas.microsoft.com/office/drawing/2014/main" id="{8A44EEBE-3AEF-4D57-87D5-29AAEA4B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700000"/>
            <a:ext cx="5053660" cy="34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7C95A2-7B88-40E1-BA18-41A4C781E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700000"/>
            <a:ext cx="506129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9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D6533-BEA3-41B2-8BE5-10C877C7D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Detección de elipses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2175118-8509-4BFB-9637-BBD4D5DB57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La ecuación de una elipse 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MX" dirty="0"/>
              </a:p>
              <a:p>
                <a:r>
                  <a:rPr lang="es-MX" dirty="0"/>
                  <a:t>Donde: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es el centro de la elipse.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MX" dirty="0"/>
                  <a:t> es el semieje de abscisas.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MX" dirty="0"/>
                  <a:t> es el semieje de ordenadas.</a:t>
                </a:r>
              </a:p>
              <a:p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MX" dirty="0"/>
                  <a:t> es la rotación de la elipse con respecto al eje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2175118-8509-4BFB-9637-BBD4D5DB5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D003B0-D30E-47C4-A0F6-4D2B2FBA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03F3AF-4AB0-47F0-933C-480D9D30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C2D3-D032-464F-B8AB-D591A3F8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Espacio de Hough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BBB82B6-070E-47EB-BE6D-DC22C1CA7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El espacio de Hough y el acumulador tienen 5 dimensiones: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Los requerimientos de memoria y de poder de cómputo son altos.</a:t>
                </a:r>
              </a:p>
              <a:p>
                <a:r>
                  <a:rPr lang="es-MX" dirty="0"/>
                  <a:t>El proceso es sensible al ruido si hay bordes que no pertenecen a elipses.</a:t>
                </a:r>
              </a:p>
              <a:p>
                <a:r>
                  <a:rPr lang="es-MX" dirty="0"/>
                  <a:t>Conclusión: para detectar elipses es preferible usar métodos como </a:t>
                </a:r>
                <a:r>
                  <a:rPr lang="en-US" dirty="0"/>
                  <a:t>direct least-squares fitting</a:t>
                </a:r>
                <a:r>
                  <a:rPr lang="es-MX" dirty="0"/>
                  <a:t> o </a:t>
                </a:r>
                <a:r>
                  <a:rPr lang="en-US" dirty="0"/>
                  <a:t>machine learning</a:t>
                </a:r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BBB82B6-070E-47EB-BE6D-DC22C1CA7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DBAF12-1DD4-454F-A96D-FAA49AD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F0F493-3840-4A39-B7AE-2E26A156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8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2B892-1E35-4E19-B01A-15811282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Detección de rectángulos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4E5D8B4-16F6-4873-AF10-E0B1AD98C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dirty="0"/>
                  <a:t>Un rectángulo se puede definir por cuatro líneas rectas que forman cuatro ángulos rectos (90 grados).</a:t>
                </a:r>
              </a:p>
              <a:p>
                <a:r>
                  <a:rPr lang="es-MX" dirty="0"/>
                  <a:t>En términos de parámetros, un rectángulo en el espacio 2D se puede caracterizar por sus cuatro vértices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s-MX" dirty="0"/>
                  <a:t>.</a:t>
                </a:r>
              </a:p>
              <a:p>
                <a:r>
                  <a:rPr lang="es-MX" dirty="0"/>
                  <a:t>Se puede usar el algoritmo para detectar rectas.</a:t>
                </a:r>
              </a:p>
              <a:p>
                <a:r>
                  <a:rPr lang="es-MX" dirty="0"/>
                  <a:t>El siguiente paso es encontrar parejas de rectas paralelas.</a:t>
                </a:r>
              </a:p>
              <a:p>
                <a:r>
                  <a:rPr lang="es-MX" dirty="0"/>
                  <a:t>Para un rectángulo:</a:t>
                </a:r>
              </a:p>
              <a:p>
                <a:pPr lvl="1"/>
                <a:r>
                  <a:rPr lang="es-MX" dirty="0"/>
                  <a:t>Los lados opuestos deben ser paralelos.</a:t>
                </a:r>
              </a:p>
              <a:p>
                <a:pPr lvl="1"/>
                <a:r>
                  <a:rPr lang="es-MX" dirty="0"/>
                  <a:t>Los lados adyacentes deben ser ortogonales.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4E5D8B4-16F6-4873-AF10-E0B1AD98C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D94DA7-6047-4E79-B287-7BAF79B9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A4C95D-03CD-40EA-98B5-E86DB490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8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83284-8F2C-4F69-8BC7-D6EB6E17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Detección de rectángulos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CB250-AB95-48F0-BA4B-7A81CBDF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las parejas de líneas paralelas y ortogonales, calcular sus puntos de intersección.</a:t>
            </a:r>
          </a:p>
          <a:p>
            <a:r>
              <a:rPr lang="es-MX" dirty="0"/>
              <a:t>Estas intersecciones dan los posibles vértices del rectángulo.</a:t>
            </a:r>
          </a:p>
          <a:p>
            <a:r>
              <a:rPr lang="es-MX" dirty="0"/>
              <a:t>Con los cuatro vértices, verificar que formen un rectángulo:</a:t>
            </a:r>
          </a:p>
          <a:p>
            <a:pPr lvl="1"/>
            <a:r>
              <a:rPr lang="es-MX" dirty="0"/>
              <a:t>Los cuatro lados deben tener dos longitudes distintas.</a:t>
            </a:r>
          </a:p>
          <a:p>
            <a:pPr lvl="1"/>
            <a:r>
              <a:rPr lang="es-MX" dirty="0"/>
              <a:t>Los lados opuestos deben tener la misma longitud.</a:t>
            </a:r>
          </a:p>
          <a:p>
            <a:pPr lvl="1"/>
            <a:r>
              <a:rPr lang="es-MX" dirty="0"/>
              <a:t>Las diagonales deben interceptarse en su punto medio y deben tener longitudes iguales.</a:t>
            </a:r>
          </a:p>
          <a:p>
            <a:pPr lvl="1"/>
            <a:r>
              <a:rPr lang="es-MX" dirty="0"/>
              <a:t>Los ángulos entre lados adyacentes deben ser cercanos a 90°.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0F90A3-6033-4D04-9D96-20ECE18D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095CF-42AB-45C1-9BE2-E756E977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5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09723-69A5-4005-A5EE-9CAA2339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Detección de rectángulos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FFE7E-CA24-451A-93F1-A8B4D77B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utilizar un acumulador para votar por conjuntos de cuatro líneas (o vértices) que cumplan con los criterios para formar un rectángulo.</a:t>
            </a:r>
          </a:p>
          <a:p>
            <a:r>
              <a:rPr lang="es-MX" dirty="0"/>
              <a:t>Una vez que se completa el proceso de votación, los rectángulos con mayor número de votos corresponden a los candidatos más probables.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570FDF-2290-4A6B-93E7-E39F7C47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B82102-5E55-499A-8379-0EB8EB58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5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C290-3F25-4585-BA31-955687DD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9D709-1CE8-4686-937C-53BFA6D8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Hay métodos más prácticos para detectar rectángulos:</a:t>
            </a:r>
          </a:p>
          <a:p>
            <a:r>
              <a:rPr lang="es-MX" dirty="0"/>
              <a:t>Encontrar los contornos y revisar si forman un rectángulo.</a:t>
            </a:r>
          </a:p>
          <a:p>
            <a:r>
              <a:rPr lang="es-MX" dirty="0"/>
              <a:t>RANSAC (</a:t>
            </a:r>
            <a:r>
              <a:rPr lang="es-MX" dirty="0" err="1"/>
              <a:t>Random</a:t>
            </a:r>
            <a:r>
              <a:rPr lang="es-MX" dirty="0"/>
              <a:t> </a:t>
            </a:r>
            <a:r>
              <a:rPr lang="es-MX" dirty="0" err="1"/>
              <a:t>Sample</a:t>
            </a:r>
            <a:r>
              <a:rPr lang="es-MX" dirty="0"/>
              <a:t> </a:t>
            </a:r>
            <a:r>
              <a:rPr lang="es-MX" dirty="0" err="1"/>
              <a:t>Consensus</a:t>
            </a:r>
            <a:r>
              <a:rPr lang="es-MX" dirty="0"/>
              <a:t>). Se puede utilizar para detectar rectángulos ajustando segmentos de líneas a los puntos de los bordes y verificando la estructura rectangular.</a:t>
            </a:r>
          </a:p>
          <a:p>
            <a:r>
              <a:rPr lang="es-MX" dirty="0"/>
              <a:t>Machine </a:t>
            </a:r>
            <a:r>
              <a:rPr lang="es-MX" dirty="0" err="1"/>
              <a:t>learning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8506BA-F260-4676-817C-1A5734BE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DF090A-716C-4BEB-868B-75C7DB7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1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7B392-1148-451D-AB1A-576C21E2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¿Por qué es importante?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47153-F863-4E1B-81FC-FAB4BDAE1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Muchos objetos están delimitados por líneas.</a:t>
            </a:r>
          </a:p>
          <a:p>
            <a:r>
              <a:rPr lang="es-MX" dirty="0"/>
              <a:t>La detección de líneas permite:</a:t>
            </a:r>
          </a:p>
          <a:p>
            <a:r>
              <a:rPr lang="es-MX" dirty="0"/>
              <a:t>Detectar carreteras, carriles, texto.</a:t>
            </a:r>
          </a:p>
          <a:p>
            <a:r>
              <a:rPr lang="es-MX" dirty="0"/>
              <a:t>Rastreo de objetos.</a:t>
            </a:r>
          </a:p>
          <a:p>
            <a:r>
              <a:rPr lang="es-MX" dirty="0"/>
              <a:t>Reconocimiento de objetos.</a:t>
            </a:r>
          </a:p>
          <a:p>
            <a:r>
              <a:rPr lang="es-MX" dirty="0"/>
              <a:t>Análisis y entendimiento de la escena.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31B56F-A24E-4341-8D6C-5277286D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C119E4-B7BE-4AE8-ABEA-7B5C1C7A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6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C250-F24F-47F9-BF99-D82E5493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Representación de líneas rectas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997A318-491C-41F4-84E4-333CBA908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MX" dirty="0"/>
                  <a:t>Pendiente – ordenada al origen: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s-MX" dirty="0"/>
              </a:p>
              <a:p>
                <a:r>
                  <a:rPr lang="es-MX" dirty="0"/>
                  <a:t>Ejemplo: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1400" b="1" dirty="0"/>
                  <a:t>Fuente: </a:t>
                </a:r>
                <a:r>
                  <a:rPr lang="es-MX" sz="1400" b="1" dirty="0">
                    <a:hlinkClick r:id="rId2"/>
                  </a:rPr>
                  <a:t>https://www.desmos.com/calculator</a:t>
                </a:r>
                <a:endParaRPr lang="es-MX" sz="1400" b="1" dirty="0"/>
              </a:p>
              <a:p>
                <a:pPr marL="0" indent="0">
                  <a:buNone/>
                </a:pPr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997A318-491C-41F4-84E4-333CBA908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9BDB25-6394-43B6-8DFF-9AFA02E5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BB95C6-D004-4E07-BFF9-77EEE613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FCD979-2C79-42E9-9FA6-A7E4EED31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84" y="2478101"/>
            <a:ext cx="3675811" cy="3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8A2D9-FBFE-47F6-A8FA-245BF922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Problema: líneas verticales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3180B8A-50CB-4A94-92AE-0E188B4099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Dados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1=(7, 10)</m:t>
                    </m:r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2=(7, 15)</m:t>
                    </m:r>
                  </m:oMath>
                </a14:m>
                <a:r>
                  <a:rPr lang="es-MX" dirty="0"/>
                  <a:t> encontrar la línea recta que los une.</a:t>
                </a:r>
              </a:p>
              <a:p>
                <a:r>
                  <a:rPr lang="es-MX" dirty="0"/>
                  <a:t>Se calcula la pendiente: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15−10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7−7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s-MX" dirty="0"/>
                  <a:t> = </a:t>
                </a:r>
                <a:r>
                  <a:rPr lang="es-MX" b="1" dirty="0">
                    <a:solidFill>
                      <a:srgbClr val="FF0000"/>
                    </a:solidFill>
                  </a:rPr>
                  <a:t>no definido</a:t>
                </a:r>
              </a:p>
              <a:p>
                <a:r>
                  <a:rPr lang="es-MX" dirty="0"/>
                  <a:t>Hay que buscar alternativas.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3180B8A-50CB-4A94-92AE-0E188B409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11BDC2-42B0-4566-B15C-83E8610D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B1C3B4-82E1-4C02-8F83-19283EDF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2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40E4-D72F-4A02-96D8-2178EEB2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 normal de la recta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1ED32B3-81D0-4E05-B738-4F59D353D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También llamada forma normal de Hesse.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func>
                  </m:oMath>
                </a14:m>
                <a:endParaRPr lang="es-MX" dirty="0"/>
              </a:p>
              <a:p>
                <a:r>
                  <a:rPr lang="es-MX" dirty="0"/>
                  <a:t>Donde: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s-MX" dirty="0"/>
                  <a:t> es la distancia mínima del origen a la recta.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s-MX" dirty="0"/>
                  <a:t> es el ángulo que forma el eje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MX" dirty="0"/>
                  <a:t> con línea perpendicular entre el origen y la recta.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1ED32B3-81D0-4E05-B738-4F59D353D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2B34FA-33CB-429E-AAAB-C3549213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0037E1-B40E-47FF-A161-C0D02063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7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69158-8818-4AE1-8A5F-D63F5536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 normal de la recta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3F956-1B44-4EB3-B9FB-F919B9B67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https://dl.acm.org/doi/pdf/10.1145/361237.361242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D4FE26-1695-4272-96C4-C7AE9346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9D2E2F-D37A-4959-98A5-BE46343C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7CC4-C50B-4072-8BCF-5A69AFFE6210}" type="slidenum">
              <a:rPr lang="es-MX" smtClean="0"/>
              <a:t>9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40D358-2A66-4D9D-B3C5-31A9AAD8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4" y="1847088"/>
            <a:ext cx="5190201" cy="38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911</TotalTime>
  <Words>2308</Words>
  <Application>Microsoft Office PowerPoint</Application>
  <PresentationFormat>Panorámica</PresentationFormat>
  <Paragraphs>406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Times New Roman</vt:lpstr>
      <vt:lpstr>Wingdings 2</vt:lpstr>
      <vt:lpstr>Flujo</vt:lpstr>
      <vt:lpstr>Detección de líneas y círculos</vt:lpstr>
      <vt:lpstr>Temas</vt:lpstr>
      <vt:lpstr>Detección de líneas rectas</vt:lpstr>
      <vt:lpstr>Detección de líneas rectas</vt:lpstr>
      <vt:lpstr>¿Por qué es importante?</vt:lpstr>
      <vt:lpstr>Representación de líneas rectas</vt:lpstr>
      <vt:lpstr>Problema: líneas verticales</vt:lpstr>
      <vt:lpstr>Forma normal de la recta</vt:lpstr>
      <vt:lpstr>Forma normal de la recta</vt:lpstr>
      <vt:lpstr>Ejemplo</vt:lpstr>
      <vt:lpstr>Ejemplo</vt:lpstr>
      <vt:lpstr>Ejemplo</vt:lpstr>
      <vt:lpstr>Espacio de Hough</vt:lpstr>
      <vt:lpstr>Espacio de Hough</vt:lpstr>
      <vt:lpstr>Espacio de Hough</vt:lpstr>
      <vt:lpstr>Espacio de Hough</vt:lpstr>
      <vt:lpstr>Espacio de Hough</vt:lpstr>
      <vt:lpstr>Espacio de Hough</vt:lpstr>
      <vt:lpstr>Espacio de Hough</vt:lpstr>
      <vt:lpstr>Espacio de Hough</vt:lpstr>
      <vt:lpstr>Espacio de Hough</vt:lpstr>
      <vt:lpstr>Algoritmo para detectar líneas</vt:lpstr>
      <vt:lpstr>Imagen original</vt:lpstr>
      <vt:lpstr>Bordes</vt:lpstr>
      <vt:lpstr>Contar cruces</vt:lpstr>
      <vt:lpstr>Resultado</vt:lpstr>
      <vt:lpstr>Implementación</vt:lpstr>
      <vt:lpstr>Diferencias</vt:lpstr>
      <vt:lpstr>Función HoughLines</vt:lpstr>
      <vt:lpstr>Función HoughLinesP</vt:lpstr>
      <vt:lpstr>Función HoughLinesP</vt:lpstr>
      <vt:lpstr>Ejemplo</vt:lpstr>
      <vt:lpstr>Ejemplo</vt:lpstr>
      <vt:lpstr>Imagen original</vt:lpstr>
      <vt:lpstr>Resultado HoughLines</vt:lpstr>
      <vt:lpstr>Resultado HoughLinesP</vt:lpstr>
      <vt:lpstr>Detección de círculos</vt:lpstr>
      <vt:lpstr>Algoritmo para detectar círculos</vt:lpstr>
      <vt:lpstr>Algoritmo para detectar círculos</vt:lpstr>
      <vt:lpstr>Ventajas y desventajas</vt:lpstr>
      <vt:lpstr>Función HoughCircles</vt:lpstr>
      <vt:lpstr>Función HoughCircles</vt:lpstr>
      <vt:lpstr>Ejemplo</vt:lpstr>
      <vt:lpstr>Detección de elipses</vt:lpstr>
      <vt:lpstr>Espacio de Hough</vt:lpstr>
      <vt:lpstr>Detección de rectángulos</vt:lpstr>
      <vt:lpstr>Detección de rectángulos</vt:lpstr>
      <vt:lpstr>Detección de rectángulos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imágenes digitales</dc:title>
  <dc:creator>HECTOR ANTONIO VILLA MARTINEZ</dc:creator>
  <cp:lastModifiedBy>HECTOR ANTONIO VILLA MARTINEZ</cp:lastModifiedBy>
  <cp:revision>63</cp:revision>
  <dcterms:created xsi:type="dcterms:W3CDTF">2024-10-02T17:01:59Z</dcterms:created>
  <dcterms:modified xsi:type="dcterms:W3CDTF">2024-10-16T02:58:30Z</dcterms:modified>
</cp:coreProperties>
</file>