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9"/>
  </p:notesMasterIdLst>
  <p:sldIdLst>
    <p:sldId id="256" r:id="rId2"/>
    <p:sldId id="327" r:id="rId3"/>
    <p:sldId id="258" r:id="rId4"/>
    <p:sldId id="260" r:id="rId5"/>
    <p:sldId id="441" r:id="rId6"/>
    <p:sldId id="442" r:id="rId7"/>
    <p:sldId id="262" r:id="rId8"/>
    <p:sldId id="268" r:id="rId9"/>
    <p:sldId id="269" r:id="rId10"/>
    <p:sldId id="271" r:id="rId11"/>
    <p:sldId id="273" r:id="rId12"/>
    <p:sldId id="274" r:id="rId13"/>
    <p:sldId id="468" r:id="rId14"/>
    <p:sldId id="284" r:id="rId15"/>
    <p:sldId id="285" r:id="rId16"/>
    <p:sldId id="401" r:id="rId17"/>
    <p:sldId id="403" r:id="rId18"/>
    <p:sldId id="464" r:id="rId19"/>
    <p:sldId id="404" r:id="rId20"/>
    <p:sldId id="405" r:id="rId21"/>
    <p:sldId id="406" r:id="rId22"/>
    <p:sldId id="407" r:id="rId23"/>
    <p:sldId id="409" r:id="rId24"/>
    <p:sldId id="418" r:id="rId25"/>
    <p:sldId id="469" r:id="rId26"/>
    <p:sldId id="422" r:id="rId27"/>
    <p:sldId id="453" r:id="rId28"/>
    <p:sldId id="454" r:id="rId29"/>
    <p:sldId id="261" r:id="rId30"/>
    <p:sldId id="455" r:id="rId31"/>
    <p:sldId id="263" r:id="rId32"/>
    <p:sldId id="259" r:id="rId33"/>
    <p:sldId id="456" r:id="rId34"/>
    <p:sldId id="264" r:id="rId35"/>
    <p:sldId id="457" r:id="rId36"/>
    <p:sldId id="458" r:id="rId37"/>
    <p:sldId id="459" r:id="rId38"/>
    <p:sldId id="461" r:id="rId39"/>
    <p:sldId id="460" r:id="rId40"/>
    <p:sldId id="272" r:id="rId41"/>
    <p:sldId id="462" r:id="rId42"/>
    <p:sldId id="275" r:id="rId43"/>
    <p:sldId id="276" r:id="rId44"/>
    <p:sldId id="277" r:id="rId45"/>
    <p:sldId id="278" r:id="rId46"/>
    <p:sldId id="463" r:id="rId47"/>
    <p:sldId id="450" r:id="rId4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9"/>
  </p:normalViewPr>
  <p:slideViewPr>
    <p:cSldViewPr snapToGrid="0" snapToObjects="1">
      <p:cViewPr varScale="1">
        <p:scale>
          <a:sx n="56" d="100"/>
          <a:sy n="56" d="100"/>
        </p:scale>
        <p:origin x="10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973AB-FB06-6A4C-AF40-8E3CE4309D55}" type="datetimeFigureOut">
              <a:rPr lang="es-ES_tradnl" smtClean="0"/>
              <a:t>25/09/2025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10F27-B4F0-5E49-ABB1-F7FC550CC2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18453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C1F96-9854-5840-B6A4-6E794AF4BECC}" type="datetime1">
              <a:rPr lang="en-US" smtClean="0"/>
              <a:t>9/25/2025</a:t>
            </a:fld>
            <a:endParaRPr lang="es-ES_tradn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87296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7902-560A-3046-AF86-2ECAD02C3B88}" type="datetime1">
              <a:rPr lang="en-US" smtClean="0"/>
              <a:t>9/25/2025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521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6AA3-8522-E943-B41C-2EC0BAB55E04}" type="datetime1">
              <a:rPr lang="en-US" smtClean="0"/>
              <a:t>9/25/2025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8685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A561-CBB3-E347-9091-A361E539B534}" type="datetime1">
              <a:rPr lang="en-US" smtClean="0"/>
              <a:t>9/25/2025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683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D2211-3BBC-E04B-B688-B0FE007D456F}" type="datetime1">
              <a:rPr lang="en-US" smtClean="0"/>
              <a:t>9/25/2025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747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46F45-7180-3247-93FD-23A06519EF27}" type="datetime1">
              <a:rPr lang="en-US" smtClean="0"/>
              <a:t>9/25/2025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2402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9BEA-41B1-C64C-901A-79916F04244D}" type="datetime1">
              <a:rPr lang="en-US" smtClean="0"/>
              <a:t>9/25/2025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7002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1F8A-771C-C44F-BEE1-552F2A217210}" type="datetime1">
              <a:rPr lang="en-US" smtClean="0"/>
              <a:t>9/25/2025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8192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E078-261A-3A42-947A-14F235594CDC}" type="datetime1">
              <a:rPr lang="en-US" smtClean="0"/>
              <a:t>9/25/2025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0017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7B86-EDC8-B845-A55F-F8361E26D8FC}" type="datetime1">
              <a:rPr lang="en-US" smtClean="0"/>
              <a:t>9/25/2025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804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803B1-AEAA-5D44-B194-E743B5506F82}" type="datetime1">
              <a:rPr lang="en-US" smtClean="0"/>
              <a:t>9/25/2025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9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4BC7035-FE5D-CA4B-A11E-1B953CE171E9}" type="datetime1">
              <a:rPr lang="en-US" smtClean="0"/>
              <a:t>9/25/2025</a:t>
            </a:fld>
            <a:endParaRPr lang="es-ES_tradn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s-ES_tradnl"/>
              <a:t>Universidad de Sonora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87486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theailearner.com/2019/02/12/2d-histogra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researchgate.net/figure/Histogram-Analysis-of-grayscale-image_fig2_228744430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theailearner.com/2019/04/18/histogram-backprojection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mipav.cit.nih.gov/pubwiki/images/1/19/CumulativeHistogramSample.jpg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kenrockwell.com/tech/yrgb.ht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EC234-ABA6-D64C-84E4-A570DC150F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ES_tradnl" dirty="0"/>
              <a:t>Histogramas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AED16-E310-7041-9AF8-AB2F035D1C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286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5A010-1D5F-2D4D-8DED-03A44B5F6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Rango dinámico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8E659-4B7B-3341-B89C-E7AFE59A3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b="1" dirty="0"/>
              <a:t>Rango dinámico</a:t>
            </a:r>
            <a:r>
              <a:rPr lang="es-ES_tradnl" dirty="0"/>
              <a:t>. La relación (ratio o razón) entre los valores más grandes y más pequeños de intensidad.</a:t>
            </a:r>
          </a:p>
          <a:p>
            <a:r>
              <a:rPr lang="es-ES_tradnl" dirty="0"/>
              <a:t>Se mide como una relación, en decibeles o en stops.</a:t>
            </a:r>
          </a:p>
          <a:p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87598D-1BDD-6F45-809F-C25D8C1B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92ECE-7BC1-6141-AB86-5347890E8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659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303B6-68FF-C34D-9F76-C873A50CE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Ejemplo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983AF0-365F-BC4D-BCA7-FDBD27F414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_tradnl" dirty="0"/>
                  <a:t>Suponer que en una imagen de 8 bits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𝑙𝑜𝑤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s-ES_tradnl" dirty="0"/>
                  <a:t>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h𝑖𝑔h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=250</m:t>
                    </m:r>
                  </m:oMath>
                </a14:m>
                <a:r>
                  <a:rPr lang="es-ES_tradnl" dirty="0"/>
                  <a:t>.</a:t>
                </a:r>
              </a:p>
              <a:p>
                <a:r>
                  <a:rPr lang="es-ES_tradnl" dirty="0"/>
                  <a:t>El rango dinámico es:</a:t>
                </a:r>
              </a:p>
              <a:p>
                <a:r>
                  <a:rPr lang="es-ES_tradnl" dirty="0"/>
                  <a:t>Como relación (ratio)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𝐷𝑅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250</m:t>
                        </m:r>
                      </m:num>
                      <m:den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s-ES" b="0" i="1" smtClean="0">
                        <a:latin typeface="Cambria Math" panose="02040503050406030204" pitchFamily="18" charset="0"/>
                      </a:rPr>
                      <m:t>=25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=25:1</m:t>
                    </m:r>
                  </m:oMath>
                </a14:m>
                <a:r>
                  <a:rPr lang="es-ES_tradnl" dirty="0"/>
                  <a:t>.</a:t>
                </a:r>
              </a:p>
              <a:p>
                <a:r>
                  <a:rPr lang="es-ES_tradnl" dirty="0"/>
                  <a:t>En decibeles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𝐷𝑅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=10×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s-E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250</m:t>
                            </m:r>
                          </m:num>
                          <m:den>
                            <m: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=13.98</m:t>
                    </m:r>
                  </m:oMath>
                </a14:m>
                <a:r>
                  <a:rPr lang="es-ES_tradnl" dirty="0"/>
                  <a:t> dB.</a:t>
                </a:r>
              </a:p>
              <a:p>
                <a:r>
                  <a:rPr lang="es-ES_tradnl" dirty="0"/>
                  <a:t>En stops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𝐷𝑅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250</m:t>
                            </m:r>
                          </m:num>
                          <m:den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</a:rPr>
                      <m:t>=4.64</m:t>
                    </m:r>
                  </m:oMath>
                </a14:m>
                <a:r>
                  <a:rPr lang="es-ES_tradnl" dirty="0"/>
                  <a:t> stops.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983AF0-365F-BC4D-BCA7-FDBD27F414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52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9071C-998D-C54D-87CA-0557B294C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DA829-493D-1742-BA52-79145CB6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857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4ECB6-5FB4-8C4C-B0FA-FEAD25BC8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Rango dinámico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523682-B3A9-9A4A-BCF9-F2BA87EC6E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s-ES_tradnl" dirty="0"/>
                  <a:t>Fórmulas generales:</a:t>
                </a:r>
              </a:p>
              <a:p>
                <a:r>
                  <a:rPr lang="es-ES_tradnl" dirty="0"/>
                  <a:t>Relación: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S_tradnl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h𝑖𝑔h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s-MX" b="0" i="0" smtClean="0">
                            <a:latin typeface="Cambria Math" panose="02040503050406030204" pitchFamily="18" charset="0"/>
                          </a:rPr>
                          <m:t>max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⁡(1,</m:t>
                        </m:r>
                        <m:sSub>
                          <m:sSubPr>
                            <m:ctrlPr>
                              <a:rPr lang="es-MX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𝑙𝑜𝑤</m:t>
                            </m:r>
                          </m:sub>
                        </m:s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s-ES_tradnl" dirty="0"/>
              </a:p>
              <a:p>
                <a:r>
                  <a:rPr lang="es-ES_tradnl" dirty="0"/>
                  <a:t>Decibeles: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s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h𝑖𝑔h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es-E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  <m: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⁡(1,</m:t>
                            </m:r>
                            <m:sSub>
                              <m:sSubPr>
                                <m:ctrlPr>
                                  <a:rPr lang="es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𝑙𝑜𝑤</m:t>
                                </m:r>
                              </m:sub>
                            </m:sSub>
                            <m: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r>
                  <a:rPr lang="es-ES_tradnl" dirty="0"/>
                  <a:t> dB</a:t>
                </a:r>
              </a:p>
              <a:p>
                <a:r>
                  <a:rPr lang="es-ES_tradnl" dirty="0" err="1"/>
                  <a:t>Stops</a:t>
                </a:r>
                <a:r>
                  <a:rPr lang="es-ES_tradnl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S_tradnl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s-ES_tradnl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h𝑖𝑔h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es-E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⁡(1, </m:t>
                            </m:r>
                            <m:sSub>
                              <m:sSubPr>
                                <m:ctrlP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𝑙𝑜𝑤</m:t>
                                </m:r>
                              </m:sub>
                            </m:s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r>
                  <a:rPr lang="es-ES_tradnl" dirty="0"/>
                  <a:t> stops</a:t>
                </a:r>
              </a:p>
              <a:p>
                <a:r>
                  <a:rPr lang="es-ES_tradnl" dirty="0"/>
                  <a:t>En el denominador se usa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b="0" i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⁡(1, 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𝑙𝑜𝑤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_tradnl" dirty="0"/>
                  <a:t> porque es posible 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𝑙𝑜𝑤</m:t>
                        </m:r>
                      </m:sub>
                    </m:sSub>
                  </m:oMath>
                </a14:m>
                <a:r>
                  <a:rPr lang="es-ES_tradnl" dirty="0"/>
                  <a:t> valga 0.</a:t>
                </a:r>
              </a:p>
              <a:p>
                <a:r>
                  <a:rPr lang="es-ES_tradnl" dirty="0"/>
                  <a:t>Los decibeles se emplean en sonido y los stops en fotografía y en imágenes digitales.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523682-B3A9-9A4A-BCF9-F2BA87EC6E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236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BC900-C2F3-AA49-A26F-BDF327D9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34C84-C406-0D47-8F01-6519304BA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59812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9FA4DB-1117-46A4-8A7C-C56A3E8E3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Técnicas para mejorar el contraste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EDCE5E-9CB1-4908-83D0-3F834B148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Autocontraste.</a:t>
            </a:r>
          </a:p>
          <a:p>
            <a:r>
              <a:rPr lang="es-MX" dirty="0"/>
              <a:t>Operadores logaritmo y exponencial.</a:t>
            </a:r>
          </a:p>
          <a:p>
            <a:r>
              <a:rPr lang="es-MX" dirty="0"/>
              <a:t>Corrección gamma.</a:t>
            </a:r>
          </a:p>
          <a:p>
            <a:r>
              <a:rPr lang="es-MX" dirty="0"/>
              <a:t>Ecualización del histograma.</a:t>
            </a:r>
          </a:p>
          <a:p>
            <a:r>
              <a:rPr lang="es-MX" dirty="0"/>
              <a:t>CLAHE.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3E6E7C-387A-49D9-832E-2E321B9AC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364DF99-F3A2-47B0-B62D-8B67AC85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2884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95D06-37A1-DE47-AC55-EE1C7265B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Ecualización del histograma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5A60B-5ADD-E74C-8E1C-553F79451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El objetivo es modificar una imagen de tal forma que el histograma se aproxime a una distribución uniforme.</a:t>
            </a:r>
          </a:p>
          <a:p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F55C50-E38D-C34A-9A43-E768BD1AB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EB29F7-06F7-A540-9C79-59D04E75D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2222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435FE-121C-D643-BE31-8E161222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Ecualización del histograma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48AC18-F00C-9444-838C-79DE63F19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687" y="1935163"/>
            <a:ext cx="10462626" cy="438943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0BBF4F-4F55-044B-8599-C49899F7D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E5DB3B-F16E-1E49-9C65-0B25B7064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8015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EE452-1FD3-FF7D-EC4E-5FB2A3F80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X" dirty="0"/>
              <a:t>Ecualización del histograma en OpenCV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C208D-E67C-3191-8AC2-04C8165D5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cv2.equalizeHist()</a:t>
            </a:r>
          </a:p>
          <a:p>
            <a:endParaRPr lang="en-MX" dirty="0"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97F391-2B48-FA08-E48B-2AB83658E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554FDF-CEE2-2AD2-B61E-65FBC844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89996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940CA-1318-273B-8F64-C5113DD3C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Resultado</a:t>
            </a:r>
          </a:p>
        </p:txBody>
      </p:sp>
      <p:pic>
        <p:nvPicPr>
          <p:cNvPr id="7" name="Content Placeholder 6" descr="A picture containing outdoor, snow, nature&#10;&#10;Description automatically generated">
            <a:extLst>
              <a:ext uri="{FF2B5EF4-FFF2-40B4-BE49-F238E27FC236}">
                <a16:creationId xmlns:a16="http://schemas.microsoft.com/office/drawing/2014/main" id="{2B70637A-BA88-DFA2-1CE7-8FDE86388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302867"/>
            <a:ext cx="10972800" cy="365402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F808B-B859-CE98-0EE0-80028313D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42B36-E9F7-A0BE-94CD-F1E26B9C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6283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A5A58-AC0C-40DA-A38B-81AFDC12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Resultado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0C2514D2-2744-4D36-ABC2-706919F3B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142" y="1967222"/>
            <a:ext cx="5852172" cy="4389129"/>
          </a:xfr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961998C-76E5-4F06-87A9-B3C218461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4E86C1-BBBF-4BC0-AC8C-A0DADFE7E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18</a:t>
            </a:fld>
            <a:endParaRPr lang="es-ES_tradn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B3364D8-E7CA-4BB3-B1D7-73BF7EFCB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717" y="1967222"/>
            <a:ext cx="5852172" cy="43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45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7DA9F-4278-5273-8BD2-A5FD85461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CLAHE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E3B02-B95B-D137-479B-745C6D6A6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Ecualización de histograma adaptativo limitado de contraste </a:t>
            </a:r>
            <a:r>
              <a:rPr lang="en-US" dirty="0"/>
              <a:t>(Contrast Limited Adaptive Histogram Equalization).</a:t>
            </a:r>
          </a:p>
          <a:p>
            <a:r>
              <a:rPr lang="en-MX" dirty="0"/>
              <a:t>La ecualización del histograma considera el contraste global de la imagen.</a:t>
            </a:r>
          </a:p>
          <a:p>
            <a:r>
              <a:rPr lang="en-MX" dirty="0"/>
              <a:t>Esto puede no ser conveniente en algunas imágenes.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A966ED-5FE9-83FE-D95B-E4D47A23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D25DC-6BF2-F059-DC22-BE7010A6F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4167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C948F-F980-42E1-D472-FB391CE9E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Temario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679DC-67D5-8983-9934-3C1852D15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Histogramas para imágenes en tonos de gris.</a:t>
            </a:r>
          </a:p>
          <a:p>
            <a:r>
              <a:rPr lang="en-MX" dirty="0"/>
              <a:t>Histogramas para imágenes a color.</a:t>
            </a:r>
          </a:p>
          <a:p>
            <a:r>
              <a:rPr lang="es-MX"/>
              <a:t>Ecualización </a:t>
            </a:r>
            <a:r>
              <a:rPr lang="es-MX" dirty="0"/>
              <a:t>del histograma.</a:t>
            </a:r>
          </a:p>
          <a:p>
            <a:r>
              <a:rPr lang="es-MX" dirty="0"/>
              <a:t>Histogramas en 2D.</a:t>
            </a:r>
          </a:p>
          <a:p>
            <a:r>
              <a:rPr lang="en-US" dirty="0"/>
              <a:t>Histogram </a:t>
            </a:r>
            <a:r>
              <a:rPr lang="en-US" dirty="0" err="1"/>
              <a:t>Backprojection</a:t>
            </a:r>
            <a:r>
              <a:rPr lang="en-US" dirty="0"/>
              <a:t>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CCD43-206C-12F8-465D-27BC47F8D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10FDC-3628-8627-4F6E-333C7382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36476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D1AE8-D708-ED68-9513-7A04B3269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Ecualización global</a:t>
            </a:r>
          </a:p>
        </p:txBody>
      </p:sp>
      <p:pic>
        <p:nvPicPr>
          <p:cNvPr id="7" name="Content Placeholder 6" descr="A picture containing text, indoor, shelf, living&#10;&#10;Description automatically generated">
            <a:extLst>
              <a:ext uri="{FF2B5EF4-FFF2-40B4-BE49-F238E27FC236}">
                <a16:creationId xmlns:a16="http://schemas.microsoft.com/office/drawing/2014/main" id="{76362E0E-507E-14CE-FFBE-2C5A94716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2194004"/>
            <a:ext cx="9550400" cy="35680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10F656-BF44-EA01-C446-D4FFE3DB7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602FC-907B-A348-3693-8C76C7B45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1064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FEE02-02F3-B73F-4F97-CE0AE39B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CLAHE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25BDA-601D-46A5-F1FD-AC1FAAF8E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Divide la imagen en bloques (8 x 8 por default).</a:t>
            </a:r>
          </a:p>
          <a:p>
            <a:r>
              <a:rPr lang="en-MX" dirty="0"/>
              <a:t>A cada bloque se le aplica la ecualización del histograma.</a:t>
            </a:r>
          </a:p>
          <a:p>
            <a:r>
              <a:rPr lang="en-MX" dirty="0"/>
              <a:t>A cada bloque se le limita el contraste.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130663-A557-4455-7C00-E97CDE605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5773F-0B83-FFBF-A197-B0AE9A05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964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4F2D9-7FD2-3342-DF96-7990DEF8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CLAHE en OpenCV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8121F-3D93-69F9-C3C6-6FD1192AA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Paso 1: Crear un objeto CLAHE (los argumentos son opcionales).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cv2.createCLAHE(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clipLimit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=2.0,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tileGridSize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=(8, 8))</a:t>
            </a:r>
            <a:endParaRPr lang="en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MX" dirty="0"/>
              <a:t>Paso 2: Invocar el método </a:t>
            </a:r>
            <a:r>
              <a:rPr lang="en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</a:t>
            </a:r>
            <a:r>
              <a:rPr lang="en-MX" dirty="0"/>
              <a:t>.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image_clahe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clahe.apply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(image)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19036-B8F4-E883-97DA-65B741640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9AE93-69B4-23D2-B4C0-DCDD4E6F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491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A7F54-60A5-A828-0A21-664B533F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Resultado</a:t>
            </a:r>
          </a:p>
        </p:txBody>
      </p:sp>
      <p:pic>
        <p:nvPicPr>
          <p:cNvPr id="7" name="Content Placeholder 6" descr="A picture containing text, indoor, shelf, living&#10;&#10;Description automatically generated">
            <a:extLst>
              <a:ext uri="{FF2B5EF4-FFF2-40B4-BE49-F238E27FC236}">
                <a16:creationId xmlns:a16="http://schemas.microsoft.com/office/drawing/2014/main" id="{A55FF201-ACB7-2B15-C9B9-DCE7D14A1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080128"/>
            <a:ext cx="10375024" cy="387617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29F9D-3EDC-7273-623E-FEF585A41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CDC84-5F77-1218-60B3-521C613A7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95395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8DE9E-C5F2-467B-97F2-AA1FE28BC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Ecualización del histograma en color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05A30-A8BF-7BB5-D262-40550F32E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Aplicar una ecualización a cada canal de una imagen RGB puede distorsionar el color.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D06A0-DA10-A66A-82F9-CF46C2943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33030-780D-B716-8DC3-B42ACF39D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24</a:t>
            </a:fld>
            <a:endParaRPr lang="es-ES_tradnl"/>
          </a:p>
        </p:txBody>
      </p:sp>
      <p:pic>
        <p:nvPicPr>
          <p:cNvPr id="6" name="Content Placeholder 6" descr="A picture containing birthday cake, food, flower, cake&#10;&#10;Description automatically generated">
            <a:extLst>
              <a:ext uri="{FF2B5EF4-FFF2-40B4-BE49-F238E27FC236}">
                <a16:creationId xmlns:a16="http://schemas.microsoft.com/office/drawing/2014/main" id="{BE820E13-33D7-4C15-B033-AB62DAC1C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130" y="2998172"/>
            <a:ext cx="7296270" cy="334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1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8DE9E-C5F2-467B-97F2-AA1FE28BC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Ecualización del histograma en color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05A30-A8BF-7BB5-D262-40550F32E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S</a:t>
            </a:r>
            <a:r>
              <a:rPr lang="en-MX" dirty="0"/>
              <a:t>olución</a:t>
            </a:r>
            <a:r>
              <a:rPr lang="es-MX" dirty="0"/>
              <a:t>: </a:t>
            </a:r>
            <a:r>
              <a:rPr lang="en-MX" dirty="0"/>
              <a:t>convertir la imagen a un espacio en donde la intensidad esté separada de la información del color</a:t>
            </a:r>
            <a:r>
              <a:rPr lang="es-MX" dirty="0"/>
              <a:t>, p</a:t>
            </a:r>
            <a:r>
              <a:rPr lang="en-MX" dirty="0"/>
              <a:t>or ejemplo YUV o YCbCr</a:t>
            </a:r>
            <a:r>
              <a:rPr lang="es-MX" dirty="0"/>
              <a:t>, y ecualizar solo en canal Y</a:t>
            </a:r>
            <a:r>
              <a:rPr lang="en-MX" dirty="0"/>
              <a:t>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D06A0-DA10-A66A-82F9-CF46C2943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33030-780D-B716-8DC3-B42ACF39D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1562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58A70-8311-EDBB-B2E8-254920F37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Ecualización YUV</a:t>
            </a:r>
            <a:endParaRPr lang="en-MX" dirty="0"/>
          </a:p>
        </p:txBody>
      </p:sp>
      <p:pic>
        <p:nvPicPr>
          <p:cNvPr id="7" name="Content Placeholder 6" descr="A picture containing birthday cake, candle, dessert, sweetness&#10;&#10;Description automatically generated">
            <a:extLst>
              <a:ext uri="{FF2B5EF4-FFF2-40B4-BE49-F238E27FC236}">
                <a16:creationId xmlns:a16="http://schemas.microsoft.com/office/drawing/2014/main" id="{F3CA2ED3-BAD4-2814-5076-474CE04C7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300" y="1796997"/>
            <a:ext cx="9953098" cy="455935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DE1A11-B070-122D-0851-14B22FC4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01CAD8-8BB2-DF5B-6904-6083E4668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64891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26E491-C304-4CF2-A624-5620F0885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Aplicación: </a:t>
            </a:r>
            <a:r>
              <a:rPr lang="es-MX" dirty="0" err="1"/>
              <a:t>histogram</a:t>
            </a:r>
            <a:r>
              <a:rPr lang="es-MX" dirty="0"/>
              <a:t> </a:t>
            </a:r>
            <a:r>
              <a:rPr lang="es-MX" dirty="0" err="1"/>
              <a:t>backprojection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2E73C2-3B13-40F4-A37F-B56752290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b="1" dirty="0" err="1"/>
              <a:t>Histogram</a:t>
            </a:r>
            <a:r>
              <a:rPr lang="es-MX" b="1" dirty="0"/>
              <a:t> </a:t>
            </a:r>
            <a:r>
              <a:rPr lang="es-MX" b="1" dirty="0" err="1"/>
              <a:t>Backprojection</a:t>
            </a:r>
            <a:r>
              <a:rPr lang="es-MX" dirty="0"/>
              <a:t>. Técnica utilizada para encontrar objetos de interés en una imagen.</a:t>
            </a:r>
          </a:p>
          <a:p>
            <a:r>
              <a:rPr lang="es-MX" dirty="0"/>
              <a:t>El objeto se busca en base a sus colores.</a:t>
            </a:r>
          </a:p>
          <a:p>
            <a:r>
              <a:rPr lang="es-MX" dirty="0"/>
              <a:t>Para entender esta técnica, se necesita revisar el concepto de histogramas 2D.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5E0860C-1DB7-4C84-86CB-802F70DA9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8BCCA0-A493-467F-A612-0E42BF397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27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358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526B7-12D9-DC8E-C0C9-ADA0AEBEA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Histogramas 2D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32631F-A128-397D-D69A-7E09254516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MX" b="1" dirty="0"/>
                  <a:t>Histograma 2D</a:t>
                </a:r>
                <a:r>
                  <a:rPr lang="en-MX" dirty="0"/>
                  <a:t>. Herramienta para encontrar la correlación entre los canales de una imagen.</a:t>
                </a:r>
              </a:p>
              <a:p>
                <a:r>
                  <a:rPr lang="en-MX" dirty="0"/>
                  <a:t>Ejemplo: un histograma 2D para los canales rojo y verde, cuenta cuántas veces aparece en la imagen el par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MX" dirty="0"/>
                  <a:t>, donde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∈[0, 255]</m:t>
                    </m:r>
                  </m:oMath>
                </a14:m>
                <a:r>
                  <a:rPr lang="en-MX" dirty="0"/>
                  <a:t> y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∈[0, 255]</m:t>
                    </m:r>
                  </m:oMath>
                </a14:m>
                <a:r>
                  <a:rPr lang="en-MX" dirty="0"/>
                  <a:t>.</a:t>
                </a:r>
              </a:p>
              <a:p>
                <a:endParaRPr lang="en-MX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32631F-A128-397D-D69A-7E09254516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9" t="-1441"/>
                </a:stretch>
              </a:blipFill>
            </p:spPr>
            <p:txBody>
              <a:bodyPr/>
              <a:lstStyle/>
              <a:p>
                <a:r>
                  <a:rPr lang="en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B11F53-E8C1-6260-5709-6CA0A8AF6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6B36D-871A-9A83-630E-0096616DE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28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2085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EE46C-4305-929F-3087-61E59C0E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Construcción de un histograma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DD8E-24E0-3F21-895F-7B37CB0F3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Ejemplo tomado de </a:t>
            </a:r>
            <a:r>
              <a:rPr lang="en-US" dirty="0">
                <a:hlinkClick r:id="rId2"/>
              </a:rPr>
              <a:t>https://theailearner.com/2019/02/12/2d-histogram/</a:t>
            </a:r>
            <a:endParaRPr lang="en-US" dirty="0"/>
          </a:p>
          <a:p>
            <a:r>
              <a:rPr lang="es-ES_tradnl" dirty="0"/>
              <a:t>Suponer una imagen de 2 bits de 4 x 4 con los siguientes canales rojo y verde: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B9D82-6044-84D8-6D02-BBD53F261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6B3FF-378E-111C-C846-B78F28028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29</a:t>
            </a:fld>
            <a:endParaRPr lang="en-MX"/>
          </a:p>
        </p:txBody>
      </p:sp>
      <p:pic>
        <p:nvPicPr>
          <p:cNvPr id="7" name="Picture 6" descr="A screenshot of a grid&#10;&#10;Description automatically generated">
            <a:extLst>
              <a:ext uri="{FF2B5EF4-FFF2-40B4-BE49-F238E27FC236}">
                <a16:creationId xmlns:a16="http://schemas.microsoft.com/office/drawing/2014/main" id="{BA90D6E9-3103-BEE2-5D5E-FC62AF038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124" y="3001239"/>
            <a:ext cx="7078362" cy="341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5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BE51E-F1E2-AB4F-9E1F-9606C5F7E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Histograma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E0294-3847-AF4F-8A2B-412F07596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b="1" dirty="0"/>
              <a:t>Histograma</a:t>
            </a:r>
            <a:r>
              <a:rPr lang="es-ES_tradnl" dirty="0"/>
              <a:t>. Informa cuántos pixeles existen de cada valor.</a:t>
            </a:r>
          </a:p>
          <a:p>
            <a:r>
              <a:rPr lang="es-ES_tradnl" dirty="0"/>
              <a:t>Python: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cv2.calcHist()</a:t>
            </a:r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pPr marL="0" indent="0">
              <a:buNone/>
            </a:pPr>
            <a:r>
              <a:rPr lang="es-ES_tradnl" sz="1400" b="1" dirty="0"/>
              <a:t>Fuente: </a:t>
            </a:r>
            <a:r>
              <a:rPr lang="es-ES_tradnl" sz="1400" b="1" dirty="0">
                <a:hlinkClick r:id="rId2"/>
              </a:rPr>
              <a:t>https://www.researchgate.net/figure/Histogram-Analysis-of-grayscale-image_fig2_228744430</a:t>
            </a:r>
            <a:endParaRPr lang="es-ES_tradnl" sz="1400" b="1" dirty="0"/>
          </a:p>
          <a:p>
            <a:pPr marL="0" indent="0">
              <a:buNone/>
            </a:pPr>
            <a:endParaRPr lang="es-ES_tradnl" dirty="0"/>
          </a:p>
          <a:p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68C06B-8423-BA45-8507-DCDC2AD8B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5522F-EC8F-A24F-90AB-0B9CE7431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3</a:t>
            </a:fld>
            <a:endParaRPr lang="es-ES_tradnl"/>
          </a:p>
        </p:txBody>
      </p:sp>
      <p:pic>
        <p:nvPicPr>
          <p:cNvPr id="6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668004BE-AE22-8CC9-EF7B-DC00918BA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791" y="2851507"/>
            <a:ext cx="4005286" cy="294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6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1A409-B9D8-1B0E-C64E-9DEA9B193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Construcción de un histograma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2F240-5FD7-CC41-3459-29E6B700F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El histograma 2D se guarda en una matriz de 4 x 4: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11A1A-34FA-7EFB-98B4-D1FE29644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9BED0-1B8D-7119-1428-B167CEEBA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30</a:t>
            </a:fld>
            <a:endParaRPr lang="en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9A5EB1-4E7D-108A-0CA0-78B30EA3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050" y="2517592"/>
            <a:ext cx="3861658" cy="366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21F94-BB1B-A05E-95EB-7FADEAC8C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Construcción de un histograma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F6FD2-E3C7-FE1B-42AC-26B0D4620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Se recorre cada posición en los canales contando las parejas de intensidades: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6489B-3AD7-1291-870D-CD14A264C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233E5-3872-FAA6-50FA-131B9BC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31</a:t>
            </a:fld>
            <a:endParaRPr lang="en-MX"/>
          </a:p>
        </p:txBody>
      </p:sp>
      <p:pic>
        <p:nvPicPr>
          <p:cNvPr id="7" name="Picture 6" descr="A diagram of a green channel&#10;&#10;Description automatically generated">
            <a:extLst>
              <a:ext uri="{FF2B5EF4-FFF2-40B4-BE49-F238E27FC236}">
                <a16:creationId xmlns:a16="http://schemas.microsoft.com/office/drawing/2014/main" id="{08DFDB97-0E45-C4CE-EFB3-D0AF6C15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2764160"/>
            <a:ext cx="7462838" cy="364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4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7926E-7053-4B7F-7420-817868632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Ejemplo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1C3C7-B691-A487-AE92-9EAE5D4D4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Imagen original: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55EB0B-4EC4-A60C-DF33-710DCAC21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0512B-B91F-B2C7-F107-FAC5FD73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32</a:t>
            </a:fld>
            <a:endParaRPr lang="en-MX"/>
          </a:p>
        </p:txBody>
      </p:sp>
      <p:pic>
        <p:nvPicPr>
          <p:cNvPr id="7" name="Picture 6" descr="A football player kicking a ball&#10;&#10;Description automatically generated">
            <a:extLst>
              <a:ext uri="{FF2B5EF4-FFF2-40B4-BE49-F238E27FC236}">
                <a16:creationId xmlns:a16="http://schemas.microsoft.com/office/drawing/2014/main" id="{54E88A67-8661-3ED4-52E9-4A1D75C78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856" y="2528501"/>
            <a:ext cx="5610743" cy="350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12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10D63-95EB-2AF7-65B2-0B72FF0B3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Ejemplo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0F34C-8905-D41C-5CC3-165D73D8A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Histogramas 2D: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3856DF-024B-63C8-2BD8-A06A66D1B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8FE86-AE4B-5232-A1D7-FD4D36A57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33</a:t>
            </a:fld>
            <a:endParaRPr lang="en-MX"/>
          </a:p>
        </p:txBody>
      </p:sp>
      <p:pic>
        <p:nvPicPr>
          <p:cNvPr id="9" name="Picture 8" descr="A graph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BA6E1028-1920-B4F3-996C-ACDC8B637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0" y="2484000"/>
            <a:ext cx="5135998" cy="3851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68A751-FAAF-2414-58B0-EDA6280A8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2484000"/>
            <a:ext cx="5135999" cy="38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88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C55B0-7B0C-E386-86A7-D19DFAE20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Histogramas 2D en OpenCV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59623-A444-022F-02E3-B642856DB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Se usa la misma función </a:t>
            </a:r>
            <a:r>
              <a:rPr lang="en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.calcHist()</a:t>
            </a:r>
            <a:r>
              <a:rPr lang="en-MX" dirty="0"/>
              <a:t> que se utiliza para los histogramas convencionales.</a:t>
            </a:r>
            <a:endParaRPr lang="es-MX" dirty="0"/>
          </a:p>
          <a:p>
            <a:r>
              <a:rPr lang="es-MX" dirty="0"/>
              <a:t>Ejemplos: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hist_bg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cv2.calcHist([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image_bgr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channels=[0, 1], mask=None,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histSize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=[256, 256], ranges=[0, 256, 0, 256])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hist_hsv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cv2.calcHist([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image_hsv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channels=[0, 1], mask=None,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histSize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=[180, 256], ranges=[0, 180, 0, 256])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D68F8-5552-B996-136B-B9A41DCC7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F7395-D0B5-E6AF-B161-1FC5F9135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34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0887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F0974-7010-07DA-1E05-42D53274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</a:t>
            </a:r>
            <a:endParaRPr lang="en-MX" dirty="0"/>
          </a:p>
        </p:txBody>
      </p:sp>
      <p:pic>
        <p:nvPicPr>
          <p:cNvPr id="7" name="Content Placeholder 6" descr="A school of fish swimming in water&#10;&#10;Description automatically generated">
            <a:extLst>
              <a:ext uri="{FF2B5EF4-FFF2-40B4-BE49-F238E27FC236}">
                <a16:creationId xmlns:a16="http://schemas.microsoft.com/office/drawing/2014/main" id="{05F4C93F-A6D0-F163-310A-2A1676314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0" y="1966914"/>
            <a:ext cx="3295901" cy="438943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90440-D9C6-A8B0-DF3A-1298EE245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5630E-A3AF-1025-6DA0-9F4825B6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35</a:t>
            </a:fld>
            <a:endParaRPr lang="en-MX"/>
          </a:p>
        </p:txBody>
      </p:sp>
      <p:pic>
        <p:nvPicPr>
          <p:cNvPr id="9" name="Picture 8" descr="A graph with a white background&#10;&#10;Description automatically generated">
            <a:extLst>
              <a:ext uri="{FF2B5EF4-FFF2-40B4-BE49-F238E27FC236}">
                <a16:creationId xmlns:a16="http://schemas.microsoft.com/office/drawing/2014/main" id="{0A867C71-1576-1ACC-1295-9AC629C53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596864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6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E310B-53E6-81E6-C7D2-9E529CE9C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Histogram Backprojection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C004A-04A5-8259-40D7-89770A623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Responde a la pregunta: “¿Dónde están los colores en la imagen que pertenecen al objeto que se está buscando?”</a:t>
            </a:r>
          </a:p>
          <a:p>
            <a:r>
              <a:rPr lang="en-MX" dirty="0"/>
              <a:t>El algoritmo calcula el histograma del objeto y luego lo usa para hacer una proyección de vuelta.</a:t>
            </a:r>
          </a:p>
          <a:p>
            <a:r>
              <a:rPr lang="en-MX" dirty="0"/>
              <a:t>Lo siguiente está basado en </a:t>
            </a:r>
            <a:r>
              <a:rPr lang="en-US" dirty="0">
                <a:hlinkClick r:id="rId2"/>
              </a:rPr>
              <a:t>https://theailearner.com/2019/04/18/histogram-backprojection/</a:t>
            </a:r>
            <a:endParaRPr lang="en-US" dirty="0"/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96F1A-0FE7-0607-7C1E-CF1F729D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2BDA5-7D32-1B56-5F7E-44FE7BD80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36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4755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A2C2-5647-2748-89DC-D7429BF43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Ejemplo</a:t>
            </a:r>
          </a:p>
        </p:txBody>
      </p:sp>
      <p:pic>
        <p:nvPicPr>
          <p:cNvPr id="7" name="Content Placeholder 6" descr="A green grass field with a person in the middle&#10;&#10;Description automatically generated">
            <a:extLst>
              <a:ext uri="{FF2B5EF4-FFF2-40B4-BE49-F238E27FC236}">
                <a16:creationId xmlns:a16="http://schemas.microsoft.com/office/drawing/2014/main" id="{108817F4-EAA6-120E-87A4-774081548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0000" y="2160000"/>
            <a:ext cx="3091200" cy="2520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524BFF-48DB-316D-FE14-768D74E2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31FC25-DE9B-D072-075B-2057AAF9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37</a:t>
            </a:fld>
            <a:endParaRPr lang="en-MX"/>
          </a:p>
        </p:txBody>
      </p:sp>
      <p:pic>
        <p:nvPicPr>
          <p:cNvPr id="9" name="Picture 8" descr="A football player on a field&#10;&#10;Description automatically generated">
            <a:extLst>
              <a:ext uri="{FF2B5EF4-FFF2-40B4-BE49-F238E27FC236}">
                <a16:creationId xmlns:a16="http://schemas.microsoft.com/office/drawing/2014/main" id="{04AD8940-E910-15B5-5FEE-DD311AD5D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0" y="2160000"/>
            <a:ext cx="4610769" cy="32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4A3C3B-DE9B-9CE2-8118-24BDFB47F9A7}"/>
              </a:ext>
            </a:extLst>
          </p:cNvPr>
          <p:cNvSpPr txBox="1"/>
          <p:nvPr/>
        </p:nvSpPr>
        <p:spPr>
          <a:xfrm>
            <a:off x="2043196" y="4938335"/>
            <a:ext cx="80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2400" dirty="0"/>
              <a:t>ROI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8CEA53-A693-074A-1447-526EC7A0A65B}"/>
              </a:ext>
            </a:extLst>
          </p:cNvPr>
          <p:cNvSpPr txBox="1"/>
          <p:nvPr/>
        </p:nvSpPr>
        <p:spPr>
          <a:xfrm>
            <a:off x="7185273" y="5636836"/>
            <a:ext cx="1040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2400" dirty="0"/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1722743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7576C-20E1-4FF4-9C4C-919AC678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Primeros pasos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D00FE1-4C05-43EB-B722-CC755F032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Leer las imágenes.</a:t>
            </a:r>
          </a:p>
          <a:p>
            <a:r>
              <a:rPr lang="es-MX" dirty="0"/>
              <a:t>Obtener los histogramas 2D.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749F5B-FAA9-472E-861B-6B1D935CE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6C63A7-D86D-4EB4-A352-438501FFF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38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07763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5CEB7-15DA-D41C-2149-62C755922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Histogramas 2D</a:t>
            </a:r>
          </a:p>
        </p:txBody>
      </p:sp>
      <p:pic>
        <p:nvPicPr>
          <p:cNvPr id="7" name="Content Placeholder 6" descr="A graph with a black background&#10;&#10;Description automatically generated">
            <a:extLst>
              <a:ext uri="{FF2B5EF4-FFF2-40B4-BE49-F238E27FC236}">
                <a16:creationId xmlns:a16="http://schemas.microsoft.com/office/drawing/2014/main" id="{147070B3-CF7E-3E81-3323-AF2E6FCAC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72000"/>
            <a:ext cx="5760000" cy="4320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4F479A-4198-9890-5DF5-036E4780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CF23C-0FD1-2FEC-DEAB-A1172DD6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39</a:t>
            </a:fld>
            <a:endParaRPr lang="en-MX"/>
          </a:p>
        </p:txBody>
      </p:sp>
      <p:pic>
        <p:nvPicPr>
          <p:cNvPr id="9" name="Picture 8" descr="A graph with a black background&#10;&#10;Description automatically generated">
            <a:extLst>
              <a:ext uri="{FF2B5EF4-FFF2-40B4-BE49-F238E27FC236}">
                <a16:creationId xmlns:a16="http://schemas.microsoft.com/office/drawing/2014/main" id="{5931A3C0-817C-476D-E923-FFD7346C8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000" y="187200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78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6885-BE24-F14B-87AC-863C44454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Histograma acumulativo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371A0-2E53-284A-BB4B-E3837E9B0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b="1" dirty="0"/>
              <a:t>Histograma acumulativo</a:t>
            </a:r>
            <a:r>
              <a:rPr lang="es-ES_tradnl" dirty="0"/>
              <a:t>. Conteo del número de pixeles menores o igual a cada valor.</a:t>
            </a:r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pPr marL="0" indent="0">
              <a:buNone/>
            </a:pPr>
            <a:r>
              <a:rPr lang="es-ES_tradnl" sz="1500" b="1" dirty="0"/>
              <a:t>Fuente: </a:t>
            </a:r>
            <a:r>
              <a:rPr lang="es-ES_tradnl" sz="1500" b="1" dirty="0">
                <a:hlinkClick r:id="rId2"/>
              </a:rPr>
              <a:t>https://mipav.cit.nih.gov/pubwiki/images/1/19/CumulativeHistogramSample.jpg</a:t>
            </a:r>
            <a:endParaRPr lang="es-ES_tradnl" sz="1500" b="1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63100E-1F74-404B-A07D-24681DCB4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58C05-2441-3E4D-AB52-A86465E4D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4</a:t>
            </a:fld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14" y="2833078"/>
            <a:ext cx="5296386" cy="282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38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58F69-70E8-CB07-8EAF-2B9B13B06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Explicación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83FAD-4E75-FC5C-1AA7-4A1B3756B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La imagen ROI tiene tonos verdes y su histograma está concentrado principalmente en los valores de H y S que representan el verde.</a:t>
            </a:r>
          </a:p>
          <a:p>
            <a:r>
              <a:rPr lang="en-MX"/>
              <a:t>Se puede decir lo mismo de la imagen destino.</a:t>
            </a:r>
          </a:p>
          <a:p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9A0620-D71D-9953-AA78-5DE5562D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7F4785-9080-A3CF-B809-5FBF898E2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40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040326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9E90A-2B58-293C-EAEB-1B17681D1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Proyección de regreso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8D0B07-A765-0E6D-8DC4-E91121B643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MX" dirty="0"/>
                  <a:t>Se busca extraer </a:t>
                </a:r>
                <a:r>
                  <a:rPr lang="es-MX" dirty="0"/>
                  <a:t>los colores de la imagen ROI</a:t>
                </a:r>
                <a:r>
                  <a:rPr lang="en-MX" dirty="0"/>
                  <a:t> </a:t>
                </a:r>
                <a:r>
                  <a:rPr lang="es-MX" dirty="0"/>
                  <a:t>en</a:t>
                </a:r>
                <a:r>
                  <a:rPr lang="en-MX" dirty="0"/>
                  <a:t> la imagen destino.</a:t>
                </a:r>
              </a:p>
              <a:p>
                <a:r>
                  <a:rPr lang="en-MX" dirty="0"/>
                  <a:t>Una solución es dividir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MX" dirty="0"/>
                  <a:t> (el histograma 2D de la imagen ROI) entre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MX" dirty="0"/>
                  <a:t> (el histograma 2D de la imagen destino).</a:t>
                </a:r>
              </a:p>
              <a:p>
                <a:pPr marL="0" indent="0">
                  <a:buNone/>
                </a:pPr>
                <a:r>
                  <a:rPr lang="en-MX" dirty="0"/>
                  <a:t>    </a:t>
                </a:r>
                <a:r>
                  <a:rPr lang="en-MX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= M / I</a:t>
                </a:r>
              </a:p>
              <a:p>
                <a:r>
                  <a:rPr lang="en-MX" dirty="0"/>
                  <a:t>Los valores de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MX" dirty="0"/>
                  <a:t> son:</a:t>
                </a:r>
              </a:p>
              <a:p>
                <a:r>
                  <a:rPr lang="es-MX" dirty="0"/>
                  <a:t>M</a:t>
                </a:r>
                <a:r>
                  <a:rPr lang="en-MX" dirty="0"/>
                  <a:t>ayores </a:t>
                </a:r>
                <a:r>
                  <a:rPr lang="es-MX" dirty="0"/>
                  <a:t>que 0</a:t>
                </a:r>
                <a:r>
                  <a:rPr lang="en-MX" dirty="0"/>
                  <a:t> si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s-MX" dirty="0"/>
                  <a:t> e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MX" dirty="0"/>
              </a:p>
              <a:p>
                <a:r>
                  <a:rPr lang="es-MX" dirty="0"/>
                  <a:t>0 o </a:t>
                </a:r>
                <a:r>
                  <a:rPr lang="es-MX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nan</a:t>
                </a:r>
                <a:r>
                  <a:rPr lang="es-MX" dirty="0"/>
                  <a:t> en otro caso.</a:t>
                </a:r>
                <a:endParaRPr lang="en-MX" dirty="0"/>
              </a:p>
              <a:p>
                <a:endParaRPr lang="en-MX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8D0B07-A765-0E6D-8DC4-E91121B643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10C72-8360-EFDD-BCB5-7A55FC83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D242F6-0245-C328-4881-4FFEF1E8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41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11791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30E849B-985A-3288-37E2-6F19C5A6ED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MX" dirty="0"/>
                  <a:t>Matriz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MX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30E849B-985A-3288-37E2-6F19C5A6ED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584" b="-32967"/>
                </a:stretch>
              </a:blipFill>
            </p:spPr>
            <p:txBody>
              <a:bodyPr/>
              <a:lstStyle/>
              <a:p>
                <a:r>
                  <a:rPr lang="en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 descr="A purple and white graph&#10;&#10;Description automatically generated">
            <a:extLst>
              <a:ext uri="{FF2B5EF4-FFF2-40B4-BE49-F238E27FC236}">
                <a16:creationId xmlns:a16="http://schemas.microsoft.com/office/drawing/2014/main" id="{26DD790F-DC93-8C8A-4FB6-66FF9CD05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1876" y="1772412"/>
            <a:ext cx="5842000" cy="43815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64423-B770-3949-A4BA-7A1477B8E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4836A-937F-EFAE-AF80-F6418BD82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42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12666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F3636-BFCF-85FB-A3DA-EA1717E9A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Explicación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175B41-CA6B-07E8-A06D-17D1A5B8AB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_tradnl" dirty="0"/>
                  <a:t>El color </a:t>
                </a:r>
                <a:r>
                  <a:rPr lang="es-ES_tradnl" dirty="0" err="1"/>
                  <a:t>cyan</a:t>
                </a:r>
                <a:r>
                  <a:rPr lang="es-ES_tradnl" dirty="0"/>
                  <a:t> (alrededor de </a:t>
                </a:r>
                <a14:m>
                  <m:oMath xmlns:m="http://schemas.openxmlformats.org/officeDocument/2006/math">
                    <m:r>
                      <a:rPr lang="es-ES_tradnl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s-ES_tradnl" b="0" i="1" smtClean="0"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r>
                  <a:rPr lang="es-ES_tradnl" dirty="0"/>
                  <a:t> y </a:t>
                </a:r>
                <a14:m>
                  <m:oMath xmlns:m="http://schemas.openxmlformats.org/officeDocument/2006/math">
                    <m:r>
                      <a:rPr lang="es-ES_tradnl" b="0" i="1" smtClean="0">
                        <a:latin typeface="Cambria Math" panose="02040503050406030204" pitchFamily="18" charset="0"/>
                      </a:rPr>
                      <m:t>190</m:t>
                    </m:r>
                    <m:r>
                      <a:rPr lang="es-ES_tradn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s-ES_tradnl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s-ES_tradn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≤200</m:t>
                    </m:r>
                  </m:oMath>
                </a14:m>
                <a:r>
                  <a:rPr lang="es-ES_tradnl" dirty="0"/>
                  <a:t>) son valores mayores a 0.</a:t>
                </a:r>
              </a:p>
              <a:p>
                <a:r>
                  <a:rPr lang="es-ES_tradnl" dirty="0"/>
                  <a:t>El color púrpura son valores iguales a 0.</a:t>
                </a:r>
              </a:p>
              <a:p>
                <a:r>
                  <a:rPr lang="es-ES_tradnl" dirty="0"/>
                  <a:t>El color blanco son valores </a:t>
                </a:r>
                <a:r>
                  <a:rPr lang="es-ES_tradnl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nan</a:t>
                </a:r>
                <a:r>
                  <a:rPr lang="es-ES_tradnl" dirty="0"/>
                  <a:t>.</a:t>
                </a:r>
              </a:p>
              <a:p>
                <a:endParaRPr lang="en-MX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175B41-CA6B-07E8-A06D-17D1A5B8AB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1A07CC-B697-4FFE-6688-58B5B8781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DD9E6-BFB4-5E1B-2E52-F64A6218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43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94748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52077-7FB4-DD91-21D1-6B25B45D5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Proyección de regreso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1F63CA-7BA8-15B7-7288-44F6350594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MX" dirty="0"/>
                  <a:t>Ahora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s-MX" dirty="0"/>
                  <a:t> se usa como paleta y se proyecta de regreso.</a:t>
                </a:r>
              </a:p>
              <a:p>
                <a:r>
                  <a:rPr lang="es-MX" dirty="0"/>
                  <a:t>Es decir,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s-MX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begChr m:val="["/>
                        <m:endChr m:val="]"/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s-MX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s-MX" dirty="0"/>
              </a:p>
              <a:p>
                <a:r>
                  <a:rPr lang="es-MX" dirty="0"/>
                  <a:t>Donde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s-MX" dirty="0"/>
                  <a:t> es el </a:t>
                </a:r>
                <a:r>
                  <a:rPr lang="es-MX" dirty="0" err="1"/>
                  <a:t>hue</a:t>
                </a:r>
                <a:r>
                  <a:rPr lang="es-MX" dirty="0"/>
                  <a:t> y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s-MX" dirty="0"/>
                  <a:t> la saturación del pixel en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MX" dirty="0"/>
                  <a:t> en la imagen destino.</a:t>
                </a:r>
                <a:endParaRPr lang="en-MX" dirty="0"/>
              </a:p>
              <a:p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s-MX" dirty="0"/>
                  <a:t> tiene valores distintos de 0 en la región de la imagen destino que corresponde a los colores de la imagen ROI.</a:t>
                </a:r>
              </a:p>
              <a:p>
                <a:endParaRPr lang="en-MX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1F63CA-7BA8-15B7-7288-44F6350594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4780D0-EF59-8DA6-AA1E-CAAF256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BB57B-115F-5209-237C-3C6028D7F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44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9580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Resultado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45</a:t>
            </a:fld>
            <a:endParaRPr lang="en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150040"/>
            <a:ext cx="5280000" cy="396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000" y="2150040"/>
            <a:ext cx="528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846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8EE347-23D7-4328-8E4D-27BD0B781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Histogram</a:t>
            </a:r>
            <a:r>
              <a:rPr lang="es-MX" dirty="0"/>
              <a:t> </a:t>
            </a:r>
            <a:r>
              <a:rPr lang="es-MX" dirty="0" err="1"/>
              <a:t>backprojection</a:t>
            </a:r>
            <a:r>
              <a:rPr lang="es-MX" dirty="0"/>
              <a:t> in OpenCV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C91292-7D7F-4D2C-907C-F5B6A317B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Método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cv2.calcBackProject()</a:t>
            </a:r>
            <a:r>
              <a:rPr lang="es-MX" dirty="0">
                <a:cs typeface="Times New Roman" panose="02020603050405020304" pitchFamily="18" charset="0"/>
              </a:rPr>
              <a:t>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319FC76-C81E-4904-8051-C51F018C6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FA8E29-E046-41E7-AF53-F14A72A6D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46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59589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3DB5A9-5CA6-43DC-A145-3B1EB95C2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Resumen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C1B8B7-E3E0-43A1-A4CC-BE44B1AE5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Técnicas para ampliar el contraste: </a:t>
            </a:r>
            <a:r>
              <a:rPr lang="es-MX" dirty="0" err="1"/>
              <a:t>autocontraste</a:t>
            </a:r>
            <a:r>
              <a:rPr lang="es-MX" dirty="0"/>
              <a:t>, corrección gamma, ecualización del histograma.</a:t>
            </a:r>
          </a:p>
          <a:p>
            <a:r>
              <a:rPr lang="es-MX" dirty="0"/>
              <a:t>En imágenes en color conviene separar la luma y la crominancia para evitar cambios de color no deseados.</a:t>
            </a:r>
          </a:p>
          <a:p>
            <a:r>
              <a:rPr lang="es-MX" dirty="0"/>
              <a:t>Al ampliar el contraste en una imagen en color es mejor operar en el canal de luma.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55CDF28-7672-46B3-ACE0-91A56CB31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A5C1540-59AB-4776-ACB0-44904CCB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47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9482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E77D5-69E2-1148-8D42-3F66C79F4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Histogramas de imágenes a color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4687F-AF7A-BC4D-9E08-0A269ECDB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Dos tipos de histogramas para imágenes a color: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/>
              <a:t>Histograma de intensidad.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/>
              <a:t>Histogramas individuales por cada canal de color.</a:t>
            </a:r>
          </a:p>
          <a:p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E1A44-E8B4-FB4A-8D6D-0E376C0C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E92B2-910D-AF47-A2D2-71A9E1F5A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5227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AEF2D-F07E-966F-661D-0B6236736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Ejemplo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4CBE-30EE-66C0-D130-3CE41E063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pPr marL="0" indent="0">
              <a:buNone/>
            </a:pPr>
            <a:r>
              <a:rPr lang="en-MX" sz="1400" b="1" dirty="0"/>
              <a:t>Fuente: </a:t>
            </a:r>
            <a:r>
              <a:rPr lang="en-US" sz="1400" b="1" dirty="0">
                <a:hlinkClick r:id="rId2"/>
              </a:rPr>
              <a:t>https://kenrockwell.com/tech/yrgb.htm</a:t>
            </a:r>
            <a:endParaRPr lang="en-MX" sz="14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7842F-5BE0-2731-63F4-88129707B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70300F-1F4B-4DAE-C3D0-B4875C010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6</a:t>
            </a:fld>
            <a:endParaRPr lang="es-ES_tradnl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EBD7D17-1576-3A67-B8F3-F311C99E1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739" y="541531"/>
            <a:ext cx="2869774" cy="581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89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E9E77-7665-ED44-9EA7-AEA6D20C0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Histogramas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DE4B1-9311-794C-BDBE-F47E28C36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¿Para qué sirve el histograma de una imagen?</a:t>
            </a:r>
          </a:p>
          <a:p>
            <a:r>
              <a:rPr lang="es-ES_tradnl" dirty="0"/>
              <a:t>Da información sobre el contraste y rango dinámico de una imagen.</a:t>
            </a:r>
          </a:p>
          <a:p>
            <a:r>
              <a:rPr lang="es-ES_tradnl" dirty="0"/>
              <a:t>El histograma se puede manipular para mejorar una imagen.</a:t>
            </a:r>
          </a:p>
          <a:p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E7BD2-B11D-4444-8E52-06B0D2EB2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E647B6-29E4-0E42-8390-329ADCAF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733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1BEDD-094D-B34C-89AA-1AE367D20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Contraste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51A0F3-A379-944C-9419-527CFBC1E2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_tradnl" dirty="0"/>
                  <a:t>Es la diferencia entre los valores máximo y mínimo de los pixeles de la imagen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s-ES_tradnl" dirty="0"/>
                  <a:t>).</a:t>
                </a:r>
              </a:p>
              <a:p>
                <a:r>
                  <a:rPr lang="es-ES_tradnl" dirty="0"/>
                  <a:t>El contraste de la imagen se puede ver directamente en el histograma.</a:t>
                </a:r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51A0F3-A379-944C-9419-527CFBC1E2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389" r="-44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BDA252-6811-C94C-A72D-A1765815B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8F7D9-07F5-994D-8BC8-FB9FBAB9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137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D00DB-651A-DA4A-8E61-0EDDCDD3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Contraste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6561DE-B8B5-E348-872B-297F7E831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4633" y="1935163"/>
            <a:ext cx="9342734" cy="438943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6AF64E-F42B-9C46-A34D-9FD9A6C4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587C13-30D5-DF4B-91B5-63D17B6EE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98125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Personalizado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F0000"/>
      </a:hlink>
      <a:folHlink>
        <a:srgbClr val="FF000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02-ImageJ</Template>
  <TotalTime>2486</TotalTime>
  <Words>1417</Words>
  <Application>Microsoft Office PowerPoint</Application>
  <PresentationFormat>Panorámica</PresentationFormat>
  <Paragraphs>257</Paragraphs>
  <Slides>47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3" baseType="lpstr">
      <vt:lpstr>Arial</vt:lpstr>
      <vt:lpstr>Calibri</vt:lpstr>
      <vt:lpstr>Cambria Math</vt:lpstr>
      <vt:lpstr>Times New Roman</vt:lpstr>
      <vt:lpstr>Wingdings 2</vt:lpstr>
      <vt:lpstr>Flujo</vt:lpstr>
      <vt:lpstr>Histogramas</vt:lpstr>
      <vt:lpstr>Temario</vt:lpstr>
      <vt:lpstr>Histograma</vt:lpstr>
      <vt:lpstr>Histograma acumulativo</vt:lpstr>
      <vt:lpstr>Histogramas de imágenes a color</vt:lpstr>
      <vt:lpstr>Ejemplo</vt:lpstr>
      <vt:lpstr>Histogramas</vt:lpstr>
      <vt:lpstr>Contraste</vt:lpstr>
      <vt:lpstr>Contraste</vt:lpstr>
      <vt:lpstr>Rango dinámico</vt:lpstr>
      <vt:lpstr>Ejemplo</vt:lpstr>
      <vt:lpstr>Rango dinámico</vt:lpstr>
      <vt:lpstr>Técnicas para mejorar el contraste</vt:lpstr>
      <vt:lpstr>Ecualización del histograma</vt:lpstr>
      <vt:lpstr>Ecualización del histograma</vt:lpstr>
      <vt:lpstr>Ecualización del histograma en OpenCV</vt:lpstr>
      <vt:lpstr>Resultado</vt:lpstr>
      <vt:lpstr>Resultado</vt:lpstr>
      <vt:lpstr>CLAHE</vt:lpstr>
      <vt:lpstr>Ecualización global</vt:lpstr>
      <vt:lpstr>CLAHE</vt:lpstr>
      <vt:lpstr>CLAHE en OpenCV</vt:lpstr>
      <vt:lpstr>Resultado</vt:lpstr>
      <vt:lpstr>Ecualización del histograma en color</vt:lpstr>
      <vt:lpstr>Ecualización del histograma en color</vt:lpstr>
      <vt:lpstr>Ecualización YUV</vt:lpstr>
      <vt:lpstr>Aplicación: histogram backprojection</vt:lpstr>
      <vt:lpstr>Histogramas 2D</vt:lpstr>
      <vt:lpstr>Construcción de un histograma 2D</vt:lpstr>
      <vt:lpstr>Construcción de un histograma 2D</vt:lpstr>
      <vt:lpstr>Construcción de un histograma 2D</vt:lpstr>
      <vt:lpstr>Ejemplo</vt:lpstr>
      <vt:lpstr>Ejemplo</vt:lpstr>
      <vt:lpstr>Histogramas 2D en OpenCV</vt:lpstr>
      <vt:lpstr>Ejemplo</vt:lpstr>
      <vt:lpstr>Histogram Backprojection</vt:lpstr>
      <vt:lpstr>Ejemplo</vt:lpstr>
      <vt:lpstr>Primeros pasos</vt:lpstr>
      <vt:lpstr>Histogramas 2D</vt:lpstr>
      <vt:lpstr>Explicación</vt:lpstr>
      <vt:lpstr>Proyección de regreso</vt:lpstr>
      <vt:lpstr>Matriz R</vt:lpstr>
      <vt:lpstr>Explicación</vt:lpstr>
      <vt:lpstr>Proyección de regreso</vt:lpstr>
      <vt:lpstr>Resultado</vt:lpstr>
      <vt:lpstr>Histogram backprojection in OpenCV</vt:lpstr>
      <vt:lpstr>Resumen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Estadísticas de histograma y de imagen</dc:title>
  <dc:creator>HECTOR ANTONIO VILLA MARTINEZ</dc:creator>
  <cp:lastModifiedBy>HECTOR ANTONIO VILLA MARTINEZ</cp:lastModifiedBy>
  <cp:revision>150</cp:revision>
  <cp:lastPrinted>2023-05-03T02:41:04Z</cp:lastPrinted>
  <dcterms:created xsi:type="dcterms:W3CDTF">2021-06-06T23:22:42Z</dcterms:created>
  <dcterms:modified xsi:type="dcterms:W3CDTF">2025-09-26T02:04:26Z</dcterms:modified>
</cp:coreProperties>
</file>