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1"/>
  </p:notesMasterIdLst>
  <p:sldIdLst>
    <p:sldId id="256" r:id="rId2"/>
    <p:sldId id="304" r:id="rId3"/>
    <p:sldId id="257" r:id="rId4"/>
    <p:sldId id="258" r:id="rId5"/>
    <p:sldId id="259" r:id="rId6"/>
    <p:sldId id="260" r:id="rId7"/>
    <p:sldId id="261" r:id="rId8"/>
    <p:sldId id="262" r:id="rId9"/>
    <p:sldId id="263" r:id="rId10"/>
    <p:sldId id="264" r:id="rId11"/>
    <p:sldId id="323" r:id="rId12"/>
    <p:sldId id="305" r:id="rId13"/>
    <p:sldId id="306" r:id="rId14"/>
    <p:sldId id="307" r:id="rId15"/>
    <p:sldId id="266" r:id="rId16"/>
    <p:sldId id="267" r:id="rId17"/>
    <p:sldId id="268" r:id="rId18"/>
    <p:sldId id="269" r:id="rId19"/>
    <p:sldId id="270" r:id="rId20"/>
    <p:sldId id="271" r:id="rId21"/>
    <p:sldId id="272" r:id="rId22"/>
    <p:sldId id="273" r:id="rId23"/>
    <p:sldId id="274" r:id="rId24"/>
    <p:sldId id="325" r:id="rId25"/>
    <p:sldId id="326" r:id="rId26"/>
    <p:sldId id="327" r:id="rId27"/>
    <p:sldId id="328" r:id="rId28"/>
    <p:sldId id="275" r:id="rId29"/>
    <p:sldId id="276" r:id="rId30"/>
    <p:sldId id="277" r:id="rId31"/>
    <p:sldId id="278" r:id="rId32"/>
    <p:sldId id="279" r:id="rId33"/>
    <p:sldId id="280" r:id="rId34"/>
    <p:sldId id="281" r:id="rId35"/>
    <p:sldId id="282" r:id="rId36"/>
    <p:sldId id="283" r:id="rId37"/>
    <p:sldId id="284" r:id="rId38"/>
    <p:sldId id="285" r:id="rId39"/>
    <p:sldId id="329" r:id="rId40"/>
    <p:sldId id="330" r:id="rId41"/>
    <p:sldId id="331" r:id="rId42"/>
    <p:sldId id="410" r:id="rId43"/>
    <p:sldId id="403" r:id="rId44"/>
    <p:sldId id="404" r:id="rId45"/>
    <p:sldId id="405" r:id="rId46"/>
    <p:sldId id="406" r:id="rId47"/>
    <p:sldId id="407" r:id="rId48"/>
    <p:sldId id="408" r:id="rId49"/>
    <p:sldId id="409" r:id="rId50"/>
    <p:sldId id="286" r:id="rId51"/>
    <p:sldId id="287" r:id="rId52"/>
    <p:sldId id="288" r:id="rId53"/>
    <p:sldId id="289" r:id="rId54"/>
    <p:sldId id="290" r:id="rId55"/>
    <p:sldId id="308" r:id="rId56"/>
    <p:sldId id="309" r:id="rId57"/>
    <p:sldId id="310" r:id="rId58"/>
    <p:sldId id="312" r:id="rId59"/>
    <p:sldId id="313" r:id="rId60"/>
    <p:sldId id="314" r:id="rId61"/>
    <p:sldId id="315" r:id="rId62"/>
    <p:sldId id="324" r:id="rId63"/>
    <p:sldId id="316" r:id="rId64"/>
    <p:sldId id="317" r:id="rId65"/>
    <p:sldId id="318" r:id="rId66"/>
    <p:sldId id="319" r:id="rId67"/>
    <p:sldId id="320" r:id="rId68"/>
    <p:sldId id="321" r:id="rId69"/>
    <p:sldId id="322" r:id="rId7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9"/>
  </p:normalViewPr>
  <p:slideViewPr>
    <p:cSldViewPr snapToGrid="0" snapToObjects="1">
      <p:cViewPr varScale="1">
        <p:scale>
          <a:sx n="56" d="100"/>
          <a:sy n="56" d="100"/>
        </p:scale>
        <p:origin x="10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75628-FEE8-F247-BF09-3F3B3D167AA3}" type="datetimeFigureOut">
              <a:rPr lang="es-ES_tradnl" smtClean="0"/>
              <a:t>14/10/2024</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CB747-C04C-DC47-9613-204F43B19B62}" type="slidenum">
              <a:rPr lang="es-ES_tradnl" smtClean="0"/>
              <a:t>‹Nº›</a:t>
            </a:fld>
            <a:endParaRPr lang="es-ES_tradnl"/>
          </a:p>
        </p:txBody>
      </p:sp>
    </p:spTree>
    <p:extLst>
      <p:ext uri="{BB962C8B-B14F-4D97-AF65-F5344CB8AC3E}">
        <p14:creationId xmlns:p14="http://schemas.microsoft.com/office/powerpoint/2010/main" val="204112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C739777-790C-0B4F-BB76-B6632A4FF4B0}" type="datetime1">
              <a:rPr lang="en-US" smtClean="0"/>
              <a:t>10/14/2024</a:t>
            </a:fld>
            <a:endParaRPr lang="es-ES_tradnl"/>
          </a:p>
        </p:txBody>
      </p:sp>
      <p:sp>
        <p:nvSpPr>
          <p:cNvPr id="19" name="Footer Placeholder 18"/>
          <p:cNvSpPr>
            <a:spLocks noGrp="1"/>
          </p:cNvSpPr>
          <p:nvPr>
            <p:ph type="ftr" sz="quarter" idx="11"/>
          </p:nvPr>
        </p:nvSpPr>
        <p:spPr/>
        <p:txBody>
          <a:bodyPr/>
          <a:lstStyle/>
          <a:p>
            <a:r>
              <a:rPr lang="es-ES_tradnl"/>
              <a:t>Universidad de Sonora</a:t>
            </a:r>
          </a:p>
        </p:txBody>
      </p:sp>
      <p:sp>
        <p:nvSpPr>
          <p:cNvPr id="27" name="Slide Number Placeholder 26"/>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37681931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A8C2AB-D92B-0A45-B3F1-C93E0F4E7A25}" type="datetime1">
              <a:rPr lang="en-US" smtClean="0"/>
              <a:t>10/14/2024</a:t>
            </a:fld>
            <a:endParaRPr lang="es-ES_tradnl"/>
          </a:p>
        </p:txBody>
      </p:sp>
      <p:sp>
        <p:nvSpPr>
          <p:cNvPr id="5" name="Footer Placeholder 4"/>
          <p:cNvSpPr>
            <a:spLocks noGrp="1"/>
          </p:cNvSpPr>
          <p:nvPr>
            <p:ph type="ftr" sz="quarter" idx="11"/>
          </p:nvPr>
        </p:nvSpPr>
        <p:spPr/>
        <p:txBody>
          <a:bodyPr/>
          <a:lstStyle/>
          <a:p>
            <a:r>
              <a:rPr lang="es-ES_tradnl"/>
              <a:t>Universidad de Sonora</a:t>
            </a:r>
          </a:p>
        </p:txBody>
      </p:sp>
      <p:sp>
        <p:nvSpPr>
          <p:cNvPr id="6" name="Slide Number Placeholder 5"/>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254422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D1F829-5D9C-5A4B-BC26-8D495C35FBCD}" type="datetime1">
              <a:rPr lang="en-US" smtClean="0"/>
              <a:t>10/14/2024</a:t>
            </a:fld>
            <a:endParaRPr lang="es-ES_tradnl"/>
          </a:p>
        </p:txBody>
      </p:sp>
      <p:sp>
        <p:nvSpPr>
          <p:cNvPr id="5" name="Footer Placeholder 4"/>
          <p:cNvSpPr>
            <a:spLocks noGrp="1"/>
          </p:cNvSpPr>
          <p:nvPr>
            <p:ph type="ftr" sz="quarter" idx="11"/>
          </p:nvPr>
        </p:nvSpPr>
        <p:spPr/>
        <p:txBody>
          <a:bodyPr/>
          <a:lstStyle/>
          <a:p>
            <a:r>
              <a:rPr lang="es-ES_tradnl"/>
              <a:t>Universidad de Sonora</a:t>
            </a:r>
          </a:p>
        </p:txBody>
      </p:sp>
      <p:sp>
        <p:nvSpPr>
          <p:cNvPr id="6" name="Slide Number Placeholder 5"/>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359775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D33261-8075-2642-BE00-E4E1851CA7B4}" type="datetime1">
              <a:rPr lang="en-US" smtClean="0"/>
              <a:t>10/14/2024</a:t>
            </a:fld>
            <a:endParaRPr lang="es-ES_tradnl"/>
          </a:p>
        </p:txBody>
      </p:sp>
      <p:sp>
        <p:nvSpPr>
          <p:cNvPr id="5" name="Footer Placeholder 4"/>
          <p:cNvSpPr>
            <a:spLocks noGrp="1"/>
          </p:cNvSpPr>
          <p:nvPr>
            <p:ph type="ftr" sz="quarter" idx="11"/>
          </p:nvPr>
        </p:nvSpPr>
        <p:spPr/>
        <p:txBody>
          <a:bodyPr/>
          <a:lstStyle/>
          <a:p>
            <a:r>
              <a:rPr lang="es-ES_tradnl"/>
              <a:t>Universidad de Sonora</a:t>
            </a:r>
          </a:p>
        </p:txBody>
      </p:sp>
      <p:sp>
        <p:nvSpPr>
          <p:cNvPr id="6" name="Slide Number Placeholder 5"/>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48634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3997178-4DB7-6446-8FDA-78AE9EB0C24A}" type="datetime1">
              <a:rPr lang="en-US" smtClean="0"/>
              <a:t>10/14/2024</a:t>
            </a:fld>
            <a:endParaRPr lang="es-ES_tradnl"/>
          </a:p>
        </p:txBody>
      </p:sp>
      <p:sp>
        <p:nvSpPr>
          <p:cNvPr id="5" name="Footer Placeholder 4"/>
          <p:cNvSpPr>
            <a:spLocks noGrp="1"/>
          </p:cNvSpPr>
          <p:nvPr>
            <p:ph type="ftr" sz="quarter" idx="11"/>
          </p:nvPr>
        </p:nvSpPr>
        <p:spPr/>
        <p:txBody>
          <a:bodyPr/>
          <a:lstStyle/>
          <a:p>
            <a:r>
              <a:rPr lang="es-ES_tradnl"/>
              <a:t>Universidad de Sonora</a:t>
            </a:r>
          </a:p>
        </p:txBody>
      </p:sp>
      <p:sp>
        <p:nvSpPr>
          <p:cNvPr id="6" name="Slide Number Placeholder 5"/>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15096817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6F5764-E099-4D4B-AC94-DCA1A5F750C2}" type="datetime1">
              <a:rPr lang="en-US" smtClean="0"/>
              <a:t>10/14/2024</a:t>
            </a:fld>
            <a:endParaRPr lang="es-ES_tradnl"/>
          </a:p>
        </p:txBody>
      </p:sp>
      <p:sp>
        <p:nvSpPr>
          <p:cNvPr id="6" name="Footer Placeholder 5"/>
          <p:cNvSpPr>
            <a:spLocks noGrp="1"/>
          </p:cNvSpPr>
          <p:nvPr>
            <p:ph type="ftr" sz="quarter" idx="11"/>
          </p:nvPr>
        </p:nvSpPr>
        <p:spPr/>
        <p:txBody>
          <a:bodyPr/>
          <a:lstStyle/>
          <a:p>
            <a:r>
              <a:rPr lang="es-ES_tradnl"/>
              <a:t>Universidad de Sonora</a:t>
            </a:r>
          </a:p>
        </p:txBody>
      </p:sp>
      <p:sp>
        <p:nvSpPr>
          <p:cNvPr id="7" name="Slide Number Placeholder 6"/>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166662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A18F235-25B0-0F48-A615-2A3418D8C433}" type="datetime1">
              <a:rPr lang="en-US" smtClean="0"/>
              <a:t>10/14/2024</a:t>
            </a:fld>
            <a:endParaRPr lang="es-ES_tradnl"/>
          </a:p>
        </p:txBody>
      </p:sp>
      <p:sp>
        <p:nvSpPr>
          <p:cNvPr id="8" name="Footer Placeholder 7"/>
          <p:cNvSpPr>
            <a:spLocks noGrp="1"/>
          </p:cNvSpPr>
          <p:nvPr>
            <p:ph type="ftr" sz="quarter" idx="11"/>
          </p:nvPr>
        </p:nvSpPr>
        <p:spPr/>
        <p:txBody>
          <a:bodyPr/>
          <a:lstStyle/>
          <a:p>
            <a:r>
              <a:rPr lang="es-ES_tradnl"/>
              <a:t>Universidad de Sonora</a:t>
            </a:r>
          </a:p>
        </p:txBody>
      </p:sp>
      <p:sp>
        <p:nvSpPr>
          <p:cNvPr id="9" name="Slide Number Placeholder 8"/>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36366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C9B528-8AE3-0A47-9BC0-07A8A37A50F5}" type="datetime1">
              <a:rPr lang="en-US" smtClean="0"/>
              <a:t>10/14/2024</a:t>
            </a:fld>
            <a:endParaRPr lang="es-ES_tradnl"/>
          </a:p>
        </p:txBody>
      </p:sp>
      <p:sp>
        <p:nvSpPr>
          <p:cNvPr id="4" name="Footer Placeholder 3"/>
          <p:cNvSpPr>
            <a:spLocks noGrp="1"/>
          </p:cNvSpPr>
          <p:nvPr>
            <p:ph type="ftr" sz="quarter" idx="11"/>
          </p:nvPr>
        </p:nvSpPr>
        <p:spPr/>
        <p:txBody>
          <a:bodyPr/>
          <a:lstStyle/>
          <a:p>
            <a:r>
              <a:rPr lang="es-ES_tradnl"/>
              <a:t>Universidad de Sonora</a:t>
            </a:r>
          </a:p>
        </p:txBody>
      </p:sp>
      <p:sp>
        <p:nvSpPr>
          <p:cNvPr id="5" name="Slide Number Placeholder 4"/>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89793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61006-4701-8840-AB29-0653E90FAF84}" type="datetime1">
              <a:rPr lang="en-US" smtClean="0"/>
              <a:t>10/14/2024</a:t>
            </a:fld>
            <a:endParaRPr lang="es-ES_tradnl"/>
          </a:p>
        </p:txBody>
      </p:sp>
      <p:sp>
        <p:nvSpPr>
          <p:cNvPr id="3" name="Footer Placeholder 2"/>
          <p:cNvSpPr>
            <a:spLocks noGrp="1"/>
          </p:cNvSpPr>
          <p:nvPr>
            <p:ph type="ftr" sz="quarter" idx="11"/>
          </p:nvPr>
        </p:nvSpPr>
        <p:spPr/>
        <p:txBody>
          <a:bodyPr/>
          <a:lstStyle/>
          <a:p>
            <a:r>
              <a:rPr lang="es-ES_tradnl"/>
              <a:t>Universidad de Sonora</a:t>
            </a:r>
          </a:p>
        </p:txBody>
      </p:sp>
      <p:sp>
        <p:nvSpPr>
          <p:cNvPr id="4" name="Slide Number Placeholder 3"/>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11700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985A212-B51F-FB40-ADAF-B8F5B7DAF106}" type="datetime1">
              <a:rPr lang="en-US" smtClean="0"/>
              <a:t>10/14/2024</a:t>
            </a:fld>
            <a:endParaRPr lang="es-ES_tradnl"/>
          </a:p>
        </p:txBody>
      </p:sp>
      <p:sp>
        <p:nvSpPr>
          <p:cNvPr id="6" name="Footer Placeholder 5"/>
          <p:cNvSpPr>
            <a:spLocks noGrp="1"/>
          </p:cNvSpPr>
          <p:nvPr>
            <p:ph type="ftr" sz="quarter" idx="11"/>
          </p:nvPr>
        </p:nvSpPr>
        <p:spPr/>
        <p:txBody>
          <a:bodyPr/>
          <a:lstStyle/>
          <a:p>
            <a:r>
              <a:rPr lang="es-ES_tradnl"/>
              <a:t>Universidad de Sonora</a:t>
            </a:r>
          </a:p>
        </p:txBody>
      </p:sp>
      <p:sp>
        <p:nvSpPr>
          <p:cNvPr id="7" name="Slide Number Placeholder 6"/>
          <p:cNvSpPr>
            <a:spLocks noGrp="1"/>
          </p:cNvSpPr>
          <p:nvPr>
            <p:ph type="sldNum" sz="quarter" idx="12"/>
          </p:nvPr>
        </p:nvSpPr>
        <p:spPr/>
        <p:txBody>
          <a:bodyPr/>
          <a:lstStyle/>
          <a:p>
            <a:fld id="{619B10C9-9A24-5847-8AB9-20668630D116}" type="slidenum">
              <a:rPr lang="es-ES_tradnl" smtClean="0"/>
              <a:t>‹Nº›</a:t>
            </a:fld>
            <a:endParaRPr lang="es-ES_tradnl"/>
          </a:p>
        </p:txBody>
      </p:sp>
    </p:spTree>
    <p:extLst>
      <p:ext uri="{BB962C8B-B14F-4D97-AF65-F5344CB8AC3E}">
        <p14:creationId xmlns:p14="http://schemas.microsoft.com/office/powerpoint/2010/main" val="243112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B7481CC-131A-B143-A85F-BE48300E4059}" type="datetime1">
              <a:rPr lang="en-US" smtClean="0"/>
              <a:t>10/14/2024</a:t>
            </a:fld>
            <a:endParaRPr lang="es-ES_tradnl"/>
          </a:p>
        </p:txBody>
      </p:sp>
      <p:sp>
        <p:nvSpPr>
          <p:cNvPr id="6" name="Footer Placeholder 5"/>
          <p:cNvSpPr>
            <a:spLocks noGrp="1"/>
          </p:cNvSpPr>
          <p:nvPr>
            <p:ph type="ftr" sz="quarter" idx="11"/>
          </p:nvPr>
        </p:nvSpPr>
        <p:spPr/>
        <p:txBody>
          <a:bodyPr/>
          <a:lstStyle/>
          <a:p>
            <a:r>
              <a:rPr lang="es-ES_tradnl"/>
              <a:t>Universidad de Sonora</a:t>
            </a:r>
          </a:p>
        </p:txBody>
      </p:sp>
      <p:sp>
        <p:nvSpPr>
          <p:cNvPr id="7" name="Slide Number Placeholder 6"/>
          <p:cNvSpPr>
            <a:spLocks noGrp="1"/>
          </p:cNvSpPr>
          <p:nvPr>
            <p:ph type="sldNum" sz="quarter" idx="12"/>
          </p:nvPr>
        </p:nvSpPr>
        <p:spPr>
          <a:xfrm>
            <a:off x="10769600" y="6356351"/>
            <a:ext cx="812800" cy="365125"/>
          </a:xfrm>
        </p:spPr>
        <p:txBody>
          <a:bodyPr/>
          <a:lstStyle/>
          <a:p>
            <a:fld id="{619B10C9-9A24-5847-8AB9-20668630D116}" type="slidenum">
              <a:rPr lang="es-ES_tradnl" smtClean="0"/>
              <a:t>‹Nº›</a:t>
            </a:fld>
            <a:endParaRPr lang="es-ES_tradnl"/>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42027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0389E9F-CA5A-7E4C-9689-9C6811571F24}" type="datetime1">
              <a:rPr lang="en-US" smtClean="0"/>
              <a:t>10/14/2024</a:t>
            </a:fld>
            <a:endParaRPr lang="es-ES_tradnl"/>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S_tradnl"/>
              <a:t>Universidad de Sonora</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9B10C9-9A24-5847-8AB9-20668630D116}" type="slidenum">
              <a:rPr lang="es-ES_tradnl" smtClean="0"/>
              <a:t>‹Nº›</a:t>
            </a:fld>
            <a:endParaRPr lang="es-ES_tradnl"/>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321333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ommons.wikimedia.org/w/index.php?curid=555666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researchgate.net/publication/356632069/figure/fig3/AS:1095686288347139@1638243376533/Bounding-box-definition-in-the-image-coordinates-system.ppm"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AA24-C69D-684A-AC6B-AF37C74572BE}"/>
              </a:ext>
            </a:extLst>
          </p:cNvPr>
          <p:cNvSpPr>
            <a:spLocks noGrp="1"/>
          </p:cNvSpPr>
          <p:nvPr>
            <p:ph type="ctrTitle"/>
          </p:nvPr>
        </p:nvSpPr>
        <p:spPr/>
        <p:txBody>
          <a:bodyPr/>
          <a:lstStyle/>
          <a:p>
            <a:pPr algn="ctr"/>
            <a:r>
              <a:rPr lang="es-ES_tradnl" dirty="0"/>
              <a:t>Regiones en imágenes binarias</a:t>
            </a:r>
          </a:p>
        </p:txBody>
      </p:sp>
      <p:sp>
        <p:nvSpPr>
          <p:cNvPr id="3" name="Subtitle 2">
            <a:extLst>
              <a:ext uri="{FF2B5EF4-FFF2-40B4-BE49-F238E27FC236}">
                <a16:creationId xmlns:a16="http://schemas.microsoft.com/office/drawing/2014/main" id="{06A58060-0615-584D-A556-9F2012FE96EB}"/>
              </a:ext>
            </a:extLst>
          </p:cNvPr>
          <p:cNvSpPr>
            <a:spLocks noGrp="1"/>
          </p:cNvSpPr>
          <p:nvPr>
            <p:ph type="subTitle" idx="1"/>
          </p:nvPr>
        </p:nvSpPr>
        <p:spPr/>
        <p:txBody>
          <a:bodyPr/>
          <a:lstStyle/>
          <a:p>
            <a:endParaRPr lang="es-ES_tradnl" dirty="0"/>
          </a:p>
        </p:txBody>
      </p:sp>
    </p:spTree>
    <p:extLst>
      <p:ext uri="{BB962C8B-B14F-4D97-AF65-F5344CB8AC3E}">
        <p14:creationId xmlns:p14="http://schemas.microsoft.com/office/powerpoint/2010/main" val="274011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D539-57EF-F449-815A-31818B5D5237}"/>
              </a:ext>
            </a:extLst>
          </p:cNvPr>
          <p:cNvSpPr>
            <a:spLocks noGrp="1"/>
          </p:cNvSpPr>
          <p:nvPr>
            <p:ph type="title"/>
          </p:nvPr>
        </p:nvSpPr>
        <p:spPr/>
        <p:txBody>
          <a:bodyPr/>
          <a:lstStyle/>
          <a:p>
            <a:r>
              <a:rPr lang="es-ES_tradnl" dirty="0"/>
              <a:t>Inundación</a:t>
            </a:r>
          </a:p>
        </p:txBody>
      </p:sp>
      <p:pic>
        <p:nvPicPr>
          <p:cNvPr id="7" name="Content Placeholder 6">
            <a:extLst>
              <a:ext uri="{FF2B5EF4-FFF2-40B4-BE49-F238E27FC236}">
                <a16:creationId xmlns:a16="http://schemas.microsoft.com/office/drawing/2014/main" id="{01C84AE2-571D-5141-8626-EB86F5CA9AF2}"/>
              </a:ext>
            </a:extLst>
          </p:cNvPr>
          <p:cNvPicPr>
            <a:picLocks noGrp="1" noChangeAspect="1"/>
          </p:cNvPicPr>
          <p:nvPr>
            <p:ph idx="1"/>
          </p:nvPr>
        </p:nvPicPr>
        <p:blipFill>
          <a:blip r:embed="rId2"/>
          <a:stretch>
            <a:fillRect/>
          </a:stretch>
        </p:blipFill>
        <p:spPr>
          <a:xfrm>
            <a:off x="4662705" y="139511"/>
            <a:ext cx="5903695" cy="6216840"/>
          </a:xfrm>
        </p:spPr>
      </p:pic>
      <p:sp>
        <p:nvSpPr>
          <p:cNvPr id="4" name="Footer Placeholder 3">
            <a:extLst>
              <a:ext uri="{FF2B5EF4-FFF2-40B4-BE49-F238E27FC236}">
                <a16:creationId xmlns:a16="http://schemas.microsoft.com/office/drawing/2014/main" id="{3A4FA4B9-B421-C542-9558-EF21C17070D2}"/>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DB0F6445-FED7-0542-94B7-71F3FEF57B2F}"/>
              </a:ext>
            </a:extLst>
          </p:cNvPr>
          <p:cNvSpPr>
            <a:spLocks noGrp="1"/>
          </p:cNvSpPr>
          <p:nvPr>
            <p:ph type="sldNum" sz="quarter" idx="12"/>
          </p:nvPr>
        </p:nvSpPr>
        <p:spPr/>
        <p:txBody>
          <a:bodyPr/>
          <a:lstStyle/>
          <a:p>
            <a:fld id="{619B10C9-9A24-5847-8AB9-20668630D116}" type="slidenum">
              <a:rPr lang="es-ES_tradnl" smtClean="0"/>
              <a:t>10</a:t>
            </a:fld>
            <a:endParaRPr lang="es-ES_tradnl"/>
          </a:p>
        </p:txBody>
      </p:sp>
    </p:spTree>
    <p:extLst>
      <p:ext uri="{BB962C8B-B14F-4D97-AF65-F5344CB8AC3E}">
        <p14:creationId xmlns:p14="http://schemas.microsoft.com/office/powerpoint/2010/main" val="318335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F916-F157-ED48-B6EB-8AB9F39F150F}"/>
              </a:ext>
            </a:extLst>
          </p:cNvPr>
          <p:cNvSpPr>
            <a:spLocks noGrp="1"/>
          </p:cNvSpPr>
          <p:nvPr>
            <p:ph type="title"/>
          </p:nvPr>
        </p:nvSpPr>
        <p:spPr/>
        <p:txBody>
          <a:bodyPr/>
          <a:lstStyle/>
          <a:p>
            <a:r>
              <a:rPr lang="es-ES_tradnl" dirty="0"/>
              <a:t>Inundación iterativa</a:t>
            </a:r>
          </a:p>
        </p:txBody>
      </p:sp>
      <p:pic>
        <p:nvPicPr>
          <p:cNvPr id="7" name="Content Placeholder 6">
            <a:extLst>
              <a:ext uri="{FF2B5EF4-FFF2-40B4-BE49-F238E27FC236}">
                <a16:creationId xmlns:a16="http://schemas.microsoft.com/office/drawing/2014/main" id="{BF69935B-FA01-4449-8E73-3D925D43C9B2}"/>
              </a:ext>
            </a:extLst>
          </p:cNvPr>
          <p:cNvPicPr>
            <a:picLocks noGrp="1" noChangeAspect="1"/>
          </p:cNvPicPr>
          <p:nvPr>
            <p:ph idx="1"/>
          </p:nvPr>
        </p:nvPicPr>
        <p:blipFill>
          <a:blip r:embed="rId2"/>
          <a:stretch>
            <a:fillRect/>
          </a:stretch>
        </p:blipFill>
        <p:spPr>
          <a:xfrm>
            <a:off x="5547537" y="108601"/>
            <a:ext cx="5326409" cy="6290752"/>
          </a:xfrm>
        </p:spPr>
      </p:pic>
      <p:sp>
        <p:nvSpPr>
          <p:cNvPr id="4" name="Footer Placeholder 3">
            <a:extLst>
              <a:ext uri="{FF2B5EF4-FFF2-40B4-BE49-F238E27FC236}">
                <a16:creationId xmlns:a16="http://schemas.microsoft.com/office/drawing/2014/main" id="{D7D59C89-F88C-484B-9EE3-BF76B3629ADC}"/>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1FB40F0E-7790-414F-9814-64D142C8F881}"/>
              </a:ext>
            </a:extLst>
          </p:cNvPr>
          <p:cNvSpPr>
            <a:spLocks noGrp="1"/>
          </p:cNvSpPr>
          <p:nvPr>
            <p:ph type="sldNum" sz="quarter" idx="12"/>
          </p:nvPr>
        </p:nvSpPr>
        <p:spPr/>
        <p:txBody>
          <a:bodyPr/>
          <a:lstStyle/>
          <a:p>
            <a:fld id="{619B10C9-9A24-5847-8AB9-20668630D116}" type="slidenum">
              <a:rPr lang="es-ES_tradnl" smtClean="0"/>
              <a:t>11</a:t>
            </a:fld>
            <a:endParaRPr lang="es-ES_tradnl"/>
          </a:p>
        </p:txBody>
      </p:sp>
    </p:spTree>
    <p:extLst>
      <p:ext uri="{BB962C8B-B14F-4D97-AF65-F5344CB8AC3E}">
        <p14:creationId xmlns:p14="http://schemas.microsoft.com/office/powerpoint/2010/main" val="247600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F062-E039-B748-9503-3A1460EFE213}"/>
              </a:ext>
            </a:extLst>
          </p:cNvPr>
          <p:cNvSpPr>
            <a:spLocks noGrp="1"/>
          </p:cNvSpPr>
          <p:nvPr>
            <p:ph type="title"/>
          </p:nvPr>
        </p:nvSpPr>
        <p:spPr/>
        <p:txBody>
          <a:bodyPr/>
          <a:lstStyle/>
          <a:p>
            <a:r>
              <a:rPr lang="es-ES_tradnl" dirty="0"/>
              <a:t>Implementación en Java</a:t>
            </a:r>
          </a:p>
        </p:txBody>
      </p:sp>
      <p:sp>
        <p:nvSpPr>
          <p:cNvPr id="3" name="Content Placeholder 2">
            <a:extLst>
              <a:ext uri="{FF2B5EF4-FFF2-40B4-BE49-F238E27FC236}">
                <a16:creationId xmlns:a16="http://schemas.microsoft.com/office/drawing/2014/main" id="{22983CC4-F276-B942-8DA7-779C7E5F021D}"/>
              </a:ext>
            </a:extLst>
          </p:cNvPr>
          <p:cNvSpPr>
            <a:spLocks noGrp="1"/>
          </p:cNvSpPr>
          <p:nvPr>
            <p:ph idx="1"/>
          </p:nvPr>
        </p:nvSpPr>
        <p:spPr/>
        <p:txBody>
          <a:bodyPr/>
          <a:lstStyle/>
          <a:p>
            <a:r>
              <a:rPr lang="es-ES_tradnl" dirty="0"/>
              <a:t>La versión recursiva del algoritmo no es práctica.</a:t>
            </a:r>
          </a:p>
          <a:p>
            <a:r>
              <a:rPr lang="es-ES_tradnl" dirty="0"/>
              <a:t>Un </a:t>
            </a:r>
            <a:r>
              <a:rPr lang="es-ES_tradnl" dirty="0" err="1"/>
              <a:t>runtime</a:t>
            </a:r>
            <a:r>
              <a:rPr lang="es-ES_tradnl" dirty="0"/>
              <a:t> normal de Java no soporta más de 10,000 llamadas recursivas al método </a:t>
            </a:r>
            <a:r>
              <a:rPr lang="es-ES_tradnl" dirty="0" err="1">
                <a:latin typeface="Times New Roman" panose="02020603050405020304" pitchFamily="18" charset="0"/>
                <a:cs typeface="Times New Roman" panose="02020603050405020304" pitchFamily="18" charset="0"/>
              </a:rPr>
              <a:t>FloodFill</a:t>
            </a:r>
            <a:r>
              <a:rPr lang="es-ES_tradnl" dirty="0"/>
              <a:t> sin que se acabe la memoria de pila.</a:t>
            </a:r>
          </a:p>
          <a:p>
            <a:r>
              <a:rPr lang="es-ES_tradnl" dirty="0"/>
              <a:t>Esto solo basta para imágenes de menos de 200 x 200 pixeles.</a:t>
            </a:r>
          </a:p>
          <a:p>
            <a:r>
              <a:rPr lang="es-ES_tradnl" dirty="0"/>
              <a:t>La versión primero en profundidad se puede implementar usando una pila.</a:t>
            </a:r>
          </a:p>
          <a:p>
            <a:r>
              <a:rPr lang="es-ES_tradnl" dirty="0"/>
              <a:t>La versión primero en anchura se puede implementar usando una cola.</a:t>
            </a:r>
          </a:p>
          <a:p>
            <a:endParaRPr lang="es-ES_tradnl" dirty="0"/>
          </a:p>
        </p:txBody>
      </p:sp>
      <p:sp>
        <p:nvSpPr>
          <p:cNvPr id="4" name="Footer Placeholder 3">
            <a:extLst>
              <a:ext uri="{FF2B5EF4-FFF2-40B4-BE49-F238E27FC236}">
                <a16:creationId xmlns:a16="http://schemas.microsoft.com/office/drawing/2014/main" id="{20F57A9A-2DE9-0741-93CB-5198824860DB}"/>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A4A5CD97-7728-264E-8F74-413EDB3DC448}"/>
              </a:ext>
            </a:extLst>
          </p:cNvPr>
          <p:cNvSpPr>
            <a:spLocks noGrp="1"/>
          </p:cNvSpPr>
          <p:nvPr>
            <p:ph type="sldNum" sz="quarter" idx="12"/>
          </p:nvPr>
        </p:nvSpPr>
        <p:spPr/>
        <p:txBody>
          <a:bodyPr/>
          <a:lstStyle/>
          <a:p>
            <a:fld id="{619B10C9-9A24-5847-8AB9-20668630D116}" type="slidenum">
              <a:rPr lang="es-ES_tradnl" smtClean="0"/>
              <a:t>12</a:t>
            </a:fld>
            <a:endParaRPr lang="es-ES_tradnl"/>
          </a:p>
        </p:txBody>
      </p:sp>
    </p:spTree>
    <p:extLst>
      <p:ext uri="{BB962C8B-B14F-4D97-AF65-F5344CB8AC3E}">
        <p14:creationId xmlns:p14="http://schemas.microsoft.com/office/powerpoint/2010/main" val="82552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9F62-A137-5F4E-B3BB-127851F6DE90}"/>
              </a:ext>
            </a:extLst>
          </p:cNvPr>
          <p:cNvSpPr>
            <a:spLocks noGrp="1"/>
          </p:cNvSpPr>
          <p:nvPr>
            <p:ph type="title"/>
          </p:nvPr>
        </p:nvSpPr>
        <p:spPr/>
        <p:txBody>
          <a:bodyPr/>
          <a:lstStyle/>
          <a:p>
            <a:r>
              <a:rPr lang="es-ES_tradnl" dirty="0"/>
              <a:t>Implementación en Java</a:t>
            </a:r>
          </a:p>
        </p:txBody>
      </p:sp>
      <p:pic>
        <p:nvPicPr>
          <p:cNvPr id="7" name="Content Placeholder 6">
            <a:extLst>
              <a:ext uri="{FF2B5EF4-FFF2-40B4-BE49-F238E27FC236}">
                <a16:creationId xmlns:a16="http://schemas.microsoft.com/office/drawing/2014/main" id="{1EDE9AD3-7AD5-9C45-97A2-CC4E0D3BAAFE}"/>
              </a:ext>
            </a:extLst>
          </p:cNvPr>
          <p:cNvPicPr>
            <a:picLocks noGrp="1" noChangeAspect="1"/>
          </p:cNvPicPr>
          <p:nvPr>
            <p:ph idx="1"/>
          </p:nvPr>
        </p:nvPicPr>
        <p:blipFill>
          <a:blip r:embed="rId2"/>
          <a:stretch>
            <a:fillRect/>
          </a:stretch>
        </p:blipFill>
        <p:spPr>
          <a:xfrm>
            <a:off x="2871660" y="1935163"/>
            <a:ext cx="6448679" cy="4389437"/>
          </a:xfrm>
        </p:spPr>
      </p:pic>
      <p:sp>
        <p:nvSpPr>
          <p:cNvPr id="4" name="Footer Placeholder 3">
            <a:extLst>
              <a:ext uri="{FF2B5EF4-FFF2-40B4-BE49-F238E27FC236}">
                <a16:creationId xmlns:a16="http://schemas.microsoft.com/office/drawing/2014/main" id="{270286B1-06D0-6E4C-9838-83B669D98AB3}"/>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F2798464-7648-3C4E-ABBD-1DA55C162D7C}"/>
              </a:ext>
            </a:extLst>
          </p:cNvPr>
          <p:cNvSpPr>
            <a:spLocks noGrp="1"/>
          </p:cNvSpPr>
          <p:nvPr>
            <p:ph type="sldNum" sz="quarter" idx="12"/>
          </p:nvPr>
        </p:nvSpPr>
        <p:spPr/>
        <p:txBody>
          <a:bodyPr/>
          <a:lstStyle/>
          <a:p>
            <a:fld id="{619B10C9-9A24-5847-8AB9-20668630D116}" type="slidenum">
              <a:rPr lang="es-ES_tradnl" smtClean="0"/>
              <a:t>13</a:t>
            </a:fld>
            <a:endParaRPr lang="es-ES_tradnl"/>
          </a:p>
        </p:txBody>
      </p:sp>
    </p:spTree>
    <p:extLst>
      <p:ext uri="{BB962C8B-B14F-4D97-AF65-F5344CB8AC3E}">
        <p14:creationId xmlns:p14="http://schemas.microsoft.com/office/powerpoint/2010/main" val="189537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CDC3-1045-1648-B192-31FA60B6D645}"/>
              </a:ext>
            </a:extLst>
          </p:cNvPr>
          <p:cNvSpPr>
            <a:spLocks noGrp="1"/>
          </p:cNvSpPr>
          <p:nvPr>
            <p:ph type="title"/>
          </p:nvPr>
        </p:nvSpPr>
        <p:spPr/>
        <p:txBody>
          <a:bodyPr/>
          <a:lstStyle/>
          <a:p>
            <a:r>
              <a:rPr lang="es-ES_tradnl" dirty="0"/>
              <a:t>Implementación en Java</a:t>
            </a:r>
          </a:p>
        </p:txBody>
      </p:sp>
      <p:pic>
        <p:nvPicPr>
          <p:cNvPr id="7" name="Content Placeholder 6">
            <a:extLst>
              <a:ext uri="{FF2B5EF4-FFF2-40B4-BE49-F238E27FC236}">
                <a16:creationId xmlns:a16="http://schemas.microsoft.com/office/drawing/2014/main" id="{4C9B6873-824D-D744-BAF7-662EF787ABD4}"/>
              </a:ext>
            </a:extLst>
          </p:cNvPr>
          <p:cNvPicPr>
            <a:picLocks noGrp="1" noChangeAspect="1"/>
          </p:cNvPicPr>
          <p:nvPr>
            <p:ph idx="1"/>
          </p:nvPr>
        </p:nvPicPr>
        <p:blipFill>
          <a:blip r:embed="rId2"/>
          <a:stretch>
            <a:fillRect/>
          </a:stretch>
        </p:blipFill>
        <p:spPr>
          <a:xfrm>
            <a:off x="2884424" y="1935163"/>
            <a:ext cx="6423152" cy="4389437"/>
          </a:xfrm>
        </p:spPr>
      </p:pic>
      <p:sp>
        <p:nvSpPr>
          <p:cNvPr id="4" name="Footer Placeholder 3">
            <a:extLst>
              <a:ext uri="{FF2B5EF4-FFF2-40B4-BE49-F238E27FC236}">
                <a16:creationId xmlns:a16="http://schemas.microsoft.com/office/drawing/2014/main" id="{8F71AA44-72D6-244E-AFFE-55D8CDEFE447}"/>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58AF06CF-4C30-A94A-91DA-0F359CF18A3F}"/>
              </a:ext>
            </a:extLst>
          </p:cNvPr>
          <p:cNvSpPr>
            <a:spLocks noGrp="1"/>
          </p:cNvSpPr>
          <p:nvPr>
            <p:ph type="sldNum" sz="quarter" idx="12"/>
          </p:nvPr>
        </p:nvSpPr>
        <p:spPr/>
        <p:txBody>
          <a:bodyPr/>
          <a:lstStyle/>
          <a:p>
            <a:fld id="{619B10C9-9A24-5847-8AB9-20668630D116}" type="slidenum">
              <a:rPr lang="es-ES_tradnl" smtClean="0"/>
              <a:t>14</a:t>
            </a:fld>
            <a:endParaRPr lang="es-ES_tradnl"/>
          </a:p>
        </p:txBody>
      </p:sp>
    </p:spTree>
    <p:extLst>
      <p:ext uri="{BB962C8B-B14F-4D97-AF65-F5344CB8AC3E}">
        <p14:creationId xmlns:p14="http://schemas.microsoft.com/office/powerpoint/2010/main" val="201811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5C27-70BF-2540-9432-8F0F28D4310A}"/>
              </a:ext>
            </a:extLst>
          </p:cNvPr>
          <p:cNvSpPr>
            <a:spLocks noGrp="1"/>
          </p:cNvSpPr>
          <p:nvPr>
            <p:ph type="title"/>
          </p:nvPr>
        </p:nvSpPr>
        <p:spPr/>
        <p:txBody>
          <a:bodyPr/>
          <a:lstStyle/>
          <a:p>
            <a:r>
              <a:rPr lang="es-ES_tradnl" dirty="0"/>
              <a:t>Marcado secuencial de regiones</a:t>
            </a:r>
          </a:p>
        </p:txBody>
      </p:sp>
      <p:sp>
        <p:nvSpPr>
          <p:cNvPr id="3" name="Content Placeholder 2">
            <a:extLst>
              <a:ext uri="{FF2B5EF4-FFF2-40B4-BE49-F238E27FC236}">
                <a16:creationId xmlns:a16="http://schemas.microsoft.com/office/drawing/2014/main" id="{FC386EDE-6DEA-334E-A3C8-FBF401E780C8}"/>
              </a:ext>
            </a:extLst>
          </p:cNvPr>
          <p:cNvSpPr>
            <a:spLocks noGrp="1"/>
          </p:cNvSpPr>
          <p:nvPr>
            <p:ph idx="1"/>
          </p:nvPr>
        </p:nvSpPr>
        <p:spPr/>
        <p:txBody>
          <a:bodyPr/>
          <a:lstStyle/>
          <a:p>
            <a:r>
              <a:rPr lang="es-ES_tradnl" dirty="0"/>
              <a:t>También conocido como </a:t>
            </a:r>
            <a:r>
              <a:rPr lang="es-ES_tradnl" i="1" dirty="0"/>
              <a:t>etiquetado de regiones</a:t>
            </a:r>
            <a:r>
              <a:rPr lang="es-ES_tradnl" dirty="0"/>
              <a:t>.</a:t>
            </a:r>
          </a:p>
          <a:p>
            <a:r>
              <a:rPr lang="es-ES_tradnl" dirty="0"/>
              <a:t>Consiste en dos pasos:</a:t>
            </a:r>
          </a:p>
          <a:p>
            <a:pPr marL="514350" indent="-514350">
              <a:buFont typeface="+mj-lt"/>
              <a:buAutoNum type="arabicPeriod"/>
            </a:pPr>
            <a:r>
              <a:rPr lang="es-ES_tradnl" dirty="0"/>
              <a:t>Etiquetar de forma preliminar las regiones de la imagen.</a:t>
            </a:r>
          </a:p>
          <a:p>
            <a:pPr marL="514350" indent="-514350">
              <a:buFont typeface="+mj-lt"/>
              <a:buAutoNum type="arabicPeriod"/>
            </a:pPr>
            <a:r>
              <a:rPr lang="es-ES_tradnl" dirty="0"/>
              <a:t>Resolver colisiones de etiquetas (si los pixeles de una misma región tiene más de una etiqueta).</a:t>
            </a:r>
          </a:p>
          <a:p>
            <a:endParaRPr lang="es-ES_tradnl" dirty="0"/>
          </a:p>
        </p:txBody>
      </p:sp>
      <p:sp>
        <p:nvSpPr>
          <p:cNvPr id="4" name="Footer Placeholder 3">
            <a:extLst>
              <a:ext uri="{FF2B5EF4-FFF2-40B4-BE49-F238E27FC236}">
                <a16:creationId xmlns:a16="http://schemas.microsoft.com/office/drawing/2014/main" id="{E2D51DE0-421B-5046-B340-0CFF0AA83720}"/>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463BE8CB-4F85-3E4A-8909-E1CBDF2CA2C0}"/>
              </a:ext>
            </a:extLst>
          </p:cNvPr>
          <p:cNvSpPr>
            <a:spLocks noGrp="1"/>
          </p:cNvSpPr>
          <p:nvPr>
            <p:ph type="sldNum" sz="quarter" idx="12"/>
          </p:nvPr>
        </p:nvSpPr>
        <p:spPr/>
        <p:txBody>
          <a:bodyPr/>
          <a:lstStyle/>
          <a:p>
            <a:fld id="{619B10C9-9A24-5847-8AB9-20668630D116}" type="slidenum">
              <a:rPr lang="es-ES_tradnl" smtClean="0"/>
              <a:t>15</a:t>
            </a:fld>
            <a:endParaRPr lang="es-ES_tradnl"/>
          </a:p>
        </p:txBody>
      </p:sp>
    </p:spTree>
    <p:extLst>
      <p:ext uri="{BB962C8B-B14F-4D97-AF65-F5344CB8AC3E}">
        <p14:creationId xmlns:p14="http://schemas.microsoft.com/office/powerpoint/2010/main" val="9776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4CC7-DA0D-D942-AFA7-E0562A0DDE6C}"/>
              </a:ext>
            </a:extLst>
          </p:cNvPr>
          <p:cNvSpPr>
            <a:spLocks noGrp="1"/>
          </p:cNvSpPr>
          <p:nvPr>
            <p:ph type="title"/>
          </p:nvPr>
        </p:nvSpPr>
        <p:spPr/>
        <p:txBody>
          <a:bodyPr/>
          <a:lstStyle/>
          <a:p>
            <a:r>
              <a:rPr lang="es-ES_tradnl" dirty="0"/>
              <a:t>Paso 1</a:t>
            </a:r>
          </a:p>
        </p:txBody>
      </p:sp>
      <p:sp>
        <p:nvSpPr>
          <p:cNvPr id="3" name="Content Placeholder 2">
            <a:extLst>
              <a:ext uri="{FF2B5EF4-FFF2-40B4-BE49-F238E27FC236}">
                <a16:creationId xmlns:a16="http://schemas.microsoft.com/office/drawing/2014/main" id="{C8067CDF-6571-1344-9EFD-0C1B0D5F02ED}"/>
              </a:ext>
            </a:extLst>
          </p:cNvPr>
          <p:cNvSpPr>
            <a:spLocks noGrp="1"/>
          </p:cNvSpPr>
          <p:nvPr>
            <p:ph idx="1"/>
          </p:nvPr>
        </p:nvSpPr>
        <p:spPr/>
        <p:txBody>
          <a:bodyPr/>
          <a:lstStyle/>
          <a:p>
            <a:r>
              <a:rPr lang="es-ES_tradnl" dirty="0"/>
              <a:t>Etiquetado inicial.</a:t>
            </a:r>
          </a:p>
          <a:p>
            <a:r>
              <a:rPr lang="es-ES_tradnl" dirty="0"/>
              <a:t>La imagen se recorre de arriba abajo y de izquierda a derecha asignándole a cada pixel una etiqueta.</a:t>
            </a:r>
          </a:p>
          <a:p>
            <a:r>
              <a:rPr lang="es-ES_tradnl" dirty="0"/>
              <a:t>La definición de vecindad que se use determina que vecinos se examinan.</a:t>
            </a:r>
          </a:p>
          <a:p>
            <a:endParaRPr lang="es-ES_tradnl" dirty="0"/>
          </a:p>
        </p:txBody>
      </p:sp>
      <p:sp>
        <p:nvSpPr>
          <p:cNvPr id="4" name="Footer Placeholder 3">
            <a:extLst>
              <a:ext uri="{FF2B5EF4-FFF2-40B4-BE49-F238E27FC236}">
                <a16:creationId xmlns:a16="http://schemas.microsoft.com/office/drawing/2014/main" id="{CCE34B75-AB6E-2047-AA93-C56A941D2545}"/>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3C49D545-D298-764A-AE74-696653132704}"/>
              </a:ext>
            </a:extLst>
          </p:cNvPr>
          <p:cNvSpPr>
            <a:spLocks noGrp="1"/>
          </p:cNvSpPr>
          <p:nvPr>
            <p:ph type="sldNum" sz="quarter" idx="12"/>
          </p:nvPr>
        </p:nvSpPr>
        <p:spPr/>
        <p:txBody>
          <a:bodyPr/>
          <a:lstStyle/>
          <a:p>
            <a:fld id="{619B10C9-9A24-5847-8AB9-20668630D116}" type="slidenum">
              <a:rPr lang="es-ES_tradnl" smtClean="0"/>
              <a:t>16</a:t>
            </a:fld>
            <a:endParaRPr lang="es-ES_tradnl"/>
          </a:p>
        </p:txBody>
      </p:sp>
      <p:pic>
        <p:nvPicPr>
          <p:cNvPr id="8" name="Picture 7">
            <a:extLst>
              <a:ext uri="{FF2B5EF4-FFF2-40B4-BE49-F238E27FC236}">
                <a16:creationId xmlns:a16="http://schemas.microsoft.com/office/drawing/2014/main" id="{75AF184A-1A9E-6F4B-AEAF-AE68B98C34D7}"/>
              </a:ext>
            </a:extLst>
          </p:cNvPr>
          <p:cNvPicPr>
            <a:picLocks noChangeAspect="1"/>
          </p:cNvPicPr>
          <p:nvPr/>
        </p:nvPicPr>
        <p:blipFill>
          <a:blip r:embed="rId2"/>
          <a:stretch>
            <a:fillRect/>
          </a:stretch>
        </p:blipFill>
        <p:spPr>
          <a:xfrm>
            <a:off x="986536" y="4366006"/>
            <a:ext cx="9194800" cy="1612900"/>
          </a:xfrm>
          <a:prstGeom prst="rect">
            <a:avLst/>
          </a:prstGeom>
        </p:spPr>
      </p:pic>
    </p:spTree>
    <p:extLst>
      <p:ext uri="{BB962C8B-B14F-4D97-AF65-F5344CB8AC3E}">
        <p14:creationId xmlns:p14="http://schemas.microsoft.com/office/powerpoint/2010/main" val="64345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8447-6577-174B-B441-73BF48651D28}"/>
              </a:ext>
            </a:extLst>
          </p:cNvPr>
          <p:cNvSpPr>
            <a:spLocks noGrp="1"/>
          </p:cNvSpPr>
          <p:nvPr>
            <p:ph type="title"/>
          </p:nvPr>
        </p:nvSpPr>
        <p:spPr/>
        <p:txBody>
          <a:bodyPr/>
          <a:lstStyle/>
          <a:p>
            <a:r>
              <a:rPr lang="es-ES_tradnl" dirty="0"/>
              <a:t>Paso 1</a:t>
            </a:r>
          </a:p>
        </p:txBody>
      </p:sp>
      <p:sp>
        <p:nvSpPr>
          <p:cNvPr id="3" name="Content Placeholder 2">
            <a:extLst>
              <a:ext uri="{FF2B5EF4-FFF2-40B4-BE49-F238E27FC236}">
                <a16:creationId xmlns:a16="http://schemas.microsoft.com/office/drawing/2014/main" id="{7125DCFD-D423-914D-85BF-851775204A16}"/>
              </a:ext>
            </a:extLst>
          </p:cNvPr>
          <p:cNvSpPr>
            <a:spLocks noGrp="1"/>
          </p:cNvSpPr>
          <p:nvPr>
            <p:ph idx="1"/>
          </p:nvPr>
        </p:nvSpPr>
        <p:spPr/>
        <p:txBody>
          <a:bodyPr/>
          <a:lstStyle/>
          <a:p>
            <a:r>
              <a:rPr lang="es-ES_tradnl" dirty="0"/>
              <a:t>Para cada pixel:</a:t>
            </a:r>
          </a:p>
          <a:p>
            <a:pPr marL="514350" indent="-514350">
              <a:buFont typeface="+mj-lt"/>
              <a:buAutoNum type="alphaLcParenR"/>
            </a:pPr>
            <a:r>
              <a:rPr lang="es-ES_tradnl" dirty="0"/>
              <a:t>Si ningún vecino tiene etiqueta, entonces al pixel se le asigna una nueva etiqueta.</a:t>
            </a:r>
          </a:p>
          <a:p>
            <a:pPr marL="514350" indent="-514350">
              <a:buFont typeface="+mj-lt"/>
              <a:buAutoNum type="alphaLcParenR"/>
            </a:pPr>
            <a:r>
              <a:rPr lang="es-ES_tradnl" dirty="0"/>
              <a:t>Si exactamente un vecino tiene etiqueta, entonces esa etiqueta se le asigna al pixel.</a:t>
            </a:r>
          </a:p>
          <a:p>
            <a:pPr marL="514350" indent="-514350">
              <a:buFont typeface="+mj-lt"/>
              <a:buAutoNum type="alphaLcParenR"/>
            </a:pPr>
            <a:r>
              <a:rPr lang="es-ES_tradnl" dirty="0"/>
              <a:t>Si más de un vecino tiene etiqueta (pueden ser distintas), entonces alguna de esas etiquetas se le asigna al pixel. Si las etiquetas de los vecinos son distintas se registra la colisión.</a:t>
            </a:r>
          </a:p>
        </p:txBody>
      </p:sp>
      <p:sp>
        <p:nvSpPr>
          <p:cNvPr id="4" name="Footer Placeholder 3">
            <a:extLst>
              <a:ext uri="{FF2B5EF4-FFF2-40B4-BE49-F238E27FC236}">
                <a16:creationId xmlns:a16="http://schemas.microsoft.com/office/drawing/2014/main" id="{CAE41711-0984-7045-8537-7A03AF4F8823}"/>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261B319D-4563-4041-ADF3-6E80C0C94D75}"/>
              </a:ext>
            </a:extLst>
          </p:cNvPr>
          <p:cNvSpPr>
            <a:spLocks noGrp="1"/>
          </p:cNvSpPr>
          <p:nvPr>
            <p:ph type="sldNum" sz="quarter" idx="12"/>
          </p:nvPr>
        </p:nvSpPr>
        <p:spPr/>
        <p:txBody>
          <a:bodyPr/>
          <a:lstStyle/>
          <a:p>
            <a:fld id="{619B10C9-9A24-5847-8AB9-20668630D116}" type="slidenum">
              <a:rPr lang="es-ES_tradnl" smtClean="0"/>
              <a:t>17</a:t>
            </a:fld>
            <a:endParaRPr lang="es-ES_tradnl"/>
          </a:p>
        </p:txBody>
      </p:sp>
    </p:spTree>
    <p:extLst>
      <p:ext uri="{BB962C8B-B14F-4D97-AF65-F5344CB8AC3E}">
        <p14:creationId xmlns:p14="http://schemas.microsoft.com/office/powerpoint/2010/main" val="210529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352A-D08B-BF4A-B26F-7169885EEBAE}"/>
              </a:ext>
            </a:extLst>
          </p:cNvPr>
          <p:cNvSpPr>
            <a:spLocks noGrp="1"/>
          </p:cNvSpPr>
          <p:nvPr>
            <p:ph type="title"/>
          </p:nvPr>
        </p:nvSpPr>
        <p:spPr/>
        <p:txBody>
          <a:bodyPr/>
          <a:lstStyle/>
          <a:p>
            <a:r>
              <a:rPr lang="es-ES_tradnl" dirty="0"/>
              <a:t>Paso 1</a:t>
            </a:r>
          </a:p>
        </p:txBody>
      </p:sp>
      <p:sp>
        <p:nvSpPr>
          <p:cNvPr id="4" name="Footer Placeholder 3">
            <a:extLst>
              <a:ext uri="{FF2B5EF4-FFF2-40B4-BE49-F238E27FC236}">
                <a16:creationId xmlns:a16="http://schemas.microsoft.com/office/drawing/2014/main" id="{26EB5C02-7D0A-B140-BC8A-DA1AD0BA4319}"/>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81CFF18E-3311-7F44-B23A-321C58372C32}"/>
              </a:ext>
            </a:extLst>
          </p:cNvPr>
          <p:cNvSpPr>
            <a:spLocks noGrp="1"/>
          </p:cNvSpPr>
          <p:nvPr>
            <p:ph type="sldNum" sz="quarter" idx="12"/>
          </p:nvPr>
        </p:nvSpPr>
        <p:spPr/>
        <p:txBody>
          <a:bodyPr/>
          <a:lstStyle/>
          <a:p>
            <a:fld id="{619B10C9-9A24-5847-8AB9-20668630D116}" type="slidenum">
              <a:rPr lang="es-ES_tradnl" smtClean="0"/>
              <a:t>18</a:t>
            </a:fld>
            <a:endParaRPr lang="es-ES_tradnl"/>
          </a:p>
        </p:txBody>
      </p:sp>
      <p:pic>
        <p:nvPicPr>
          <p:cNvPr id="13" name="Content Placeholder 12">
            <a:extLst>
              <a:ext uri="{FF2B5EF4-FFF2-40B4-BE49-F238E27FC236}">
                <a16:creationId xmlns:a16="http://schemas.microsoft.com/office/drawing/2014/main" id="{633AAA82-9538-E147-B394-443CE739E2E9}"/>
              </a:ext>
            </a:extLst>
          </p:cNvPr>
          <p:cNvPicPr>
            <a:picLocks noGrp="1" noChangeAspect="1"/>
          </p:cNvPicPr>
          <p:nvPr>
            <p:ph idx="1"/>
          </p:nvPr>
        </p:nvPicPr>
        <p:blipFill>
          <a:blip r:embed="rId2"/>
          <a:stretch>
            <a:fillRect/>
          </a:stretch>
        </p:blipFill>
        <p:spPr>
          <a:xfrm>
            <a:off x="3923166" y="212124"/>
            <a:ext cx="6126371" cy="6188076"/>
          </a:xfrm>
        </p:spPr>
      </p:pic>
    </p:spTree>
    <p:extLst>
      <p:ext uri="{BB962C8B-B14F-4D97-AF65-F5344CB8AC3E}">
        <p14:creationId xmlns:p14="http://schemas.microsoft.com/office/powerpoint/2010/main" val="16817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F2AE-6AA3-7546-BBC9-C06DE7127A57}"/>
              </a:ext>
            </a:extLst>
          </p:cNvPr>
          <p:cNvSpPr>
            <a:spLocks noGrp="1"/>
          </p:cNvSpPr>
          <p:nvPr>
            <p:ph type="title"/>
          </p:nvPr>
        </p:nvSpPr>
        <p:spPr/>
        <p:txBody>
          <a:bodyPr/>
          <a:lstStyle/>
          <a:p>
            <a:r>
              <a:rPr lang="es-ES_tradnl" dirty="0"/>
              <a:t>Paso 1</a:t>
            </a:r>
          </a:p>
        </p:txBody>
      </p:sp>
      <p:sp>
        <p:nvSpPr>
          <p:cNvPr id="3" name="Content Placeholder 2">
            <a:extLst>
              <a:ext uri="{FF2B5EF4-FFF2-40B4-BE49-F238E27FC236}">
                <a16:creationId xmlns:a16="http://schemas.microsoft.com/office/drawing/2014/main" id="{8C3C255E-E016-4846-A8AD-08777BA616F9}"/>
              </a:ext>
            </a:extLst>
          </p:cNvPr>
          <p:cNvSpPr>
            <a:spLocks noGrp="1"/>
          </p:cNvSpPr>
          <p:nvPr>
            <p:ph idx="1"/>
          </p:nvPr>
        </p:nvSpPr>
        <p:spPr/>
        <p:txBody>
          <a:bodyPr/>
          <a:lstStyle/>
          <a:p>
            <a:r>
              <a:rPr lang="es-ES_tradnl" dirty="0"/>
              <a:t>Al final del paso 1 todos los pixeles han sido etiquetados y todas las colisiones han sido registradas.</a:t>
            </a:r>
          </a:p>
          <a:p>
            <a:endParaRPr lang="es-ES_tradnl" dirty="0"/>
          </a:p>
        </p:txBody>
      </p:sp>
      <p:sp>
        <p:nvSpPr>
          <p:cNvPr id="4" name="Footer Placeholder 3">
            <a:extLst>
              <a:ext uri="{FF2B5EF4-FFF2-40B4-BE49-F238E27FC236}">
                <a16:creationId xmlns:a16="http://schemas.microsoft.com/office/drawing/2014/main" id="{F410E1A6-4E19-4743-B1DC-E2F4CDCC338D}"/>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81044E81-7481-9644-97F7-174176018C9A}"/>
              </a:ext>
            </a:extLst>
          </p:cNvPr>
          <p:cNvSpPr>
            <a:spLocks noGrp="1"/>
          </p:cNvSpPr>
          <p:nvPr>
            <p:ph type="sldNum" sz="quarter" idx="12"/>
          </p:nvPr>
        </p:nvSpPr>
        <p:spPr/>
        <p:txBody>
          <a:bodyPr/>
          <a:lstStyle/>
          <a:p>
            <a:fld id="{619B10C9-9A24-5847-8AB9-20668630D116}" type="slidenum">
              <a:rPr lang="es-ES_tradnl" smtClean="0"/>
              <a:t>19</a:t>
            </a:fld>
            <a:endParaRPr lang="es-ES_tradnl"/>
          </a:p>
        </p:txBody>
      </p:sp>
      <p:pic>
        <p:nvPicPr>
          <p:cNvPr id="8" name="Picture 7">
            <a:extLst>
              <a:ext uri="{FF2B5EF4-FFF2-40B4-BE49-F238E27FC236}">
                <a16:creationId xmlns:a16="http://schemas.microsoft.com/office/drawing/2014/main" id="{298B405A-ADD6-464E-B1D8-E0E33E2421BA}"/>
              </a:ext>
            </a:extLst>
          </p:cNvPr>
          <p:cNvPicPr>
            <a:picLocks noChangeAspect="1"/>
          </p:cNvPicPr>
          <p:nvPr/>
        </p:nvPicPr>
        <p:blipFill>
          <a:blip r:embed="rId2"/>
          <a:stretch>
            <a:fillRect/>
          </a:stretch>
        </p:blipFill>
        <p:spPr>
          <a:xfrm>
            <a:off x="609600" y="3133545"/>
            <a:ext cx="11244648" cy="2642323"/>
          </a:xfrm>
          <a:prstGeom prst="rect">
            <a:avLst/>
          </a:prstGeom>
        </p:spPr>
      </p:pic>
    </p:spTree>
    <p:extLst>
      <p:ext uri="{BB962C8B-B14F-4D97-AF65-F5344CB8AC3E}">
        <p14:creationId xmlns:p14="http://schemas.microsoft.com/office/powerpoint/2010/main" val="391867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C2F4-90C9-7D41-9D45-05E3DF0FF467}"/>
              </a:ext>
            </a:extLst>
          </p:cNvPr>
          <p:cNvSpPr>
            <a:spLocks noGrp="1"/>
          </p:cNvSpPr>
          <p:nvPr>
            <p:ph type="title"/>
          </p:nvPr>
        </p:nvSpPr>
        <p:spPr/>
        <p:txBody>
          <a:bodyPr/>
          <a:lstStyle/>
          <a:p>
            <a:r>
              <a:rPr lang="es-ES_tradnl" dirty="0"/>
              <a:t>Temas</a:t>
            </a:r>
          </a:p>
        </p:txBody>
      </p:sp>
      <p:sp>
        <p:nvSpPr>
          <p:cNvPr id="3" name="Content Placeholder 2">
            <a:extLst>
              <a:ext uri="{FF2B5EF4-FFF2-40B4-BE49-F238E27FC236}">
                <a16:creationId xmlns:a16="http://schemas.microsoft.com/office/drawing/2014/main" id="{70C60A7E-7ED7-9540-8BB6-F39DC4183852}"/>
              </a:ext>
            </a:extLst>
          </p:cNvPr>
          <p:cNvSpPr>
            <a:spLocks noGrp="1"/>
          </p:cNvSpPr>
          <p:nvPr>
            <p:ph idx="1"/>
          </p:nvPr>
        </p:nvSpPr>
        <p:spPr/>
        <p:txBody>
          <a:bodyPr/>
          <a:lstStyle/>
          <a:p>
            <a:r>
              <a:rPr lang="es-ES_tradnl" dirty="0"/>
              <a:t>Encontrar regiones conectadas en una imagen</a:t>
            </a:r>
          </a:p>
          <a:p>
            <a:r>
              <a:rPr lang="es-ES_tradnl" dirty="0"/>
              <a:t>Encontrar contornos de regiones</a:t>
            </a:r>
          </a:p>
          <a:p>
            <a:r>
              <a:rPr lang="es-ES_tradnl" dirty="0"/>
              <a:t>Representación de regiones en una imagen</a:t>
            </a:r>
          </a:p>
          <a:p>
            <a:r>
              <a:rPr lang="es-ES_tradnl" dirty="0"/>
              <a:t>Propiedades de las imágenes binarias</a:t>
            </a:r>
          </a:p>
        </p:txBody>
      </p:sp>
      <p:sp>
        <p:nvSpPr>
          <p:cNvPr id="4" name="Footer Placeholder 3">
            <a:extLst>
              <a:ext uri="{FF2B5EF4-FFF2-40B4-BE49-F238E27FC236}">
                <a16:creationId xmlns:a16="http://schemas.microsoft.com/office/drawing/2014/main" id="{02B6648E-78FB-3B41-BCB2-2E5BE37F20F5}"/>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7437F57D-B3DC-FE43-949B-D31EC68E5A98}"/>
              </a:ext>
            </a:extLst>
          </p:cNvPr>
          <p:cNvSpPr>
            <a:spLocks noGrp="1"/>
          </p:cNvSpPr>
          <p:nvPr>
            <p:ph type="sldNum" sz="quarter" idx="12"/>
          </p:nvPr>
        </p:nvSpPr>
        <p:spPr/>
        <p:txBody>
          <a:bodyPr/>
          <a:lstStyle/>
          <a:p>
            <a:fld id="{619B10C9-9A24-5847-8AB9-20668630D116}" type="slidenum">
              <a:rPr lang="es-ES_tradnl" smtClean="0"/>
              <a:t>2</a:t>
            </a:fld>
            <a:endParaRPr lang="es-ES_tradnl"/>
          </a:p>
        </p:txBody>
      </p:sp>
    </p:spTree>
    <p:extLst>
      <p:ext uri="{BB962C8B-B14F-4D97-AF65-F5344CB8AC3E}">
        <p14:creationId xmlns:p14="http://schemas.microsoft.com/office/powerpoint/2010/main" val="3591532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ACEC-D369-0346-AF7C-A9EACE10AD82}"/>
              </a:ext>
            </a:extLst>
          </p:cNvPr>
          <p:cNvSpPr>
            <a:spLocks noGrp="1"/>
          </p:cNvSpPr>
          <p:nvPr>
            <p:ph type="title"/>
          </p:nvPr>
        </p:nvSpPr>
        <p:spPr/>
        <p:txBody>
          <a:bodyPr/>
          <a:lstStyle/>
          <a:p>
            <a:r>
              <a:rPr lang="es-ES_tradnl" dirty="0"/>
              <a:t>Paso 2</a:t>
            </a:r>
          </a:p>
        </p:txBody>
      </p:sp>
      <p:sp>
        <p:nvSpPr>
          <p:cNvPr id="3" name="Content Placeholder 2">
            <a:extLst>
              <a:ext uri="{FF2B5EF4-FFF2-40B4-BE49-F238E27FC236}">
                <a16:creationId xmlns:a16="http://schemas.microsoft.com/office/drawing/2014/main" id="{44F15399-1FB2-DB43-AAD4-53ADFE5C71B9}"/>
              </a:ext>
            </a:extLst>
          </p:cNvPr>
          <p:cNvSpPr>
            <a:spLocks noGrp="1"/>
          </p:cNvSpPr>
          <p:nvPr>
            <p:ph idx="1"/>
          </p:nvPr>
        </p:nvSpPr>
        <p:spPr/>
        <p:txBody>
          <a:bodyPr/>
          <a:lstStyle/>
          <a:p>
            <a:r>
              <a:rPr lang="es-ES_tradnl" dirty="0"/>
              <a:t>Solución de colisiones de etiquetas.</a:t>
            </a:r>
          </a:p>
          <a:p>
            <a:r>
              <a:rPr lang="es-ES_tradnl" dirty="0"/>
              <a:t>Las etiquetas de todos los pixeles se actualizan para que tengan las misma etiqueta.</a:t>
            </a:r>
          </a:p>
          <a:p>
            <a:r>
              <a:rPr lang="es-ES_tradnl" dirty="0"/>
              <a:t>Una opción es seleccionar la etiqueta con el valor mínimo.</a:t>
            </a:r>
          </a:p>
          <a:p>
            <a:endParaRPr lang="es-ES_tradnl" dirty="0"/>
          </a:p>
        </p:txBody>
      </p:sp>
      <p:sp>
        <p:nvSpPr>
          <p:cNvPr id="4" name="Footer Placeholder 3">
            <a:extLst>
              <a:ext uri="{FF2B5EF4-FFF2-40B4-BE49-F238E27FC236}">
                <a16:creationId xmlns:a16="http://schemas.microsoft.com/office/drawing/2014/main" id="{92EBBB42-2F1D-E948-9E2B-0E37D98AE166}"/>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B09B5F12-77F5-2144-8AF4-457F9EE04E1D}"/>
              </a:ext>
            </a:extLst>
          </p:cNvPr>
          <p:cNvSpPr>
            <a:spLocks noGrp="1"/>
          </p:cNvSpPr>
          <p:nvPr>
            <p:ph type="sldNum" sz="quarter" idx="12"/>
          </p:nvPr>
        </p:nvSpPr>
        <p:spPr/>
        <p:txBody>
          <a:bodyPr/>
          <a:lstStyle/>
          <a:p>
            <a:fld id="{619B10C9-9A24-5847-8AB9-20668630D116}" type="slidenum">
              <a:rPr lang="es-ES_tradnl" smtClean="0"/>
              <a:t>20</a:t>
            </a:fld>
            <a:endParaRPr lang="es-ES_tradnl"/>
          </a:p>
        </p:txBody>
      </p:sp>
    </p:spTree>
    <p:extLst>
      <p:ext uri="{BB962C8B-B14F-4D97-AF65-F5344CB8AC3E}">
        <p14:creationId xmlns:p14="http://schemas.microsoft.com/office/powerpoint/2010/main" val="383016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BD75-0DF2-DE45-A465-BDEEE802A7BB}"/>
              </a:ext>
            </a:extLst>
          </p:cNvPr>
          <p:cNvSpPr>
            <a:spLocks noGrp="1"/>
          </p:cNvSpPr>
          <p:nvPr>
            <p:ph type="title"/>
          </p:nvPr>
        </p:nvSpPr>
        <p:spPr/>
        <p:txBody>
          <a:bodyPr/>
          <a:lstStyle/>
          <a:p>
            <a:r>
              <a:rPr lang="es-ES_tradnl" dirty="0"/>
              <a:t>Paso 2</a:t>
            </a:r>
          </a:p>
        </p:txBody>
      </p:sp>
      <p:sp>
        <p:nvSpPr>
          <p:cNvPr id="3" name="Content Placeholder 2">
            <a:extLst>
              <a:ext uri="{FF2B5EF4-FFF2-40B4-BE49-F238E27FC236}">
                <a16:creationId xmlns:a16="http://schemas.microsoft.com/office/drawing/2014/main" id="{7E90D7CC-00C0-6A47-A8FA-BDFC84B5AFE4}"/>
              </a:ext>
            </a:extLst>
          </p:cNvPr>
          <p:cNvSpPr>
            <a:spLocks noGrp="1"/>
          </p:cNvSpPr>
          <p:nvPr>
            <p:ph idx="1"/>
          </p:nvPr>
        </p:nvSpPr>
        <p:spPr/>
        <p:txBody>
          <a:bodyPr/>
          <a:lstStyle/>
          <a:p>
            <a:r>
              <a:rPr lang="es-ES_tradnl" dirty="0"/>
              <a:t>Resultado final después del paso 2:</a:t>
            </a:r>
          </a:p>
          <a:p>
            <a:endParaRPr lang="es-ES_tradnl" dirty="0"/>
          </a:p>
        </p:txBody>
      </p:sp>
      <p:sp>
        <p:nvSpPr>
          <p:cNvPr id="4" name="Footer Placeholder 3">
            <a:extLst>
              <a:ext uri="{FF2B5EF4-FFF2-40B4-BE49-F238E27FC236}">
                <a16:creationId xmlns:a16="http://schemas.microsoft.com/office/drawing/2014/main" id="{412CA2AF-501B-E946-8187-D20CC25AFC6E}"/>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B8F78A35-D72F-9A48-8FC7-6F244A78E75C}"/>
              </a:ext>
            </a:extLst>
          </p:cNvPr>
          <p:cNvSpPr>
            <a:spLocks noGrp="1"/>
          </p:cNvSpPr>
          <p:nvPr>
            <p:ph type="sldNum" sz="quarter" idx="12"/>
          </p:nvPr>
        </p:nvSpPr>
        <p:spPr/>
        <p:txBody>
          <a:bodyPr/>
          <a:lstStyle/>
          <a:p>
            <a:fld id="{619B10C9-9A24-5847-8AB9-20668630D116}" type="slidenum">
              <a:rPr lang="es-ES_tradnl" smtClean="0"/>
              <a:t>21</a:t>
            </a:fld>
            <a:endParaRPr lang="es-ES_tradnl"/>
          </a:p>
        </p:txBody>
      </p:sp>
      <p:pic>
        <p:nvPicPr>
          <p:cNvPr id="8" name="Picture 7">
            <a:extLst>
              <a:ext uri="{FF2B5EF4-FFF2-40B4-BE49-F238E27FC236}">
                <a16:creationId xmlns:a16="http://schemas.microsoft.com/office/drawing/2014/main" id="{6628AFDB-DDB5-114E-9A06-3C32F9C32905}"/>
              </a:ext>
            </a:extLst>
          </p:cNvPr>
          <p:cNvPicPr>
            <a:picLocks noChangeAspect="1"/>
          </p:cNvPicPr>
          <p:nvPr/>
        </p:nvPicPr>
        <p:blipFill>
          <a:blip r:embed="rId2"/>
          <a:stretch>
            <a:fillRect/>
          </a:stretch>
        </p:blipFill>
        <p:spPr>
          <a:xfrm>
            <a:off x="347684" y="2680223"/>
            <a:ext cx="11496632" cy="2899634"/>
          </a:xfrm>
          <a:prstGeom prst="rect">
            <a:avLst/>
          </a:prstGeom>
        </p:spPr>
      </p:pic>
    </p:spTree>
    <p:extLst>
      <p:ext uri="{BB962C8B-B14F-4D97-AF65-F5344CB8AC3E}">
        <p14:creationId xmlns:p14="http://schemas.microsoft.com/office/powerpoint/2010/main" val="25187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71A3-17E5-F14D-ADDE-7251C7D2EA9B}"/>
              </a:ext>
            </a:extLst>
          </p:cNvPr>
          <p:cNvSpPr>
            <a:spLocks noGrp="1"/>
          </p:cNvSpPr>
          <p:nvPr>
            <p:ph type="title"/>
          </p:nvPr>
        </p:nvSpPr>
        <p:spPr/>
        <p:txBody>
          <a:bodyPr/>
          <a:lstStyle/>
          <a:p>
            <a:r>
              <a:rPr lang="es-ES_tradnl" dirty="0"/>
              <a:t>Ejemplo</a:t>
            </a:r>
          </a:p>
        </p:txBody>
      </p:sp>
      <p:sp>
        <p:nvSpPr>
          <p:cNvPr id="4" name="Footer Placeholder 3">
            <a:extLst>
              <a:ext uri="{FF2B5EF4-FFF2-40B4-BE49-F238E27FC236}">
                <a16:creationId xmlns:a16="http://schemas.microsoft.com/office/drawing/2014/main" id="{65F4A6C0-DFE5-9E44-9AE8-2333537153FD}"/>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E9B47220-670A-914D-985A-32F5F0783446}"/>
              </a:ext>
            </a:extLst>
          </p:cNvPr>
          <p:cNvSpPr>
            <a:spLocks noGrp="1"/>
          </p:cNvSpPr>
          <p:nvPr>
            <p:ph type="sldNum" sz="quarter" idx="12"/>
          </p:nvPr>
        </p:nvSpPr>
        <p:spPr/>
        <p:txBody>
          <a:bodyPr/>
          <a:lstStyle/>
          <a:p>
            <a:fld id="{619B10C9-9A24-5847-8AB9-20668630D116}" type="slidenum">
              <a:rPr lang="es-ES_tradnl" smtClean="0"/>
              <a:t>22</a:t>
            </a:fld>
            <a:endParaRPr lang="es-ES_tradnl"/>
          </a:p>
        </p:txBody>
      </p:sp>
      <p:pic>
        <p:nvPicPr>
          <p:cNvPr id="8" name="Content Placeholder 7">
            <a:extLst>
              <a:ext uri="{FF2B5EF4-FFF2-40B4-BE49-F238E27FC236}">
                <a16:creationId xmlns:a16="http://schemas.microsoft.com/office/drawing/2014/main" id="{C2DF7AF5-D8AE-7F45-BB71-AF3F6EAFBC18}"/>
              </a:ext>
            </a:extLst>
          </p:cNvPr>
          <p:cNvPicPr>
            <a:picLocks noGrp="1" noChangeAspect="1"/>
          </p:cNvPicPr>
          <p:nvPr>
            <p:ph idx="1"/>
          </p:nvPr>
        </p:nvPicPr>
        <p:blipFill>
          <a:blip r:embed="rId2"/>
          <a:stretch>
            <a:fillRect/>
          </a:stretch>
        </p:blipFill>
        <p:spPr>
          <a:xfrm>
            <a:off x="3453909" y="259493"/>
            <a:ext cx="7301421" cy="6065108"/>
          </a:xfrm>
        </p:spPr>
      </p:pic>
    </p:spTree>
    <p:extLst>
      <p:ext uri="{BB962C8B-B14F-4D97-AF65-F5344CB8AC3E}">
        <p14:creationId xmlns:p14="http://schemas.microsoft.com/office/powerpoint/2010/main" val="426921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163B5-CA74-2D4E-B1CA-782330B29D79}"/>
              </a:ext>
            </a:extLst>
          </p:cNvPr>
          <p:cNvSpPr>
            <a:spLocks noGrp="1"/>
          </p:cNvSpPr>
          <p:nvPr>
            <p:ph type="title"/>
          </p:nvPr>
        </p:nvSpPr>
        <p:spPr/>
        <p:txBody>
          <a:bodyPr/>
          <a:lstStyle/>
          <a:p>
            <a:r>
              <a:rPr lang="es-ES_tradnl" dirty="0"/>
              <a:t>Comparación</a:t>
            </a:r>
          </a:p>
        </p:txBody>
      </p:sp>
      <p:sp>
        <p:nvSpPr>
          <p:cNvPr id="3" name="Content Placeholder 2">
            <a:extLst>
              <a:ext uri="{FF2B5EF4-FFF2-40B4-BE49-F238E27FC236}">
                <a16:creationId xmlns:a16="http://schemas.microsoft.com/office/drawing/2014/main" id="{37F8D931-2E24-874D-B2C4-65C78D35C0AB}"/>
              </a:ext>
            </a:extLst>
          </p:cNvPr>
          <p:cNvSpPr>
            <a:spLocks noGrp="1"/>
          </p:cNvSpPr>
          <p:nvPr>
            <p:ph idx="1"/>
          </p:nvPr>
        </p:nvSpPr>
        <p:spPr/>
        <p:txBody>
          <a:bodyPr/>
          <a:lstStyle/>
          <a:p>
            <a:r>
              <a:rPr lang="es-ES_tradnl" dirty="0"/>
              <a:t>Inundación vs marcado secuencial de regiones.</a:t>
            </a:r>
          </a:p>
          <a:p>
            <a:r>
              <a:rPr lang="es-ES_tradnl" dirty="0"/>
              <a:t>Inundación recursiva solo es práctica para imágenes pequeñas.</a:t>
            </a:r>
          </a:p>
          <a:p>
            <a:r>
              <a:rPr lang="es-ES_tradnl" dirty="0"/>
              <a:t>Marcado secuencial de regiones es un algoritmo complejo de implementar.</a:t>
            </a:r>
          </a:p>
          <a:p>
            <a:r>
              <a:rPr lang="es-ES_tradnl" dirty="0"/>
              <a:t>No ofrece una clara ventaja sobre los algoritmos de inundación iterativos.</a:t>
            </a:r>
          </a:p>
          <a:p>
            <a:r>
              <a:rPr lang="es-ES_tradnl" dirty="0"/>
              <a:t>En la práctica, la inundación primero en anchura es la opción para imágenes grandes y complejas.</a:t>
            </a:r>
          </a:p>
        </p:txBody>
      </p:sp>
      <p:sp>
        <p:nvSpPr>
          <p:cNvPr id="4" name="Footer Placeholder 3">
            <a:extLst>
              <a:ext uri="{FF2B5EF4-FFF2-40B4-BE49-F238E27FC236}">
                <a16:creationId xmlns:a16="http://schemas.microsoft.com/office/drawing/2014/main" id="{EB1516D9-30B5-614F-A639-7E06F967D4EC}"/>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C8E4A07E-9BBF-A64A-8DAB-8DC9C0E5172F}"/>
              </a:ext>
            </a:extLst>
          </p:cNvPr>
          <p:cNvSpPr>
            <a:spLocks noGrp="1"/>
          </p:cNvSpPr>
          <p:nvPr>
            <p:ph type="sldNum" sz="quarter" idx="12"/>
          </p:nvPr>
        </p:nvSpPr>
        <p:spPr/>
        <p:txBody>
          <a:bodyPr/>
          <a:lstStyle/>
          <a:p>
            <a:fld id="{619B10C9-9A24-5847-8AB9-20668630D116}" type="slidenum">
              <a:rPr lang="es-ES_tradnl" smtClean="0"/>
              <a:t>23</a:t>
            </a:fld>
            <a:endParaRPr lang="es-ES_tradnl"/>
          </a:p>
        </p:txBody>
      </p:sp>
    </p:spTree>
    <p:extLst>
      <p:ext uri="{BB962C8B-B14F-4D97-AF65-F5344CB8AC3E}">
        <p14:creationId xmlns:p14="http://schemas.microsoft.com/office/powerpoint/2010/main" val="73076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42C1-F3EF-20EF-9BD9-A7C236C8D423}"/>
              </a:ext>
            </a:extLst>
          </p:cNvPr>
          <p:cNvSpPr>
            <a:spLocks noGrp="1"/>
          </p:cNvSpPr>
          <p:nvPr>
            <p:ph type="title"/>
          </p:nvPr>
        </p:nvSpPr>
        <p:spPr/>
        <p:txBody>
          <a:bodyPr/>
          <a:lstStyle/>
          <a:p>
            <a:r>
              <a:rPr lang="en-MX" dirty="0"/>
              <a:t>Componentes conectados en OpenCV</a:t>
            </a:r>
          </a:p>
        </p:txBody>
      </p:sp>
      <p:sp>
        <p:nvSpPr>
          <p:cNvPr id="3" name="Content Placeholder 2">
            <a:extLst>
              <a:ext uri="{FF2B5EF4-FFF2-40B4-BE49-F238E27FC236}">
                <a16:creationId xmlns:a16="http://schemas.microsoft.com/office/drawing/2014/main" id="{CD3B87B7-5C9E-926C-470C-2A150E295EE3}"/>
              </a:ext>
            </a:extLst>
          </p:cNvPr>
          <p:cNvSpPr>
            <a:spLocks noGrp="1"/>
          </p:cNvSpPr>
          <p:nvPr>
            <p:ph idx="1"/>
          </p:nvPr>
        </p:nvSpPr>
        <p:spPr/>
        <p:txBody>
          <a:bodyPr/>
          <a:lstStyle/>
          <a:p>
            <a:r>
              <a:rPr lang="es-ES_tradnl" dirty="0"/>
              <a:t>OpenCV proporciona cuatro funciones de análisis de componentes conectados:</a:t>
            </a:r>
          </a:p>
          <a:p>
            <a:pPr marL="514350" indent="-514350">
              <a:buFont typeface="+mj-lt"/>
              <a:buAutoNum type="arabicPeriod"/>
            </a:pPr>
            <a:r>
              <a:rPr lang="en-US" dirty="0" err="1">
                <a:latin typeface="Times New Roman" panose="02020603050405020304" pitchFamily="18" charset="0"/>
                <a:cs typeface="Times New Roman" panose="02020603050405020304" pitchFamily="18" charset="0"/>
              </a:rPr>
              <a:t>cv.connectedComponents</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err="1">
                <a:latin typeface="Times New Roman" panose="02020603050405020304" pitchFamily="18" charset="0"/>
                <a:cs typeface="Times New Roman" panose="02020603050405020304" pitchFamily="18" charset="0"/>
              </a:rPr>
              <a:t>cv.connectedComponentsWithStats</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err="1">
                <a:latin typeface="Times New Roman" panose="02020603050405020304" pitchFamily="18" charset="0"/>
                <a:cs typeface="Times New Roman" panose="02020603050405020304" pitchFamily="18" charset="0"/>
              </a:rPr>
              <a:t>cv.connectedComponentsWithAlgorithm</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err="1">
                <a:latin typeface="Times New Roman" panose="02020603050405020304" pitchFamily="18" charset="0"/>
                <a:cs typeface="Times New Roman" panose="02020603050405020304" pitchFamily="18" charset="0"/>
              </a:rPr>
              <a:t>cv.connectedComponentsWithStatsWithAlgorithm</a:t>
            </a:r>
            <a:endParaRPr lang="en-US" dirty="0">
              <a:latin typeface="Times New Roman" panose="02020603050405020304" pitchFamily="18" charset="0"/>
              <a:cs typeface="Times New Roman" panose="02020603050405020304" pitchFamily="18" charset="0"/>
            </a:endParaRPr>
          </a:p>
          <a:p>
            <a:r>
              <a:rPr lang="en-MX" dirty="0"/>
              <a:t>En los </a:t>
            </a:r>
            <a:r>
              <a:rPr lang="es-MX" dirty="0"/>
              <a:t>siguientes </a:t>
            </a:r>
            <a:r>
              <a:rPr lang="en-MX" dirty="0"/>
              <a:t>ejemplos se us</a:t>
            </a:r>
            <a:r>
              <a:rPr lang="es-MX" dirty="0"/>
              <a:t>a</a:t>
            </a:r>
            <a:r>
              <a:rPr lang="en-MX" dirty="0"/>
              <a:t> </a:t>
            </a:r>
            <a:r>
              <a:rPr lang="en-US" dirty="0" err="1">
                <a:latin typeface="Times New Roman" panose="02020603050405020304" pitchFamily="18" charset="0"/>
                <a:cs typeface="Times New Roman" panose="02020603050405020304" pitchFamily="18" charset="0"/>
              </a:rPr>
              <a:t>cv.connectedComponentsWithStats</a:t>
            </a:r>
            <a:r>
              <a:rPr lang="en-US" dirty="0"/>
              <a:t>.</a:t>
            </a:r>
          </a:p>
          <a:p>
            <a:endParaRPr lang="en-US" dirty="0"/>
          </a:p>
        </p:txBody>
      </p:sp>
      <p:sp>
        <p:nvSpPr>
          <p:cNvPr id="4" name="Footer Placeholder 3">
            <a:extLst>
              <a:ext uri="{FF2B5EF4-FFF2-40B4-BE49-F238E27FC236}">
                <a16:creationId xmlns:a16="http://schemas.microsoft.com/office/drawing/2014/main" id="{3683F8A5-E504-D116-2DF7-90204FB45F4A}"/>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2A4A3C93-1158-891A-3F54-F14693DA95EB}"/>
              </a:ext>
            </a:extLst>
          </p:cNvPr>
          <p:cNvSpPr>
            <a:spLocks noGrp="1"/>
          </p:cNvSpPr>
          <p:nvPr>
            <p:ph type="sldNum" sz="quarter" idx="12"/>
          </p:nvPr>
        </p:nvSpPr>
        <p:spPr/>
        <p:txBody>
          <a:bodyPr/>
          <a:lstStyle/>
          <a:p>
            <a:fld id="{F2F24FFC-F88C-AE43-B15F-429F94E53160}" type="slidenum">
              <a:rPr lang="en-MX" smtClean="0"/>
              <a:t>24</a:t>
            </a:fld>
            <a:endParaRPr lang="en-MX"/>
          </a:p>
        </p:txBody>
      </p:sp>
    </p:spTree>
    <p:extLst>
      <p:ext uri="{BB962C8B-B14F-4D97-AF65-F5344CB8AC3E}">
        <p14:creationId xmlns:p14="http://schemas.microsoft.com/office/powerpoint/2010/main" val="25249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4589-08D1-66AE-13BD-16029FF9902A}"/>
              </a:ext>
            </a:extLst>
          </p:cNvPr>
          <p:cNvSpPr>
            <a:spLocks noGrp="1"/>
          </p:cNvSpPr>
          <p:nvPr>
            <p:ph type="title"/>
          </p:nvPr>
        </p:nvSpPr>
        <p:spPr/>
        <p:txBody>
          <a:bodyPr/>
          <a:lstStyle/>
          <a:p>
            <a:r>
              <a:rPr lang="en-MX" dirty="0"/>
              <a:t>Componentes conectados en OpenCV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052800-B56F-4CE3-12DE-F42FA267DB05}"/>
                  </a:ext>
                </a:extLst>
              </p:cNvPr>
              <p:cNvSpPr>
                <a:spLocks noGrp="1"/>
              </p:cNvSpPr>
              <p:nvPr>
                <p:ph idx="1"/>
              </p:nvPr>
            </p:nvSpPr>
            <p:spPr/>
            <p:txBody>
              <a:bodyPr/>
              <a:lstStyle/>
              <a:p>
                <a:r>
                  <a:rPr lang="es-ES_tradnl" dirty="0">
                    <a:latin typeface="Times New Roman" panose="02020603050405020304" pitchFamily="18" charset="0"/>
                    <a:cs typeface="Times New Roman" panose="02020603050405020304" pitchFamily="18" charset="0"/>
                  </a:rPr>
                  <a:t>cv.connectedComponentsWithStats</a:t>
                </a:r>
                <a:r>
                  <a:rPr lang="es-ES_tradnl" dirty="0"/>
                  <a:t> devuelve la siguiente información:</a:t>
                </a:r>
              </a:p>
              <a:p>
                <a:r>
                  <a:rPr lang="es-ES_tradnl" dirty="0"/>
                  <a:t>El </a:t>
                </a:r>
                <a:r>
                  <a:rPr lang="es-ES_tradnl" dirty="0" err="1"/>
                  <a:t>bounding</a:t>
                </a:r>
                <a:r>
                  <a:rPr lang="es-ES_tradnl" dirty="0"/>
                  <a:t> box (cuadro delimitador) del componente conectado.</a:t>
                </a:r>
              </a:p>
              <a:p>
                <a:r>
                  <a:rPr lang="es-ES_tradnl" dirty="0"/>
                  <a:t>El área en pixeles del componente.</a:t>
                </a:r>
              </a:p>
              <a:p>
                <a:r>
                  <a:rPr lang="es-ES_tradnl" dirty="0"/>
                  <a:t>Las coordenadas del centroide </a:t>
                </a:r>
                <a14:m>
                  <m:oMath xmlns:m="http://schemas.openxmlformats.org/officeDocument/2006/math">
                    <m:d>
                      <m:dPr>
                        <m:ctrlPr>
                          <a:rPr lang="es-ES_tradnl"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rPr>
                          <m:t>, </m:t>
                        </m:r>
                        <m:r>
                          <a:rPr lang="es-ES" b="0" i="1" smtClean="0">
                            <a:latin typeface="Cambria Math" panose="02040503050406030204" pitchFamily="18" charset="0"/>
                          </a:rPr>
                          <m:t>𝑦</m:t>
                        </m:r>
                      </m:e>
                    </m:d>
                  </m:oMath>
                </a14:m>
                <a:r>
                  <a:rPr lang="es-ES_tradnl" dirty="0"/>
                  <a:t> del componente.</a:t>
                </a:r>
              </a:p>
              <a:p>
                <a:endParaRPr lang="en-MX" dirty="0"/>
              </a:p>
            </p:txBody>
          </p:sp>
        </mc:Choice>
        <mc:Fallback xmlns="">
          <p:sp>
            <p:nvSpPr>
              <p:cNvPr id="3" name="Content Placeholder 2">
                <a:extLst>
                  <a:ext uri="{FF2B5EF4-FFF2-40B4-BE49-F238E27FC236}">
                    <a16:creationId xmlns:a16="http://schemas.microsoft.com/office/drawing/2014/main" id="{51052800-B56F-4CE3-12DE-F42FA267DB05}"/>
                  </a:ext>
                </a:extLst>
              </p:cNvPr>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n-MX">
                    <a:noFill/>
                  </a:rPr>
                  <a:t> </a:t>
                </a:r>
              </a:p>
            </p:txBody>
          </p:sp>
        </mc:Fallback>
      </mc:AlternateContent>
      <p:sp>
        <p:nvSpPr>
          <p:cNvPr id="4" name="Footer Placeholder 3">
            <a:extLst>
              <a:ext uri="{FF2B5EF4-FFF2-40B4-BE49-F238E27FC236}">
                <a16:creationId xmlns:a16="http://schemas.microsoft.com/office/drawing/2014/main" id="{5CD1DDA6-EE5E-A010-AE14-6399569C149C}"/>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F60BEB3D-F510-FF5B-259B-A01A5EA01F15}"/>
              </a:ext>
            </a:extLst>
          </p:cNvPr>
          <p:cNvSpPr>
            <a:spLocks noGrp="1"/>
          </p:cNvSpPr>
          <p:nvPr>
            <p:ph type="sldNum" sz="quarter" idx="12"/>
          </p:nvPr>
        </p:nvSpPr>
        <p:spPr/>
        <p:txBody>
          <a:bodyPr/>
          <a:lstStyle/>
          <a:p>
            <a:fld id="{F2F24FFC-F88C-AE43-B15F-429F94E53160}" type="slidenum">
              <a:rPr lang="en-MX" smtClean="0"/>
              <a:t>25</a:t>
            </a:fld>
            <a:endParaRPr lang="en-MX"/>
          </a:p>
        </p:txBody>
      </p:sp>
    </p:spTree>
    <p:extLst>
      <p:ext uri="{BB962C8B-B14F-4D97-AF65-F5344CB8AC3E}">
        <p14:creationId xmlns:p14="http://schemas.microsoft.com/office/powerpoint/2010/main" val="399735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76F89-D84E-492E-9FC6-C5E26C90C72E}"/>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636E3593-FC80-4C40-849E-03555B84A80A}"/>
              </a:ext>
            </a:extLst>
          </p:cNvPr>
          <p:cNvSpPr>
            <a:spLocks noGrp="1"/>
          </p:cNvSpPr>
          <p:nvPr>
            <p:ph idx="1"/>
          </p:nvPr>
        </p:nvSpPr>
        <p:spPr/>
        <p:txBody>
          <a:bodyPr/>
          <a:lstStyle/>
          <a:p>
            <a:r>
              <a:rPr lang="es-MX" dirty="0"/>
              <a:t>Archivo: </a:t>
            </a:r>
            <a:r>
              <a:rPr lang="es-MX" dirty="0" err="1">
                <a:latin typeface="Times New Roman" panose="02020603050405020304" pitchFamily="18" charset="0"/>
                <a:cs typeface="Times New Roman" panose="02020603050405020304" pitchFamily="18" charset="0"/>
              </a:rPr>
              <a:t>segmentation</a:t>
            </a:r>
            <a:r>
              <a:rPr lang="es-MX" dirty="0">
                <a:latin typeface="Times New Roman" panose="02020603050405020304" pitchFamily="18" charset="0"/>
                <a:cs typeface="Times New Roman" panose="02020603050405020304" pitchFamily="18" charset="0"/>
              </a:rPr>
              <a:t>/connected_components_all.py</a:t>
            </a:r>
            <a:r>
              <a:rPr lang="es-MX" dirty="0"/>
              <a:t>.</a:t>
            </a:r>
          </a:p>
          <a:p>
            <a:endParaRPr lang="es-MX" dirty="0"/>
          </a:p>
          <a:p>
            <a:endParaRPr lang="es-MX" dirty="0"/>
          </a:p>
          <a:p>
            <a:endParaRPr lang="es-MX" dirty="0"/>
          </a:p>
          <a:p>
            <a:endParaRPr lang="es-MX" dirty="0"/>
          </a:p>
          <a:p>
            <a:endParaRPr lang="es-MX" dirty="0"/>
          </a:p>
          <a:p>
            <a:endParaRPr lang="es-MX" dirty="0"/>
          </a:p>
          <a:p>
            <a:endParaRPr lang="es-MX" dirty="0"/>
          </a:p>
          <a:p>
            <a:r>
              <a:rPr lang="es-MX" dirty="0"/>
              <a:t>El programa reporta 15 regiones.</a:t>
            </a:r>
          </a:p>
          <a:p>
            <a:endParaRPr lang="es-MX" dirty="0"/>
          </a:p>
        </p:txBody>
      </p:sp>
      <p:sp>
        <p:nvSpPr>
          <p:cNvPr id="4" name="Marcador de pie de página 3">
            <a:extLst>
              <a:ext uri="{FF2B5EF4-FFF2-40B4-BE49-F238E27FC236}">
                <a16:creationId xmlns:a16="http://schemas.microsoft.com/office/drawing/2014/main" id="{FA986E7B-71B8-401F-8DDC-3D4AE67FC4EC}"/>
              </a:ext>
            </a:extLst>
          </p:cNvPr>
          <p:cNvSpPr>
            <a:spLocks noGrp="1"/>
          </p:cNvSpPr>
          <p:nvPr>
            <p:ph type="ftr" sz="quarter" idx="11"/>
          </p:nvPr>
        </p:nvSpPr>
        <p:spPr/>
        <p:txBody>
          <a:bodyPr/>
          <a:lstStyle/>
          <a:p>
            <a:r>
              <a:rPr lang="es-ES_tradnl"/>
              <a:t>Universidad de Sonora</a:t>
            </a:r>
          </a:p>
        </p:txBody>
      </p:sp>
      <p:sp>
        <p:nvSpPr>
          <p:cNvPr id="5" name="Marcador de número de diapositiva 4">
            <a:extLst>
              <a:ext uri="{FF2B5EF4-FFF2-40B4-BE49-F238E27FC236}">
                <a16:creationId xmlns:a16="http://schemas.microsoft.com/office/drawing/2014/main" id="{CE8D3C12-46E5-4954-838E-F89384B3EA25}"/>
              </a:ext>
            </a:extLst>
          </p:cNvPr>
          <p:cNvSpPr>
            <a:spLocks noGrp="1"/>
          </p:cNvSpPr>
          <p:nvPr>
            <p:ph type="sldNum" sz="quarter" idx="12"/>
          </p:nvPr>
        </p:nvSpPr>
        <p:spPr/>
        <p:txBody>
          <a:bodyPr/>
          <a:lstStyle/>
          <a:p>
            <a:fld id="{619B10C9-9A24-5847-8AB9-20668630D116}" type="slidenum">
              <a:rPr lang="es-ES_tradnl" smtClean="0"/>
              <a:t>26</a:t>
            </a:fld>
            <a:endParaRPr lang="es-ES_tradnl"/>
          </a:p>
        </p:txBody>
      </p:sp>
      <p:pic>
        <p:nvPicPr>
          <p:cNvPr id="7" name="Imagen 6">
            <a:extLst>
              <a:ext uri="{FF2B5EF4-FFF2-40B4-BE49-F238E27FC236}">
                <a16:creationId xmlns:a16="http://schemas.microsoft.com/office/drawing/2014/main" id="{652AEB9E-D9DF-449B-A6A3-4C14252644C6}"/>
              </a:ext>
            </a:extLst>
          </p:cNvPr>
          <p:cNvPicPr>
            <a:picLocks noChangeAspect="1"/>
          </p:cNvPicPr>
          <p:nvPr/>
        </p:nvPicPr>
        <p:blipFill>
          <a:blip r:embed="rId2"/>
          <a:stretch>
            <a:fillRect/>
          </a:stretch>
        </p:blipFill>
        <p:spPr>
          <a:xfrm>
            <a:off x="2705811" y="2596392"/>
            <a:ext cx="5644559" cy="3135866"/>
          </a:xfrm>
          <a:prstGeom prst="rect">
            <a:avLst/>
          </a:prstGeom>
        </p:spPr>
      </p:pic>
    </p:spTree>
    <p:extLst>
      <p:ext uri="{BB962C8B-B14F-4D97-AF65-F5344CB8AC3E}">
        <p14:creationId xmlns:p14="http://schemas.microsoft.com/office/powerpoint/2010/main" val="1827313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CB8D28-B3E5-474E-A578-C30EF09255F0}"/>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D83C12C3-BDC1-4CE2-AE70-63B4791CFFBC}"/>
              </a:ext>
            </a:extLst>
          </p:cNvPr>
          <p:cNvSpPr>
            <a:spLocks noGrp="1"/>
          </p:cNvSpPr>
          <p:nvPr>
            <p:ph idx="1"/>
          </p:nvPr>
        </p:nvSpPr>
        <p:spPr/>
        <p:txBody>
          <a:bodyPr/>
          <a:lstStyle/>
          <a:p>
            <a:r>
              <a:rPr lang="es-MX" dirty="0"/>
              <a:t>Archivo: </a:t>
            </a:r>
            <a:r>
              <a:rPr lang="es-MX" dirty="0">
                <a:latin typeface="Times New Roman" panose="02020603050405020304" pitchFamily="18" charset="0"/>
                <a:cs typeface="Times New Roman" panose="02020603050405020304" pitchFamily="18" charset="0"/>
              </a:rPr>
              <a:t>connected_components_plate.py</a:t>
            </a:r>
            <a:r>
              <a:rPr lang="es-MX" dirty="0"/>
              <a:t>.</a:t>
            </a:r>
          </a:p>
          <a:p>
            <a:endParaRPr lang="es-MX" dirty="0"/>
          </a:p>
          <a:p>
            <a:endParaRPr lang="es-MX" dirty="0"/>
          </a:p>
          <a:p>
            <a:endParaRPr lang="es-MX" dirty="0"/>
          </a:p>
          <a:p>
            <a:endParaRPr lang="es-MX" dirty="0"/>
          </a:p>
          <a:p>
            <a:endParaRPr lang="es-MX" dirty="0"/>
          </a:p>
          <a:p>
            <a:endParaRPr lang="es-MX" dirty="0"/>
          </a:p>
          <a:p>
            <a:endParaRPr lang="es-MX" dirty="0"/>
          </a:p>
          <a:p>
            <a:r>
              <a:rPr lang="es-MX" dirty="0"/>
              <a:t>El programa reporta 86 regiones.</a:t>
            </a:r>
          </a:p>
        </p:txBody>
      </p:sp>
      <p:sp>
        <p:nvSpPr>
          <p:cNvPr id="4" name="Marcador de pie de página 3">
            <a:extLst>
              <a:ext uri="{FF2B5EF4-FFF2-40B4-BE49-F238E27FC236}">
                <a16:creationId xmlns:a16="http://schemas.microsoft.com/office/drawing/2014/main" id="{B3121EFD-560C-40C6-905D-8C005F1A1DD2}"/>
              </a:ext>
            </a:extLst>
          </p:cNvPr>
          <p:cNvSpPr>
            <a:spLocks noGrp="1"/>
          </p:cNvSpPr>
          <p:nvPr>
            <p:ph type="ftr" sz="quarter" idx="11"/>
          </p:nvPr>
        </p:nvSpPr>
        <p:spPr/>
        <p:txBody>
          <a:bodyPr/>
          <a:lstStyle/>
          <a:p>
            <a:r>
              <a:rPr lang="es-ES_tradnl"/>
              <a:t>Universidad de Sonora</a:t>
            </a:r>
          </a:p>
        </p:txBody>
      </p:sp>
      <p:sp>
        <p:nvSpPr>
          <p:cNvPr id="5" name="Marcador de número de diapositiva 4">
            <a:extLst>
              <a:ext uri="{FF2B5EF4-FFF2-40B4-BE49-F238E27FC236}">
                <a16:creationId xmlns:a16="http://schemas.microsoft.com/office/drawing/2014/main" id="{960FD3DC-B5C5-48AF-8ED8-CD9593F21B7C}"/>
              </a:ext>
            </a:extLst>
          </p:cNvPr>
          <p:cNvSpPr>
            <a:spLocks noGrp="1"/>
          </p:cNvSpPr>
          <p:nvPr>
            <p:ph type="sldNum" sz="quarter" idx="12"/>
          </p:nvPr>
        </p:nvSpPr>
        <p:spPr/>
        <p:txBody>
          <a:bodyPr/>
          <a:lstStyle/>
          <a:p>
            <a:fld id="{619B10C9-9A24-5847-8AB9-20668630D116}" type="slidenum">
              <a:rPr lang="es-ES_tradnl" smtClean="0"/>
              <a:t>27</a:t>
            </a:fld>
            <a:endParaRPr lang="es-ES_tradnl"/>
          </a:p>
        </p:txBody>
      </p:sp>
      <p:pic>
        <p:nvPicPr>
          <p:cNvPr id="8" name="Imagen 7">
            <a:extLst>
              <a:ext uri="{FF2B5EF4-FFF2-40B4-BE49-F238E27FC236}">
                <a16:creationId xmlns:a16="http://schemas.microsoft.com/office/drawing/2014/main" id="{BF1A4F6B-BC27-4CAE-86DD-F49DDF4B5E94}"/>
              </a:ext>
            </a:extLst>
          </p:cNvPr>
          <p:cNvPicPr>
            <a:picLocks noChangeAspect="1"/>
          </p:cNvPicPr>
          <p:nvPr/>
        </p:nvPicPr>
        <p:blipFill>
          <a:blip r:embed="rId2"/>
          <a:stretch>
            <a:fillRect/>
          </a:stretch>
        </p:blipFill>
        <p:spPr>
          <a:xfrm>
            <a:off x="2602294" y="2540798"/>
            <a:ext cx="5713570" cy="3174206"/>
          </a:xfrm>
          <a:prstGeom prst="rect">
            <a:avLst/>
          </a:prstGeom>
        </p:spPr>
      </p:pic>
    </p:spTree>
    <p:extLst>
      <p:ext uri="{BB962C8B-B14F-4D97-AF65-F5344CB8AC3E}">
        <p14:creationId xmlns:p14="http://schemas.microsoft.com/office/powerpoint/2010/main" val="533129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0FB3-50FA-2345-B661-CB505E97C8F5}"/>
              </a:ext>
            </a:extLst>
          </p:cNvPr>
          <p:cNvSpPr>
            <a:spLocks noGrp="1"/>
          </p:cNvSpPr>
          <p:nvPr>
            <p:ph type="title"/>
          </p:nvPr>
        </p:nvSpPr>
        <p:spPr/>
        <p:txBody>
          <a:bodyPr/>
          <a:lstStyle/>
          <a:p>
            <a:r>
              <a:rPr lang="es-ES_tradnl" dirty="0"/>
              <a:t>Contornos</a:t>
            </a:r>
          </a:p>
        </p:txBody>
      </p:sp>
      <p:sp>
        <p:nvSpPr>
          <p:cNvPr id="3" name="Content Placeholder 2">
            <a:extLst>
              <a:ext uri="{FF2B5EF4-FFF2-40B4-BE49-F238E27FC236}">
                <a16:creationId xmlns:a16="http://schemas.microsoft.com/office/drawing/2014/main" id="{AB75226C-5C23-A249-8677-1094003C6B5C}"/>
              </a:ext>
            </a:extLst>
          </p:cNvPr>
          <p:cNvSpPr>
            <a:spLocks noGrp="1"/>
          </p:cNvSpPr>
          <p:nvPr>
            <p:ph idx="1"/>
          </p:nvPr>
        </p:nvSpPr>
        <p:spPr/>
        <p:txBody>
          <a:bodyPr/>
          <a:lstStyle/>
          <a:p>
            <a:r>
              <a:rPr lang="es-ES_tradnl" dirty="0"/>
              <a:t>El objetivo es encontrar una lista ordenada de los pixeles que forman el contorno de una región conectada (forma o figura).</a:t>
            </a:r>
          </a:p>
          <a:p>
            <a:r>
              <a:rPr lang="es-ES_tradnl" dirty="0"/>
              <a:t>Cada región conectada en una imagen tiene un solo </a:t>
            </a:r>
            <a:r>
              <a:rPr lang="es-ES_tradnl" i="1" dirty="0"/>
              <a:t>contorno exterior</a:t>
            </a:r>
            <a:r>
              <a:rPr lang="es-ES_tradnl" dirty="0"/>
              <a:t>.</a:t>
            </a:r>
          </a:p>
          <a:p>
            <a:r>
              <a:rPr lang="es-ES_tradnl" dirty="0"/>
              <a:t>Si tiene hoyos, la región puede tener varios </a:t>
            </a:r>
            <a:r>
              <a:rPr lang="es-ES_tradnl" i="1" dirty="0"/>
              <a:t>contornos internos</a:t>
            </a:r>
            <a:r>
              <a:rPr lang="es-ES_tradnl" dirty="0"/>
              <a:t>.</a:t>
            </a:r>
          </a:p>
          <a:p>
            <a:r>
              <a:rPr lang="es-ES_tradnl" dirty="0"/>
              <a:t>Dentro de los hoyos pueden haber pequeñas regiones conectadas.</a:t>
            </a:r>
          </a:p>
          <a:p>
            <a:endParaRPr lang="es-ES_tradnl" dirty="0"/>
          </a:p>
          <a:p>
            <a:endParaRPr lang="es-ES_tradnl" dirty="0"/>
          </a:p>
        </p:txBody>
      </p:sp>
      <p:sp>
        <p:nvSpPr>
          <p:cNvPr id="4" name="Footer Placeholder 3">
            <a:extLst>
              <a:ext uri="{FF2B5EF4-FFF2-40B4-BE49-F238E27FC236}">
                <a16:creationId xmlns:a16="http://schemas.microsoft.com/office/drawing/2014/main" id="{343011FF-83B5-8045-B6F6-85F3ED8A13F4}"/>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A9E2B4FE-ED90-7740-9238-BA690AF779F7}"/>
              </a:ext>
            </a:extLst>
          </p:cNvPr>
          <p:cNvSpPr>
            <a:spLocks noGrp="1"/>
          </p:cNvSpPr>
          <p:nvPr>
            <p:ph type="sldNum" sz="quarter" idx="12"/>
          </p:nvPr>
        </p:nvSpPr>
        <p:spPr/>
        <p:txBody>
          <a:bodyPr/>
          <a:lstStyle/>
          <a:p>
            <a:fld id="{619B10C9-9A24-5847-8AB9-20668630D116}" type="slidenum">
              <a:rPr lang="es-ES_tradnl" smtClean="0"/>
              <a:t>28</a:t>
            </a:fld>
            <a:endParaRPr lang="es-ES_tradnl"/>
          </a:p>
        </p:txBody>
      </p:sp>
    </p:spTree>
    <p:extLst>
      <p:ext uri="{BB962C8B-B14F-4D97-AF65-F5344CB8AC3E}">
        <p14:creationId xmlns:p14="http://schemas.microsoft.com/office/powerpoint/2010/main" val="28034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ACA5-AE78-304F-92D5-0D8EC546DAF3}"/>
              </a:ext>
            </a:extLst>
          </p:cNvPr>
          <p:cNvSpPr>
            <a:spLocks noGrp="1"/>
          </p:cNvSpPr>
          <p:nvPr>
            <p:ph type="title"/>
          </p:nvPr>
        </p:nvSpPr>
        <p:spPr/>
        <p:txBody>
          <a:bodyPr/>
          <a:lstStyle/>
          <a:p>
            <a:r>
              <a:rPr lang="es-ES_tradnl" dirty="0"/>
              <a:t>Contornos</a:t>
            </a:r>
          </a:p>
        </p:txBody>
      </p:sp>
      <p:sp>
        <p:nvSpPr>
          <p:cNvPr id="4" name="Footer Placeholder 3">
            <a:extLst>
              <a:ext uri="{FF2B5EF4-FFF2-40B4-BE49-F238E27FC236}">
                <a16:creationId xmlns:a16="http://schemas.microsoft.com/office/drawing/2014/main" id="{12E06425-D3C4-844F-A2A8-7E909EF681FE}"/>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87787161-1483-2549-9A5C-2753D8DBC050}"/>
              </a:ext>
            </a:extLst>
          </p:cNvPr>
          <p:cNvSpPr>
            <a:spLocks noGrp="1"/>
          </p:cNvSpPr>
          <p:nvPr>
            <p:ph type="sldNum" sz="quarter" idx="12"/>
          </p:nvPr>
        </p:nvSpPr>
        <p:spPr/>
        <p:txBody>
          <a:bodyPr/>
          <a:lstStyle/>
          <a:p>
            <a:fld id="{619B10C9-9A24-5847-8AB9-20668630D116}" type="slidenum">
              <a:rPr lang="es-ES_tradnl" smtClean="0"/>
              <a:t>29</a:t>
            </a:fld>
            <a:endParaRPr lang="es-ES_tradnl"/>
          </a:p>
        </p:txBody>
      </p:sp>
      <p:pic>
        <p:nvPicPr>
          <p:cNvPr id="9" name="Content Placeholder 8">
            <a:extLst>
              <a:ext uri="{FF2B5EF4-FFF2-40B4-BE49-F238E27FC236}">
                <a16:creationId xmlns:a16="http://schemas.microsoft.com/office/drawing/2014/main" id="{619906A5-D643-6E4A-ABCD-F50EF8DF646B}"/>
              </a:ext>
            </a:extLst>
          </p:cNvPr>
          <p:cNvPicPr>
            <a:picLocks noGrp="1" noChangeAspect="1"/>
          </p:cNvPicPr>
          <p:nvPr>
            <p:ph idx="1"/>
          </p:nvPr>
        </p:nvPicPr>
        <p:blipFill>
          <a:blip r:embed="rId2"/>
          <a:stretch>
            <a:fillRect/>
          </a:stretch>
        </p:blipFill>
        <p:spPr>
          <a:xfrm>
            <a:off x="609600" y="2458833"/>
            <a:ext cx="10972800" cy="3342097"/>
          </a:xfrm>
        </p:spPr>
      </p:pic>
    </p:spTree>
    <p:extLst>
      <p:ext uri="{BB962C8B-B14F-4D97-AF65-F5344CB8AC3E}">
        <p14:creationId xmlns:p14="http://schemas.microsoft.com/office/powerpoint/2010/main" val="321341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C0E0-1980-584A-AFB5-125D4FE7BF4C}"/>
              </a:ext>
            </a:extLst>
          </p:cNvPr>
          <p:cNvSpPr>
            <a:spLocks noGrp="1"/>
          </p:cNvSpPr>
          <p:nvPr>
            <p:ph type="title"/>
          </p:nvPr>
        </p:nvSpPr>
        <p:spPr/>
        <p:txBody>
          <a:bodyPr/>
          <a:lstStyle/>
          <a:p>
            <a:r>
              <a:rPr lang="es-ES_tradnl" dirty="0"/>
              <a:t>Introducción</a:t>
            </a:r>
          </a:p>
        </p:txBody>
      </p:sp>
      <p:sp>
        <p:nvSpPr>
          <p:cNvPr id="3" name="Content Placeholder 2">
            <a:extLst>
              <a:ext uri="{FF2B5EF4-FFF2-40B4-BE49-F238E27FC236}">
                <a16:creationId xmlns:a16="http://schemas.microsoft.com/office/drawing/2014/main" id="{5705F84D-DF09-824C-B0C5-046BE46D7FB8}"/>
              </a:ext>
            </a:extLst>
          </p:cNvPr>
          <p:cNvSpPr>
            <a:spLocks noGrp="1"/>
          </p:cNvSpPr>
          <p:nvPr>
            <p:ph idx="1"/>
          </p:nvPr>
        </p:nvSpPr>
        <p:spPr/>
        <p:txBody>
          <a:bodyPr/>
          <a:lstStyle/>
          <a:p>
            <a:r>
              <a:rPr lang="es-ES_tradnl" dirty="0"/>
              <a:t>En imágenes binarias los pixeles solo pueden tomar dos valores.</a:t>
            </a:r>
          </a:p>
          <a:p>
            <a:r>
              <a:rPr lang="es-ES_tradnl" dirty="0"/>
              <a:t>Estos valores representan el primer plano (</a:t>
            </a:r>
            <a:r>
              <a:rPr lang="es-ES_tradnl" dirty="0" err="1"/>
              <a:t>foreground</a:t>
            </a:r>
            <a:r>
              <a:rPr lang="es-ES_tradnl" dirty="0"/>
              <a:t>) y el fondo (</a:t>
            </a:r>
            <a:r>
              <a:rPr lang="es-ES_tradnl" dirty="0" err="1"/>
              <a:t>background</a:t>
            </a:r>
            <a:r>
              <a:rPr lang="es-ES_tradnl" dirty="0"/>
              <a:t>).</a:t>
            </a:r>
          </a:p>
          <a:p>
            <a:r>
              <a:rPr lang="es-ES_tradnl" dirty="0"/>
              <a:t>El objetivo de esta parte es definir algoritmos para encontrar el número y el tipo de objetos en una imagen binaria.</a:t>
            </a:r>
          </a:p>
          <a:p>
            <a:endParaRPr lang="es-ES_tradnl" dirty="0"/>
          </a:p>
        </p:txBody>
      </p:sp>
      <p:sp>
        <p:nvSpPr>
          <p:cNvPr id="4" name="Footer Placeholder 3">
            <a:extLst>
              <a:ext uri="{FF2B5EF4-FFF2-40B4-BE49-F238E27FC236}">
                <a16:creationId xmlns:a16="http://schemas.microsoft.com/office/drawing/2014/main" id="{10363B5B-44D6-EA4D-B679-0C096CABA3C0}"/>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2B7F7613-11B4-D446-8D80-D5718F71C201}"/>
              </a:ext>
            </a:extLst>
          </p:cNvPr>
          <p:cNvSpPr>
            <a:spLocks noGrp="1"/>
          </p:cNvSpPr>
          <p:nvPr>
            <p:ph type="sldNum" sz="quarter" idx="12"/>
          </p:nvPr>
        </p:nvSpPr>
        <p:spPr/>
        <p:txBody>
          <a:bodyPr/>
          <a:lstStyle/>
          <a:p>
            <a:fld id="{619B10C9-9A24-5847-8AB9-20668630D116}" type="slidenum">
              <a:rPr lang="es-ES_tradnl" smtClean="0"/>
              <a:t>3</a:t>
            </a:fld>
            <a:endParaRPr lang="es-ES_tradnl"/>
          </a:p>
        </p:txBody>
      </p:sp>
    </p:spTree>
    <p:extLst>
      <p:ext uri="{BB962C8B-B14F-4D97-AF65-F5344CB8AC3E}">
        <p14:creationId xmlns:p14="http://schemas.microsoft.com/office/powerpoint/2010/main" val="72456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8E4FC-8B88-5245-AEB6-564E722DBE26}"/>
              </a:ext>
            </a:extLst>
          </p:cNvPr>
          <p:cNvSpPr>
            <a:spLocks noGrp="1"/>
          </p:cNvSpPr>
          <p:nvPr>
            <p:ph type="title"/>
          </p:nvPr>
        </p:nvSpPr>
        <p:spPr/>
        <p:txBody>
          <a:bodyPr/>
          <a:lstStyle/>
          <a:p>
            <a:r>
              <a:rPr lang="es-ES_tradnl" dirty="0"/>
              <a:t>Contornos</a:t>
            </a:r>
          </a:p>
        </p:txBody>
      </p:sp>
      <p:sp>
        <p:nvSpPr>
          <p:cNvPr id="3" name="Content Placeholder 2">
            <a:extLst>
              <a:ext uri="{FF2B5EF4-FFF2-40B4-BE49-F238E27FC236}">
                <a16:creationId xmlns:a16="http://schemas.microsoft.com/office/drawing/2014/main" id="{418EF684-592D-3049-8580-2A05E763A4DB}"/>
              </a:ext>
            </a:extLst>
          </p:cNvPr>
          <p:cNvSpPr>
            <a:spLocks noGrp="1"/>
          </p:cNvSpPr>
          <p:nvPr>
            <p:ph idx="1"/>
          </p:nvPr>
        </p:nvSpPr>
        <p:spPr/>
        <p:txBody>
          <a:bodyPr/>
          <a:lstStyle/>
          <a:p>
            <a:r>
              <a:rPr lang="es-ES_tradnl" dirty="0"/>
              <a:t>Otra complicación es cuando la conexión entre dos regiones tiene una anchura de 1 pixel.</a:t>
            </a:r>
          </a:p>
          <a:p>
            <a:r>
              <a:rPr lang="es-ES_tradnl" dirty="0"/>
              <a:t>En este caso el contorno pasa por el mismo pixel varias veces y desde distintas direcciones.</a:t>
            </a:r>
          </a:p>
          <a:p>
            <a:r>
              <a:rPr lang="es-ES_tradnl" dirty="0"/>
              <a:t>Esto implica que no basta con recorrer el contorno y regresar al pixel inicial para terminar el proceso de búsqueda del contorno.</a:t>
            </a:r>
          </a:p>
          <a:p>
            <a:r>
              <a:rPr lang="es-ES_tradnl" dirty="0"/>
              <a:t>Hay que tomar en cuenta otros factores, como la dirección de recorrido.</a:t>
            </a:r>
          </a:p>
          <a:p>
            <a:endParaRPr lang="es-ES_tradnl" dirty="0"/>
          </a:p>
        </p:txBody>
      </p:sp>
      <p:sp>
        <p:nvSpPr>
          <p:cNvPr id="4" name="Footer Placeholder 3">
            <a:extLst>
              <a:ext uri="{FF2B5EF4-FFF2-40B4-BE49-F238E27FC236}">
                <a16:creationId xmlns:a16="http://schemas.microsoft.com/office/drawing/2014/main" id="{82E68B64-DCCD-BE43-A66B-4F13E7F590D3}"/>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0B0A1462-2391-0346-A10B-98FC7C1E6857}"/>
              </a:ext>
            </a:extLst>
          </p:cNvPr>
          <p:cNvSpPr>
            <a:spLocks noGrp="1"/>
          </p:cNvSpPr>
          <p:nvPr>
            <p:ph type="sldNum" sz="quarter" idx="12"/>
          </p:nvPr>
        </p:nvSpPr>
        <p:spPr/>
        <p:txBody>
          <a:bodyPr/>
          <a:lstStyle/>
          <a:p>
            <a:fld id="{619B10C9-9A24-5847-8AB9-20668630D116}" type="slidenum">
              <a:rPr lang="es-ES_tradnl" smtClean="0"/>
              <a:t>30</a:t>
            </a:fld>
            <a:endParaRPr lang="es-ES_tradnl"/>
          </a:p>
        </p:txBody>
      </p:sp>
    </p:spTree>
    <p:extLst>
      <p:ext uri="{BB962C8B-B14F-4D97-AF65-F5344CB8AC3E}">
        <p14:creationId xmlns:p14="http://schemas.microsoft.com/office/powerpoint/2010/main" val="39609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E23C-0E7B-A046-AD92-04BADE0C79FA}"/>
              </a:ext>
            </a:extLst>
          </p:cNvPr>
          <p:cNvSpPr>
            <a:spLocks noGrp="1"/>
          </p:cNvSpPr>
          <p:nvPr>
            <p:ph type="title"/>
          </p:nvPr>
        </p:nvSpPr>
        <p:spPr/>
        <p:txBody>
          <a:bodyPr/>
          <a:lstStyle/>
          <a:p>
            <a:r>
              <a:rPr lang="es-ES_tradnl" dirty="0"/>
              <a:t>Contornos</a:t>
            </a:r>
          </a:p>
        </p:txBody>
      </p:sp>
      <p:sp>
        <p:nvSpPr>
          <p:cNvPr id="4" name="Footer Placeholder 3">
            <a:extLst>
              <a:ext uri="{FF2B5EF4-FFF2-40B4-BE49-F238E27FC236}">
                <a16:creationId xmlns:a16="http://schemas.microsoft.com/office/drawing/2014/main" id="{018C6A0A-7483-284E-890E-F5D8985CA8EE}"/>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9D6EBE99-18CB-5B49-AC29-0E3D1B6ADD4E}"/>
              </a:ext>
            </a:extLst>
          </p:cNvPr>
          <p:cNvSpPr>
            <a:spLocks noGrp="1"/>
          </p:cNvSpPr>
          <p:nvPr>
            <p:ph type="sldNum" sz="quarter" idx="12"/>
          </p:nvPr>
        </p:nvSpPr>
        <p:spPr/>
        <p:txBody>
          <a:bodyPr/>
          <a:lstStyle/>
          <a:p>
            <a:fld id="{619B10C9-9A24-5847-8AB9-20668630D116}" type="slidenum">
              <a:rPr lang="es-ES_tradnl" smtClean="0"/>
              <a:t>31</a:t>
            </a:fld>
            <a:endParaRPr lang="es-ES_tradnl"/>
          </a:p>
        </p:txBody>
      </p:sp>
      <p:pic>
        <p:nvPicPr>
          <p:cNvPr id="9" name="Content Placeholder 8">
            <a:extLst>
              <a:ext uri="{FF2B5EF4-FFF2-40B4-BE49-F238E27FC236}">
                <a16:creationId xmlns:a16="http://schemas.microsoft.com/office/drawing/2014/main" id="{CB58804A-96C6-4748-A0B3-072E94BB3CD7}"/>
              </a:ext>
            </a:extLst>
          </p:cNvPr>
          <p:cNvPicPr>
            <a:picLocks noGrp="1" noChangeAspect="1"/>
          </p:cNvPicPr>
          <p:nvPr>
            <p:ph idx="1"/>
          </p:nvPr>
        </p:nvPicPr>
        <p:blipFill>
          <a:blip r:embed="rId2"/>
          <a:stretch>
            <a:fillRect/>
          </a:stretch>
        </p:blipFill>
        <p:spPr>
          <a:xfrm>
            <a:off x="609600" y="2134827"/>
            <a:ext cx="10972800" cy="3990109"/>
          </a:xfrm>
        </p:spPr>
      </p:pic>
    </p:spTree>
    <p:extLst>
      <p:ext uri="{BB962C8B-B14F-4D97-AF65-F5344CB8AC3E}">
        <p14:creationId xmlns:p14="http://schemas.microsoft.com/office/powerpoint/2010/main" val="58624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F2AA-51B1-C743-B9E5-3769DA532135}"/>
              </a:ext>
            </a:extLst>
          </p:cNvPr>
          <p:cNvSpPr>
            <a:spLocks noGrp="1"/>
          </p:cNvSpPr>
          <p:nvPr>
            <p:ph type="title"/>
          </p:nvPr>
        </p:nvSpPr>
        <p:spPr/>
        <p:txBody>
          <a:bodyPr/>
          <a:lstStyle/>
          <a:p>
            <a:r>
              <a:rPr lang="es-ES_tradnl" dirty="0"/>
              <a:t>Contornos</a:t>
            </a:r>
          </a:p>
        </p:txBody>
      </p:sp>
      <p:sp>
        <p:nvSpPr>
          <p:cNvPr id="3" name="Content Placeholder 2">
            <a:extLst>
              <a:ext uri="{FF2B5EF4-FFF2-40B4-BE49-F238E27FC236}">
                <a16:creationId xmlns:a16="http://schemas.microsoft.com/office/drawing/2014/main" id="{355C8DA4-444F-8F46-9508-7C4F51809D3D}"/>
              </a:ext>
            </a:extLst>
          </p:cNvPr>
          <p:cNvSpPr>
            <a:spLocks noGrp="1"/>
          </p:cNvSpPr>
          <p:nvPr>
            <p:ph idx="1"/>
          </p:nvPr>
        </p:nvSpPr>
        <p:spPr/>
        <p:txBody>
          <a:bodyPr/>
          <a:lstStyle/>
          <a:p>
            <a:r>
              <a:rPr lang="es-ES_tradnl" dirty="0"/>
              <a:t>Una forma de encontrar el contorno es mediante </a:t>
            </a:r>
            <a:r>
              <a:rPr lang="es-ES_tradnl" i="1" dirty="0"/>
              <a:t>trazado de contornos</a:t>
            </a:r>
            <a:r>
              <a:rPr lang="es-ES_tradnl" dirty="0"/>
              <a:t>:</a:t>
            </a:r>
          </a:p>
          <a:p>
            <a:pPr marL="514350" indent="-514350">
              <a:buFont typeface="+mj-lt"/>
              <a:buAutoNum type="arabicPeriod"/>
            </a:pPr>
            <a:r>
              <a:rPr lang="es-ES_tradnl" dirty="0"/>
              <a:t>Encontrar las regiones conectadas usando, por ejemplo, inundación iterativa.</a:t>
            </a:r>
          </a:p>
          <a:p>
            <a:pPr marL="514350" indent="-514350">
              <a:buFont typeface="+mj-lt"/>
              <a:buAutoNum type="arabicPeriod"/>
            </a:pPr>
            <a:r>
              <a:rPr lang="es-ES_tradnl" dirty="0"/>
              <a:t>Comenzando con un pixel en el contorno, proceder alrededor de cada región.</a:t>
            </a:r>
          </a:p>
          <a:p>
            <a:r>
              <a:rPr lang="es-ES_tradnl" dirty="0"/>
              <a:t>De la misma forma se puede encontrar un contorno interior comenzando en un pixel en la frontera de un hoyo.</a:t>
            </a:r>
          </a:p>
          <a:p>
            <a:endParaRPr lang="es-ES_tradnl" dirty="0"/>
          </a:p>
        </p:txBody>
      </p:sp>
      <p:sp>
        <p:nvSpPr>
          <p:cNvPr id="4" name="Footer Placeholder 3">
            <a:extLst>
              <a:ext uri="{FF2B5EF4-FFF2-40B4-BE49-F238E27FC236}">
                <a16:creationId xmlns:a16="http://schemas.microsoft.com/office/drawing/2014/main" id="{D6F37802-86AC-A04E-A45A-928C548133C7}"/>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947D459F-1FAB-5C43-8D01-481185C16DE6}"/>
              </a:ext>
            </a:extLst>
          </p:cNvPr>
          <p:cNvSpPr>
            <a:spLocks noGrp="1"/>
          </p:cNvSpPr>
          <p:nvPr>
            <p:ph type="sldNum" sz="quarter" idx="12"/>
          </p:nvPr>
        </p:nvSpPr>
        <p:spPr/>
        <p:txBody>
          <a:bodyPr/>
          <a:lstStyle/>
          <a:p>
            <a:fld id="{619B10C9-9A24-5847-8AB9-20668630D116}" type="slidenum">
              <a:rPr lang="es-ES_tradnl" smtClean="0"/>
              <a:t>32</a:t>
            </a:fld>
            <a:endParaRPr lang="es-ES_tradnl"/>
          </a:p>
        </p:txBody>
      </p:sp>
    </p:spTree>
    <p:extLst>
      <p:ext uri="{BB962C8B-B14F-4D97-AF65-F5344CB8AC3E}">
        <p14:creationId xmlns:p14="http://schemas.microsoft.com/office/powerpoint/2010/main" val="8047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247E-C653-AC49-A1EE-85114102EC8E}"/>
              </a:ext>
            </a:extLst>
          </p:cNvPr>
          <p:cNvSpPr>
            <a:spLocks noGrp="1"/>
          </p:cNvSpPr>
          <p:nvPr>
            <p:ph type="title"/>
          </p:nvPr>
        </p:nvSpPr>
        <p:spPr/>
        <p:txBody>
          <a:bodyPr/>
          <a:lstStyle/>
          <a:p>
            <a:r>
              <a:rPr lang="es-ES_tradnl" dirty="0"/>
              <a:t>Algoritmo</a:t>
            </a:r>
          </a:p>
        </p:txBody>
      </p:sp>
      <p:sp>
        <p:nvSpPr>
          <p:cNvPr id="3" name="Content Placeholder 2">
            <a:extLst>
              <a:ext uri="{FF2B5EF4-FFF2-40B4-BE49-F238E27FC236}">
                <a16:creationId xmlns:a16="http://schemas.microsoft.com/office/drawing/2014/main" id="{3EC1BA18-7BD8-4440-96C5-4612EF7C380A}"/>
              </a:ext>
            </a:extLst>
          </p:cNvPr>
          <p:cNvSpPr>
            <a:spLocks noGrp="1"/>
          </p:cNvSpPr>
          <p:nvPr>
            <p:ph idx="1"/>
          </p:nvPr>
        </p:nvSpPr>
        <p:spPr/>
        <p:txBody>
          <a:bodyPr/>
          <a:lstStyle/>
          <a:p>
            <a:r>
              <a:rPr lang="es-ES_tradnl" dirty="0"/>
              <a:t>Detalles en Burger &amp; </a:t>
            </a:r>
            <a:r>
              <a:rPr lang="es-ES_tradnl" dirty="0" err="1"/>
              <a:t>Burge</a:t>
            </a:r>
            <a:r>
              <a:rPr lang="es-ES_tradnl" dirty="0"/>
              <a:t>, </a:t>
            </a:r>
            <a:r>
              <a:rPr lang="es-ES_tradnl" i="1" dirty="0"/>
              <a:t>Digital </a:t>
            </a:r>
            <a:r>
              <a:rPr lang="es-ES_tradnl" i="1" dirty="0" err="1"/>
              <a:t>Image</a:t>
            </a:r>
            <a:r>
              <a:rPr lang="es-ES_tradnl" i="1" dirty="0"/>
              <a:t> Processing</a:t>
            </a:r>
            <a:r>
              <a:rPr lang="es-ES_tradnl" dirty="0"/>
              <a:t>, p. 220</a:t>
            </a:r>
          </a:p>
          <a:p>
            <a:endParaRPr lang="es-ES_tradnl" dirty="0"/>
          </a:p>
        </p:txBody>
      </p:sp>
      <p:sp>
        <p:nvSpPr>
          <p:cNvPr id="4" name="Footer Placeholder 3">
            <a:extLst>
              <a:ext uri="{FF2B5EF4-FFF2-40B4-BE49-F238E27FC236}">
                <a16:creationId xmlns:a16="http://schemas.microsoft.com/office/drawing/2014/main" id="{52DC1599-9A61-E749-9CF7-7D37078F33F1}"/>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5F4817FB-7AB9-9146-9A63-096044C339D5}"/>
              </a:ext>
            </a:extLst>
          </p:cNvPr>
          <p:cNvSpPr>
            <a:spLocks noGrp="1"/>
          </p:cNvSpPr>
          <p:nvPr>
            <p:ph type="sldNum" sz="quarter" idx="12"/>
          </p:nvPr>
        </p:nvSpPr>
        <p:spPr/>
        <p:txBody>
          <a:bodyPr/>
          <a:lstStyle/>
          <a:p>
            <a:fld id="{619B10C9-9A24-5847-8AB9-20668630D116}" type="slidenum">
              <a:rPr lang="es-ES_tradnl" smtClean="0"/>
              <a:t>33</a:t>
            </a:fld>
            <a:endParaRPr lang="es-ES_tradnl"/>
          </a:p>
        </p:txBody>
      </p:sp>
    </p:spTree>
    <p:extLst>
      <p:ext uri="{BB962C8B-B14F-4D97-AF65-F5344CB8AC3E}">
        <p14:creationId xmlns:p14="http://schemas.microsoft.com/office/powerpoint/2010/main" val="2873696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3B1B-2FDF-DF48-B81B-76BFC97DFA4B}"/>
              </a:ext>
            </a:extLst>
          </p:cNvPr>
          <p:cNvSpPr>
            <a:spLocks noGrp="1"/>
          </p:cNvSpPr>
          <p:nvPr>
            <p:ph type="title"/>
          </p:nvPr>
        </p:nvSpPr>
        <p:spPr/>
        <p:txBody>
          <a:bodyPr/>
          <a:lstStyle/>
          <a:p>
            <a:r>
              <a:rPr lang="es-ES_tradnl" dirty="0"/>
              <a:t>Algoritmo</a:t>
            </a:r>
          </a:p>
        </p:txBody>
      </p:sp>
      <p:sp>
        <p:nvSpPr>
          <p:cNvPr id="3" name="Content Placeholder 2">
            <a:extLst>
              <a:ext uri="{FF2B5EF4-FFF2-40B4-BE49-F238E27FC236}">
                <a16:creationId xmlns:a16="http://schemas.microsoft.com/office/drawing/2014/main" id="{C30B4652-23F4-C04E-83D0-D484981EFFCC}"/>
              </a:ext>
            </a:extLst>
          </p:cNvPr>
          <p:cNvSpPr>
            <a:spLocks noGrp="1"/>
          </p:cNvSpPr>
          <p:nvPr>
            <p:ph idx="1"/>
          </p:nvPr>
        </p:nvSpPr>
        <p:spPr/>
        <p:txBody>
          <a:bodyPr/>
          <a:lstStyle/>
          <a:p>
            <a:pPr marL="514350" indent="-514350">
              <a:buFont typeface="+mj-lt"/>
              <a:buAutoNum type="arabicPeriod"/>
            </a:pPr>
            <a:r>
              <a:rPr lang="es-ES_tradnl" dirty="0"/>
              <a:t>La imagen se recorre de arriba hacia abajo y de izquierda a derecha.</a:t>
            </a:r>
          </a:p>
          <a:p>
            <a:pPr marL="514350" indent="-514350">
              <a:buFont typeface="+mj-lt"/>
              <a:buAutoNum type="arabicPeriod"/>
            </a:pPr>
            <a:r>
              <a:rPr lang="es-ES_tradnl" dirty="0"/>
              <a:t>En cada pixel hay 3 casos:</a:t>
            </a:r>
          </a:p>
          <a:p>
            <a:pPr marL="880110" lvl="1" indent="-514350">
              <a:buFont typeface="+mj-lt"/>
              <a:buAutoNum type="alphaLcParenR"/>
            </a:pPr>
            <a:r>
              <a:rPr lang="es-ES_tradnl" dirty="0"/>
              <a:t>Hay una transición de un pixel del fondo a un pixel sin marcar del frente.</a:t>
            </a:r>
          </a:p>
          <a:p>
            <a:pPr marL="365760" lvl="1" indent="0">
              <a:buNone/>
            </a:pPr>
            <a:r>
              <a:rPr lang="es-ES_tradnl" dirty="0"/>
              <a:t>	Esto indica que el pixel pertenece al contorno exterior de una nueva región.</a:t>
            </a:r>
          </a:p>
          <a:p>
            <a:pPr marL="365760" lvl="1" indent="0">
              <a:buNone/>
            </a:pPr>
            <a:r>
              <a:rPr lang="es-ES_tradnl" dirty="0"/>
              <a:t>	Se asigna una nueva etiqueta.</a:t>
            </a:r>
          </a:p>
          <a:p>
            <a:pPr marL="365760" lvl="1" indent="0">
              <a:buNone/>
            </a:pPr>
            <a:r>
              <a:rPr lang="es-ES_tradnl" dirty="0"/>
              <a:t>	Se recorre y marca el contorno.</a:t>
            </a:r>
          </a:p>
          <a:p>
            <a:pPr marL="365760" lvl="1" indent="0">
              <a:buNone/>
            </a:pPr>
            <a:r>
              <a:rPr lang="es-ES_tradnl" dirty="0"/>
              <a:t>	Todos los pixeles del fondo vecinos a la región se marcan con la etiqueta 	especial -1.</a:t>
            </a:r>
          </a:p>
        </p:txBody>
      </p:sp>
      <p:sp>
        <p:nvSpPr>
          <p:cNvPr id="4" name="Footer Placeholder 3">
            <a:extLst>
              <a:ext uri="{FF2B5EF4-FFF2-40B4-BE49-F238E27FC236}">
                <a16:creationId xmlns:a16="http://schemas.microsoft.com/office/drawing/2014/main" id="{FB92A863-6D8C-FD41-ACA8-F67DED80A913}"/>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60330733-94F4-A743-A0F8-DF0D1560641E}"/>
              </a:ext>
            </a:extLst>
          </p:cNvPr>
          <p:cNvSpPr>
            <a:spLocks noGrp="1"/>
          </p:cNvSpPr>
          <p:nvPr>
            <p:ph type="sldNum" sz="quarter" idx="12"/>
          </p:nvPr>
        </p:nvSpPr>
        <p:spPr/>
        <p:txBody>
          <a:bodyPr/>
          <a:lstStyle/>
          <a:p>
            <a:fld id="{619B10C9-9A24-5847-8AB9-20668630D116}" type="slidenum">
              <a:rPr lang="es-ES_tradnl" smtClean="0"/>
              <a:t>34</a:t>
            </a:fld>
            <a:endParaRPr lang="es-ES_tradnl"/>
          </a:p>
        </p:txBody>
      </p:sp>
    </p:spTree>
    <p:extLst>
      <p:ext uri="{BB962C8B-B14F-4D97-AF65-F5344CB8AC3E}">
        <p14:creationId xmlns:p14="http://schemas.microsoft.com/office/powerpoint/2010/main" val="4233467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E4AE-1EBA-8343-A08A-BA2031C9374E}"/>
              </a:ext>
            </a:extLst>
          </p:cNvPr>
          <p:cNvSpPr>
            <a:spLocks noGrp="1"/>
          </p:cNvSpPr>
          <p:nvPr>
            <p:ph type="title"/>
          </p:nvPr>
        </p:nvSpPr>
        <p:spPr/>
        <p:txBody>
          <a:bodyPr/>
          <a:lstStyle/>
          <a:p>
            <a:r>
              <a:rPr lang="es-ES_tradnl" dirty="0"/>
              <a:t>Algoritmo</a:t>
            </a:r>
          </a:p>
        </p:txBody>
      </p:sp>
      <p:sp>
        <p:nvSpPr>
          <p:cNvPr id="3" name="Content Placeholder 2">
            <a:extLst>
              <a:ext uri="{FF2B5EF4-FFF2-40B4-BE49-F238E27FC236}">
                <a16:creationId xmlns:a16="http://schemas.microsoft.com/office/drawing/2014/main" id="{83BC23ED-F852-DF42-B27A-77C359021E3E}"/>
              </a:ext>
            </a:extLst>
          </p:cNvPr>
          <p:cNvSpPr>
            <a:spLocks noGrp="1"/>
          </p:cNvSpPr>
          <p:nvPr>
            <p:ph idx="1"/>
          </p:nvPr>
        </p:nvSpPr>
        <p:spPr/>
        <p:txBody>
          <a:bodyPr/>
          <a:lstStyle/>
          <a:p>
            <a:pPr marL="850392" lvl="1" indent="-457200">
              <a:buFont typeface="+mj-lt"/>
              <a:buAutoNum type="alphaLcParenR" startAt="2"/>
            </a:pPr>
            <a:r>
              <a:rPr lang="es-ES_tradnl" dirty="0"/>
              <a:t>Hay una transición de un pixel del frente a un pixel sin marcar del fondo.</a:t>
            </a:r>
          </a:p>
          <a:p>
            <a:pPr marL="393192" lvl="1" indent="0">
              <a:buNone/>
            </a:pPr>
            <a:r>
              <a:rPr lang="es-ES_tradnl" dirty="0"/>
              <a:t>	Esto indica que el pixel está en un contorno interno.</a:t>
            </a:r>
          </a:p>
          <a:p>
            <a:pPr marL="393192" lvl="1" indent="0">
              <a:buNone/>
            </a:pPr>
            <a:r>
              <a:rPr lang="es-ES_tradnl" dirty="0"/>
              <a:t>	Comenzando en el pixel se recorre el contorno interno.</a:t>
            </a:r>
          </a:p>
          <a:p>
            <a:pPr marL="393192" lvl="1" indent="0">
              <a:buNone/>
            </a:pPr>
            <a:r>
              <a:rPr lang="es-ES_tradnl" dirty="0"/>
              <a:t>	A todos los pixeles del fondo que son vecinos se les asigna la etiqueta 	especial -1.</a:t>
            </a:r>
          </a:p>
          <a:p>
            <a:pPr marL="850392" lvl="1" indent="-457200">
              <a:buFont typeface="+mj-lt"/>
              <a:buAutoNum type="alphaLcParenR" startAt="3"/>
            </a:pPr>
            <a:r>
              <a:rPr lang="es-ES_tradnl" dirty="0"/>
              <a:t>Si el pixel del frente no está en un contorno, el pixel a la izquierda está etiquetado y esa etiqueta se propaga al pixel actual.</a:t>
            </a:r>
          </a:p>
        </p:txBody>
      </p:sp>
      <p:sp>
        <p:nvSpPr>
          <p:cNvPr id="4" name="Footer Placeholder 3">
            <a:extLst>
              <a:ext uri="{FF2B5EF4-FFF2-40B4-BE49-F238E27FC236}">
                <a16:creationId xmlns:a16="http://schemas.microsoft.com/office/drawing/2014/main" id="{2C5232AB-8D5C-EB4A-8C89-F8CA6829DEDD}"/>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FC21216E-4F62-264D-9D5B-E967E23024D3}"/>
              </a:ext>
            </a:extLst>
          </p:cNvPr>
          <p:cNvSpPr>
            <a:spLocks noGrp="1"/>
          </p:cNvSpPr>
          <p:nvPr>
            <p:ph type="sldNum" sz="quarter" idx="12"/>
          </p:nvPr>
        </p:nvSpPr>
        <p:spPr/>
        <p:txBody>
          <a:bodyPr/>
          <a:lstStyle/>
          <a:p>
            <a:fld id="{619B10C9-9A24-5847-8AB9-20668630D116}" type="slidenum">
              <a:rPr lang="es-ES_tradnl" smtClean="0"/>
              <a:t>35</a:t>
            </a:fld>
            <a:endParaRPr lang="es-ES_tradnl"/>
          </a:p>
        </p:txBody>
      </p:sp>
    </p:spTree>
    <p:extLst>
      <p:ext uri="{BB962C8B-B14F-4D97-AF65-F5344CB8AC3E}">
        <p14:creationId xmlns:p14="http://schemas.microsoft.com/office/powerpoint/2010/main" val="19177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ABAD-348D-BC4C-B3C0-2F380D630AA2}"/>
              </a:ext>
            </a:extLst>
          </p:cNvPr>
          <p:cNvSpPr>
            <a:spLocks noGrp="1"/>
          </p:cNvSpPr>
          <p:nvPr>
            <p:ph type="title"/>
          </p:nvPr>
        </p:nvSpPr>
        <p:spPr/>
        <p:txBody>
          <a:bodyPr/>
          <a:lstStyle/>
          <a:p>
            <a:r>
              <a:rPr lang="es-ES_tradnl" dirty="0"/>
              <a:t>Algoritmo</a:t>
            </a:r>
          </a:p>
        </p:txBody>
      </p:sp>
      <p:sp>
        <p:nvSpPr>
          <p:cNvPr id="4" name="Footer Placeholder 3">
            <a:extLst>
              <a:ext uri="{FF2B5EF4-FFF2-40B4-BE49-F238E27FC236}">
                <a16:creationId xmlns:a16="http://schemas.microsoft.com/office/drawing/2014/main" id="{B75D4EB4-A648-F44F-8F69-B87A273395D8}"/>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3C6C3883-A377-BC4C-A9C6-4FE9A354315D}"/>
              </a:ext>
            </a:extLst>
          </p:cNvPr>
          <p:cNvSpPr>
            <a:spLocks noGrp="1"/>
          </p:cNvSpPr>
          <p:nvPr>
            <p:ph type="sldNum" sz="quarter" idx="12"/>
          </p:nvPr>
        </p:nvSpPr>
        <p:spPr/>
        <p:txBody>
          <a:bodyPr/>
          <a:lstStyle/>
          <a:p>
            <a:fld id="{619B10C9-9A24-5847-8AB9-20668630D116}" type="slidenum">
              <a:rPr lang="es-ES_tradnl" smtClean="0"/>
              <a:t>36</a:t>
            </a:fld>
            <a:endParaRPr lang="es-ES_tradnl"/>
          </a:p>
        </p:txBody>
      </p:sp>
      <p:pic>
        <p:nvPicPr>
          <p:cNvPr id="11" name="Content Placeholder 10">
            <a:extLst>
              <a:ext uri="{FF2B5EF4-FFF2-40B4-BE49-F238E27FC236}">
                <a16:creationId xmlns:a16="http://schemas.microsoft.com/office/drawing/2014/main" id="{0651F72E-49B2-F545-939F-08EB07099C47}"/>
              </a:ext>
            </a:extLst>
          </p:cNvPr>
          <p:cNvPicPr>
            <a:picLocks noGrp="1" noChangeAspect="1"/>
          </p:cNvPicPr>
          <p:nvPr>
            <p:ph idx="1"/>
          </p:nvPr>
        </p:nvPicPr>
        <p:blipFill>
          <a:blip r:embed="rId2"/>
          <a:stretch>
            <a:fillRect/>
          </a:stretch>
        </p:blipFill>
        <p:spPr>
          <a:xfrm>
            <a:off x="2902989" y="249442"/>
            <a:ext cx="8791294" cy="5904470"/>
          </a:xfrm>
        </p:spPr>
      </p:pic>
    </p:spTree>
    <p:extLst>
      <p:ext uri="{BB962C8B-B14F-4D97-AF65-F5344CB8AC3E}">
        <p14:creationId xmlns:p14="http://schemas.microsoft.com/office/powerpoint/2010/main" val="3776288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FCE4-87ED-464B-A55C-2238884AD03A}"/>
              </a:ext>
            </a:extLst>
          </p:cNvPr>
          <p:cNvSpPr>
            <a:spLocks noGrp="1"/>
          </p:cNvSpPr>
          <p:nvPr>
            <p:ph type="title"/>
          </p:nvPr>
        </p:nvSpPr>
        <p:spPr/>
        <p:txBody>
          <a:bodyPr/>
          <a:lstStyle/>
          <a:p>
            <a:r>
              <a:rPr lang="es-ES_tradnl" dirty="0"/>
              <a:t>Algoritmo</a:t>
            </a:r>
          </a:p>
        </p:txBody>
      </p:sp>
      <p:pic>
        <p:nvPicPr>
          <p:cNvPr id="7" name="Content Placeholder 6">
            <a:extLst>
              <a:ext uri="{FF2B5EF4-FFF2-40B4-BE49-F238E27FC236}">
                <a16:creationId xmlns:a16="http://schemas.microsoft.com/office/drawing/2014/main" id="{046382B0-0653-9E46-A283-1C71F30622C3}"/>
              </a:ext>
            </a:extLst>
          </p:cNvPr>
          <p:cNvPicPr>
            <a:picLocks noGrp="1" noChangeAspect="1"/>
          </p:cNvPicPr>
          <p:nvPr>
            <p:ph idx="1"/>
          </p:nvPr>
        </p:nvPicPr>
        <p:blipFill>
          <a:blip r:embed="rId2"/>
          <a:stretch>
            <a:fillRect/>
          </a:stretch>
        </p:blipFill>
        <p:spPr>
          <a:xfrm>
            <a:off x="3806144" y="99311"/>
            <a:ext cx="6495144" cy="6225289"/>
          </a:xfrm>
        </p:spPr>
      </p:pic>
      <p:sp>
        <p:nvSpPr>
          <p:cNvPr id="4" name="Footer Placeholder 3">
            <a:extLst>
              <a:ext uri="{FF2B5EF4-FFF2-40B4-BE49-F238E27FC236}">
                <a16:creationId xmlns:a16="http://schemas.microsoft.com/office/drawing/2014/main" id="{FE6165E8-6CC9-0E43-8FEF-A89704AFF26B}"/>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9C4E2A06-BF0B-3B4D-8E39-0987184476FA}"/>
              </a:ext>
            </a:extLst>
          </p:cNvPr>
          <p:cNvSpPr>
            <a:spLocks noGrp="1"/>
          </p:cNvSpPr>
          <p:nvPr>
            <p:ph type="sldNum" sz="quarter" idx="12"/>
          </p:nvPr>
        </p:nvSpPr>
        <p:spPr/>
        <p:txBody>
          <a:bodyPr/>
          <a:lstStyle/>
          <a:p>
            <a:fld id="{619B10C9-9A24-5847-8AB9-20668630D116}" type="slidenum">
              <a:rPr lang="es-ES_tradnl" smtClean="0"/>
              <a:t>37</a:t>
            </a:fld>
            <a:endParaRPr lang="es-ES_tradnl"/>
          </a:p>
        </p:txBody>
      </p:sp>
    </p:spTree>
    <p:extLst>
      <p:ext uri="{BB962C8B-B14F-4D97-AF65-F5344CB8AC3E}">
        <p14:creationId xmlns:p14="http://schemas.microsoft.com/office/powerpoint/2010/main" val="3689150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D61F-BC05-6940-97D7-7A32D16DCF3B}"/>
              </a:ext>
            </a:extLst>
          </p:cNvPr>
          <p:cNvSpPr>
            <a:spLocks noGrp="1"/>
          </p:cNvSpPr>
          <p:nvPr>
            <p:ph type="title"/>
          </p:nvPr>
        </p:nvSpPr>
        <p:spPr/>
        <p:txBody>
          <a:bodyPr/>
          <a:lstStyle/>
          <a:p>
            <a:r>
              <a:rPr lang="es-ES_tradnl" dirty="0"/>
              <a:t>Algoritmo</a:t>
            </a:r>
          </a:p>
        </p:txBody>
      </p:sp>
      <p:sp>
        <p:nvSpPr>
          <p:cNvPr id="3" name="Content Placeholder 2">
            <a:extLst>
              <a:ext uri="{FF2B5EF4-FFF2-40B4-BE49-F238E27FC236}">
                <a16:creationId xmlns:a16="http://schemas.microsoft.com/office/drawing/2014/main" id="{AC8ED9C3-1DEB-CA4A-BC84-494444325D5A}"/>
              </a:ext>
            </a:extLst>
          </p:cNvPr>
          <p:cNvSpPr>
            <a:spLocks noGrp="1"/>
          </p:cNvSpPr>
          <p:nvPr>
            <p:ph idx="1"/>
          </p:nvPr>
        </p:nvSpPr>
        <p:spPr/>
        <p:txBody>
          <a:bodyPr/>
          <a:lstStyle/>
          <a:p>
            <a:r>
              <a:rPr lang="es-ES_tradnl" dirty="0"/>
              <a:t>Conclusiones:</a:t>
            </a:r>
          </a:p>
          <a:p>
            <a:r>
              <a:rPr lang="es-ES_tradnl" dirty="0"/>
              <a:t>El algoritmo es eficiente y no requiere grandes cantidades de memoria.</a:t>
            </a:r>
          </a:p>
          <a:p>
            <a:r>
              <a:rPr lang="es-ES_tradnl" dirty="0"/>
              <a:t>Es adecuado para procesar imágenes binarias grandes.</a:t>
            </a:r>
          </a:p>
          <a:p>
            <a:endParaRPr lang="es-ES_tradnl" dirty="0"/>
          </a:p>
        </p:txBody>
      </p:sp>
      <p:sp>
        <p:nvSpPr>
          <p:cNvPr id="4" name="Footer Placeholder 3">
            <a:extLst>
              <a:ext uri="{FF2B5EF4-FFF2-40B4-BE49-F238E27FC236}">
                <a16:creationId xmlns:a16="http://schemas.microsoft.com/office/drawing/2014/main" id="{FD2A825E-E849-C549-A8C3-EA90A6CACCB0}"/>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3B146FF0-C314-2945-A8A0-199F79C29018}"/>
              </a:ext>
            </a:extLst>
          </p:cNvPr>
          <p:cNvSpPr>
            <a:spLocks noGrp="1"/>
          </p:cNvSpPr>
          <p:nvPr>
            <p:ph type="sldNum" sz="quarter" idx="12"/>
          </p:nvPr>
        </p:nvSpPr>
        <p:spPr/>
        <p:txBody>
          <a:bodyPr/>
          <a:lstStyle/>
          <a:p>
            <a:fld id="{619B10C9-9A24-5847-8AB9-20668630D116}" type="slidenum">
              <a:rPr lang="es-ES_tradnl" smtClean="0"/>
              <a:t>38</a:t>
            </a:fld>
            <a:endParaRPr lang="es-ES_tradnl"/>
          </a:p>
        </p:txBody>
      </p:sp>
    </p:spTree>
    <p:extLst>
      <p:ext uri="{BB962C8B-B14F-4D97-AF65-F5344CB8AC3E}">
        <p14:creationId xmlns:p14="http://schemas.microsoft.com/office/powerpoint/2010/main" val="1565135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5BFA-68EA-BE32-E510-AB9B82E041B1}"/>
              </a:ext>
            </a:extLst>
          </p:cNvPr>
          <p:cNvSpPr>
            <a:spLocks noGrp="1"/>
          </p:cNvSpPr>
          <p:nvPr>
            <p:ph type="title"/>
          </p:nvPr>
        </p:nvSpPr>
        <p:spPr/>
        <p:txBody>
          <a:bodyPr/>
          <a:lstStyle/>
          <a:p>
            <a:r>
              <a:rPr lang="en-MX" dirty="0"/>
              <a:t>Detección de contornos en OpenCV</a:t>
            </a:r>
          </a:p>
        </p:txBody>
      </p:sp>
      <p:sp>
        <p:nvSpPr>
          <p:cNvPr id="3" name="Content Placeholder 2">
            <a:extLst>
              <a:ext uri="{FF2B5EF4-FFF2-40B4-BE49-F238E27FC236}">
                <a16:creationId xmlns:a16="http://schemas.microsoft.com/office/drawing/2014/main" id="{A119167E-C199-7F74-EB66-9F2643B7212B}"/>
              </a:ext>
            </a:extLst>
          </p:cNvPr>
          <p:cNvSpPr>
            <a:spLocks noGrp="1"/>
          </p:cNvSpPr>
          <p:nvPr>
            <p:ph idx="1"/>
          </p:nvPr>
        </p:nvSpPr>
        <p:spPr/>
        <p:txBody>
          <a:bodyPr/>
          <a:lstStyle/>
          <a:p>
            <a:pPr marL="514350" indent="-514350">
              <a:buFont typeface="+mj-lt"/>
              <a:buAutoNum type="arabicPeriod"/>
            </a:pPr>
            <a:r>
              <a:rPr lang="es-ES_tradnl" dirty="0"/>
              <a:t>Leer una imagen.</a:t>
            </a:r>
          </a:p>
          <a:p>
            <a:pPr marL="514350" indent="-514350">
              <a:buFont typeface="+mj-lt"/>
              <a:buAutoNum type="arabicPeriod"/>
            </a:pPr>
            <a:r>
              <a:rPr lang="es-ES_tradnl" dirty="0"/>
              <a:t>Si la imagen es a color se convierte a tonos de gris con </a:t>
            </a:r>
            <a:r>
              <a:rPr lang="es-ES_tradnl" dirty="0" err="1">
                <a:latin typeface="Times New Roman" panose="02020603050405020304" pitchFamily="18" charset="0"/>
                <a:cs typeface="Times New Roman" panose="02020603050405020304" pitchFamily="18" charset="0"/>
              </a:rPr>
              <a:t>cv.cvtColor</a:t>
            </a:r>
            <a:r>
              <a:rPr lang="es-ES_tradnl" dirty="0">
                <a:latin typeface="Times New Roman" panose="02020603050405020304" pitchFamily="18" charset="0"/>
                <a:cs typeface="Times New Roman" panose="02020603050405020304" pitchFamily="18" charset="0"/>
              </a:rPr>
              <a:t>()</a:t>
            </a:r>
            <a:r>
              <a:rPr lang="es-ES_tradnl" dirty="0"/>
              <a:t>.</a:t>
            </a:r>
          </a:p>
          <a:p>
            <a:pPr marL="514350" indent="-514350">
              <a:buFont typeface="+mj-lt"/>
              <a:buAutoNum type="arabicPeriod"/>
            </a:pPr>
            <a:r>
              <a:rPr lang="es-ES_tradnl" dirty="0"/>
              <a:t>Opcionalmente, aplicar un filtro de </a:t>
            </a:r>
            <a:r>
              <a:rPr lang="es-ES_tradnl" dirty="0" err="1"/>
              <a:t>blur</a:t>
            </a:r>
            <a:r>
              <a:rPr lang="es-ES_tradnl" dirty="0"/>
              <a:t>.</a:t>
            </a:r>
          </a:p>
          <a:p>
            <a:pPr marL="514350" indent="-514350">
              <a:buFont typeface="+mj-lt"/>
              <a:buAutoNum type="arabicPeriod"/>
            </a:pPr>
            <a:r>
              <a:rPr lang="es-ES_tradnl" dirty="0"/>
              <a:t>Binarizar la imagen con </a:t>
            </a:r>
            <a:r>
              <a:rPr lang="es-ES_tradnl" dirty="0" err="1">
                <a:latin typeface="Times New Roman" panose="02020603050405020304" pitchFamily="18" charset="0"/>
                <a:cs typeface="Times New Roman" panose="02020603050405020304" pitchFamily="18" charset="0"/>
              </a:rPr>
              <a:t>cv.threshold</a:t>
            </a:r>
            <a:r>
              <a:rPr lang="es-ES_tradnl" dirty="0">
                <a:latin typeface="Times New Roman" panose="02020603050405020304" pitchFamily="18" charset="0"/>
                <a:cs typeface="Times New Roman" panose="02020603050405020304" pitchFamily="18" charset="0"/>
              </a:rPr>
              <a:t>()</a:t>
            </a:r>
            <a:r>
              <a:rPr lang="es-ES_tradnl" dirty="0"/>
              <a:t>.</a:t>
            </a:r>
          </a:p>
          <a:p>
            <a:pPr marL="514350" indent="-514350">
              <a:buFont typeface="+mj-lt"/>
              <a:buAutoNum type="arabicPeriod"/>
            </a:pPr>
            <a:r>
              <a:rPr lang="es-ES_tradnl" dirty="0"/>
              <a:t>Detectar los contornos con </a:t>
            </a:r>
            <a:r>
              <a:rPr lang="es-ES_tradnl" dirty="0" err="1">
                <a:latin typeface="Times New Roman" panose="02020603050405020304" pitchFamily="18" charset="0"/>
                <a:cs typeface="Times New Roman" panose="02020603050405020304" pitchFamily="18" charset="0"/>
              </a:rPr>
              <a:t>cv.findContours</a:t>
            </a:r>
            <a:r>
              <a:rPr lang="es-ES_tradnl" dirty="0">
                <a:latin typeface="Times New Roman" panose="02020603050405020304" pitchFamily="18" charset="0"/>
                <a:cs typeface="Times New Roman" panose="02020603050405020304" pitchFamily="18" charset="0"/>
              </a:rPr>
              <a:t>()</a:t>
            </a:r>
            <a:r>
              <a:rPr lang="es-ES_tradnl" dirty="0"/>
              <a:t>.</a:t>
            </a:r>
          </a:p>
          <a:p>
            <a:pPr marL="514350" indent="-514350">
              <a:buFont typeface="+mj-lt"/>
              <a:buAutoNum type="arabicPeriod"/>
            </a:pPr>
            <a:r>
              <a:rPr lang="es-ES_tradnl" dirty="0"/>
              <a:t>Dibujar los contornos con </a:t>
            </a:r>
            <a:r>
              <a:rPr lang="es-ES_tradnl" dirty="0" err="1">
                <a:latin typeface="Times New Roman" panose="02020603050405020304" pitchFamily="18" charset="0"/>
                <a:cs typeface="Times New Roman" panose="02020603050405020304" pitchFamily="18" charset="0"/>
              </a:rPr>
              <a:t>cv.drawContours</a:t>
            </a:r>
            <a:r>
              <a:rPr lang="es-ES_tradnl" dirty="0">
                <a:latin typeface="Times New Roman" panose="02020603050405020304" pitchFamily="18" charset="0"/>
                <a:cs typeface="Times New Roman" panose="02020603050405020304" pitchFamily="18" charset="0"/>
              </a:rPr>
              <a:t>()</a:t>
            </a:r>
            <a:r>
              <a:rPr lang="es-ES_tradnl" dirty="0"/>
              <a:t>.</a:t>
            </a:r>
          </a:p>
          <a:p>
            <a:endParaRPr lang="en-US" dirty="0"/>
          </a:p>
        </p:txBody>
      </p:sp>
      <p:sp>
        <p:nvSpPr>
          <p:cNvPr id="4" name="Footer Placeholder 3">
            <a:extLst>
              <a:ext uri="{FF2B5EF4-FFF2-40B4-BE49-F238E27FC236}">
                <a16:creationId xmlns:a16="http://schemas.microsoft.com/office/drawing/2014/main" id="{036C446F-32C8-38E9-F4F1-BE71065960F6}"/>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A087C9F8-F417-37DE-6709-DEEA7E3B3D7B}"/>
              </a:ext>
            </a:extLst>
          </p:cNvPr>
          <p:cNvSpPr>
            <a:spLocks noGrp="1"/>
          </p:cNvSpPr>
          <p:nvPr>
            <p:ph type="sldNum" sz="quarter" idx="12"/>
          </p:nvPr>
        </p:nvSpPr>
        <p:spPr/>
        <p:txBody>
          <a:bodyPr/>
          <a:lstStyle/>
          <a:p>
            <a:fld id="{1C457ADE-9098-8741-BEAF-B373707C0B56}" type="slidenum">
              <a:rPr lang="en-MX" smtClean="0"/>
              <a:t>39</a:t>
            </a:fld>
            <a:endParaRPr lang="en-MX"/>
          </a:p>
        </p:txBody>
      </p:sp>
    </p:spTree>
    <p:extLst>
      <p:ext uri="{BB962C8B-B14F-4D97-AF65-F5344CB8AC3E}">
        <p14:creationId xmlns:p14="http://schemas.microsoft.com/office/powerpoint/2010/main" val="103831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A886-5770-9743-858B-B367CD92E816}"/>
              </a:ext>
            </a:extLst>
          </p:cNvPr>
          <p:cNvSpPr>
            <a:spLocks noGrp="1"/>
          </p:cNvSpPr>
          <p:nvPr>
            <p:ph type="title"/>
          </p:nvPr>
        </p:nvSpPr>
        <p:spPr/>
        <p:txBody>
          <a:bodyPr/>
          <a:lstStyle/>
          <a:p>
            <a:r>
              <a:rPr lang="es-ES_tradnl" dirty="0"/>
              <a:t>Introducción</a:t>
            </a:r>
          </a:p>
        </p:txBody>
      </p:sp>
      <p:pic>
        <p:nvPicPr>
          <p:cNvPr id="7" name="Content Placeholder 6">
            <a:extLst>
              <a:ext uri="{FF2B5EF4-FFF2-40B4-BE49-F238E27FC236}">
                <a16:creationId xmlns:a16="http://schemas.microsoft.com/office/drawing/2014/main" id="{4409D2D0-5657-584E-B604-44345B6C063C}"/>
              </a:ext>
            </a:extLst>
          </p:cNvPr>
          <p:cNvPicPr>
            <a:picLocks noGrp="1" noChangeAspect="1"/>
          </p:cNvPicPr>
          <p:nvPr>
            <p:ph idx="1"/>
          </p:nvPr>
        </p:nvPicPr>
        <p:blipFill>
          <a:blip r:embed="rId2"/>
          <a:stretch>
            <a:fillRect/>
          </a:stretch>
        </p:blipFill>
        <p:spPr>
          <a:xfrm>
            <a:off x="1579776" y="1935163"/>
            <a:ext cx="9032447" cy="4389437"/>
          </a:xfrm>
        </p:spPr>
      </p:pic>
      <p:sp>
        <p:nvSpPr>
          <p:cNvPr id="4" name="Footer Placeholder 3">
            <a:extLst>
              <a:ext uri="{FF2B5EF4-FFF2-40B4-BE49-F238E27FC236}">
                <a16:creationId xmlns:a16="http://schemas.microsoft.com/office/drawing/2014/main" id="{A1518219-59B4-A344-A01A-06597B86546A}"/>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CCD890E7-28A8-384B-AB06-D04C2AC35136}"/>
              </a:ext>
            </a:extLst>
          </p:cNvPr>
          <p:cNvSpPr>
            <a:spLocks noGrp="1"/>
          </p:cNvSpPr>
          <p:nvPr>
            <p:ph type="sldNum" sz="quarter" idx="12"/>
          </p:nvPr>
        </p:nvSpPr>
        <p:spPr/>
        <p:txBody>
          <a:bodyPr/>
          <a:lstStyle/>
          <a:p>
            <a:fld id="{619B10C9-9A24-5847-8AB9-20668630D116}" type="slidenum">
              <a:rPr lang="es-ES_tradnl" smtClean="0"/>
              <a:t>4</a:t>
            </a:fld>
            <a:endParaRPr lang="es-ES_tradnl"/>
          </a:p>
        </p:txBody>
      </p:sp>
    </p:spTree>
    <p:extLst>
      <p:ext uri="{BB962C8B-B14F-4D97-AF65-F5344CB8AC3E}">
        <p14:creationId xmlns:p14="http://schemas.microsoft.com/office/powerpoint/2010/main" val="2015178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1E39A-AE25-4B02-AD2F-06952C705062}"/>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6CA2A152-7C46-478D-849A-31351CFD28E0}"/>
              </a:ext>
            </a:extLst>
          </p:cNvPr>
          <p:cNvSpPr>
            <a:spLocks noGrp="1"/>
          </p:cNvSpPr>
          <p:nvPr>
            <p:ph idx="1"/>
          </p:nvPr>
        </p:nvSpPr>
        <p:spPr/>
        <p:txBody>
          <a:bodyPr/>
          <a:lstStyle/>
          <a:p>
            <a:r>
              <a:rPr lang="es-MX" dirty="0"/>
              <a:t>Archivo: </a:t>
            </a:r>
            <a:r>
              <a:rPr lang="es-MX" dirty="0" err="1">
                <a:latin typeface="Times New Roman" panose="02020603050405020304" pitchFamily="18" charset="0"/>
                <a:cs typeface="Times New Roman" panose="02020603050405020304" pitchFamily="18" charset="0"/>
              </a:rPr>
              <a:t>object_detection</a:t>
            </a:r>
            <a:r>
              <a:rPr lang="es-MX" dirty="0">
                <a:latin typeface="Times New Roman" panose="02020603050405020304" pitchFamily="18" charset="0"/>
                <a:cs typeface="Times New Roman" panose="02020603050405020304" pitchFamily="18" charset="0"/>
              </a:rPr>
              <a:t>/contour_simple.py</a:t>
            </a:r>
            <a:r>
              <a:rPr lang="es-MX" dirty="0"/>
              <a:t>.</a:t>
            </a:r>
          </a:p>
          <a:p>
            <a:endParaRPr lang="es-MX" dirty="0"/>
          </a:p>
          <a:p>
            <a:pPr marL="0" indent="0">
              <a:buNone/>
            </a:pPr>
            <a:r>
              <a:rPr lang="es-MX" dirty="0"/>
              <a:t>               Imagen original                                Contorno</a:t>
            </a:r>
          </a:p>
          <a:p>
            <a:endParaRPr lang="es-MX" dirty="0"/>
          </a:p>
          <a:p>
            <a:endParaRPr lang="es-MX" dirty="0"/>
          </a:p>
        </p:txBody>
      </p:sp>
      <p:sp>
        <p:nvSpPr>
          <p:cNvPr id="4" name="Marcador de pie de página 3">
            <a:extLst>
              <a:ext uri="{FF2B5EF4-FFF2-40B4-BE49-F238E27FC236}">
                <a16:creationId xmlns:a16="http://schemas.microsoft.com/office/drawing/2014/main" id="{43576C17-1A75-44C0-8D1D-DC85064D5D2C}"/>
              </a:ext>
            </a:extLst>
          </p:cNvPr>
          <p:cNvSpPr>
            <a:spLocks noGrp="1"/>
          </p:cNvSpPr>
          <p:nvPr>
            <p:ph type="ftr" sz="quarter" idx="11"/>
          </p:nvPr>
        </p:nvSpPr>
        <p:spPr/>
        <p:txBody>
          <a:bodyPr/>
          <a:lstStyle/>
          <a:p>
            <a:r>
              <a:rPr lang="es-ES_tradnl"/>
              <a:t>Universidad de Sonora</a:t>
            </a:r>
          </a:p>
        </p:txBody>
      </p:sp>
      <p:sp>
        <p:nvSpPr>
          <p:cNvPr id="5" name="Marcador de número de diapositiva 4">
            <a:extLst>
              <a:ext uri="{FF2B5EF4-FFF2-40B4-BE49-F238E27FC236}">
                <a16:creationId xmlns:a16="http://schemas.microsoft.com/office/drawing/2014/main" id="{D8BCA859-78DD-44ED-B38C-AAFC0CA5E5EE}"/>
              </a:ext>
            </a:extLst>
          </p:cNvPr>
          <p:cNvSpPr>
            <a:spLocks noGrp="1"/>
          </p:cNvSpPr>
          <p:nvPr>
            <p:ph type="sldNum" sz="quarter" idx="12"/>
          </p:nvPr>
        </p:nvSpPr>
        <p:spPr/>
        <p:txBody>
          <a:bodyPr/>
          <a:lstStyle/>
          <a:p>
            <a:fld id="{619B10C9-9A24-5847-8AB9-20668630D116}" type="slidenum">
              <a:rPr lang="es-ES_tradnl" smtClean="0"/>
              <a:t>40</a:t>
            </a:fld>
            <a:endParaRPr lang="es-ES_tradnl"/>
          </a:p>
        </p:txBody>
      </p:sp>
      <p:pic>
        <p:nvPicPr>
          <p:cNvPr id="6" name="Content Placeholder 6" descr="A white square on a black background&#10;&#10;Description automatically generated with medium confidence">
            <a:extLst>
              <a:ext uri="{FF2B5EF4-FFF2-40B4-BE49-F238E27FC236}">
                <a16:creationId xmlns:a16="http://schemas.microsoft.com/office/drawing/2014/main" id="{0800AD6A-E3C0-4511-8D9D-75A5AC5F27F1}"/>
              </a:ext>
            </a:extLst>
          </p:cNvPr>
          <p:cNvPicPr>
            <a:picLocks noChangeAspect="1"/>
          </p:cNvPicPr>
          <p:nvPr/>
        </p:nvPicPr>
        <p:blipFill>
          <a:blip r:embed="rId2"/>
          <a:stretch>
            <a:fillRect/>
          </a:stretch>
        </p:blipFill>
        <p:spPr>
          <a:xfrm>
            <a:off x="1872000" y="3420000"/>
            <a:ext cx="2880000" cy="2880000"/>
          </a:xfrm>
          <a:prstGeom prst="rect">
            <a:avLst/>
          </a:prstGeom>
        </p:spPr>
      </p:pic>
      <p:pic>
        <p:nvPicPr>
          <p:cNvPr id="7" name="Content Placeholder 6" descr="A white square on a black background&#10;&#10;Description automatically generated with medium confidence">
            <a:extLst>
              <a:ext uri="{FF2B5EF4-FFF2-40B4-BE49-F238E27FC236}">
                <a16:creationId xmlns:a16="http://schemas.microsoft.com/office/drawing/2014/main" id="{0F079084-955D-430C-BE1C-1805DF00B2E9}"/>
              </a:ext>
            </a:extLst>
          </p:cNvPr>
          <p:cNvPicPr>
            <a:picLocks noChangeAspect="1"/>
          </p:cNvPicPr>
          <p:nvPr/>
        </p:nvPicPr>
        <p:blipFill>
          <a:blip r:embed="rId3"/>
          <a:stretch>
            <a:fillRect/>
          </a:stretch>
        </p:blipFill>
        <p:spPr>
          <a:xfrm>
            <a:off x="6624000" y="3420000"/>
            <a:ext cx="2880000" cy="2880000"/>
          </a:xfrm>
          <a:prstGeom prst="rect">
            <a:avLst/>
          </a:prstGeom>
        </p:spPr>
      </p:pic>
    </p:spTree>
    <p:extLst>
      <p:ext uri="{BB962C8B-B14F-4D97-AF65-F5344CB8AC3E}">
        <p14:creationId xmlns:p14="http://schemas.microsoft.com/office/powerpoint/2010/main" val="1711066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16D41C-CE6F-40DE-B91C-62D4AF33F77F}"/>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B79B59AE-A085-42C4-A2C4-0115359B1719}"/>
              </a:ext>
            </a:extLst>
          </p:cNvPr>
          <p:cNvSpPr>
            <a:spLocks noGrp="1"/>
          </p:cNvSpPr>
          <p:nvPr>
            <p:ph idx="1"/>
          </p:nvPr>
        </p:nvSpPr>
        <p:spPr/>
        <p:txBody>
          <a:bodyPr/>
          <a:lstStyle/>
          <a:p>
            <a:r>
              <a:rPr lang="es-MX" dirty="0"/>
              <a:t>Archivo: </a:t>
            </a:r>
            <a:r>
              <a:rPr lang="es-MX" dirty="0" err="1">
                <a:latin typeface="Times New Roman" panose="02020603050405020304" pitchFamily="18" charset="0"/>
                <a:cs typeface="Times New Roman" panose="02020603050405020304" pitchFamily="18" charset="0"/>
              </a:rPr>
              <a:t>object_detection</a:t>
            </a:r>
            <a:r>
              <a:rPr lang="es-MX" dirty="0">
                <a:latin typeface="Times New Roman" panose="02020603050405020304" pitchFamily="18" charset="0"/>
                <a:cs typeface="Times New Roman" panose="02020603050405020304" pitchFamily="18" charset="0"/>
              </a:rPr>
              <a:t>/contour_fish.py</a:t>
            </a:r>
            <a:r>
              <a:rPr lang="es-MX" dirty="0"/>
              <a:t>.</a:t>
            </a:r>
          </a:p>
          <a:p>
            <a:endParaRPr lang="es-MX" dirty="0"/>
          </a:p>
          <a:p>
            <a:endParaRPr lang="es-MX" dirty="0"/>
          </a:p>
        </p:txBody>
      </p:sp>
      <p:sp>
        <p:nvSpPr>
          <p:cNvPr id="4" name="Marcador de pie de página 3">
            <a:extLst>
              <a:ext uri="{FF2B5EF4-FFF2-40B4-BE49-F238E27FC236}">
                <a16:creationId xmlns:a16="http://schemas.microsoft.com/office/drawing/2014/main" id="{C3F3B599-9A4C-43D1-A75F-98C1E4E21174}"/>
              </a:ext>
            </a:extLst>
          </p:cNvPr>
          <p:cNvSpPr>
            <a:spLocks noGrp="1"/>
          </p:cNvSpPr>
          <p:nvPr>
            <p:ph type="ftr" sz="quarter" idx="11"/>
          </p:nvPr>
        </p:nvSpPr>
        <p:spPr/>
        <p:txBody>
          <a:bodyPr/>
          <a:lstStyle/>
          <a:p>
            <a:r>
              <a:rPr lang="es-ES_tradnl"/>
              <a:t>Universidad de Sonora</a:t>
            </a:r>
          </a:p>
        </p:txBody>
      </p:sp>
      <p:sp>
        <p:nvSpPr>
          <p:cNvPr id="5" name="Marcador de número de diapositiva 4">
            <a:extLst>
              <a:ext uri="{FF2B5EF4-FFF2-40B4-BE49-F238E27FC236}">
                <a16:creationId xmlns:a16="http://schemas.microsoft.com/office/drawing/2014/main" id="{C1804982-FCAD-4293-B8AA-7AF22076B102}"/>
              </a:ext>
            </a:extLst>
          </p:cNvPr>
          <p:cNvSpPr>
            <a:spLocks noGrp="1"/>
          </p:cNvSpPr>
          <p:nvPr>
            <p:ph type="sldNum" sz="quarter" idx="12"/>
          </p:nvPr>
        </p:nvSpPr>
        <p:spPr/>
        <p:txBody>
          <a:bodyPr/>
          <a:lstStyle/>
          <a:p>
            <a:fld id="{619B10C9-9A24-5847-8AB9-20668630D116}" type="slidenum">
              <a:rPr lang="es-ES_tradnl" smtClean="0"/>
              <a:t>41</a:t>
            </a:fld>
            <a:endParaRPr lang="es-ES_tradnl"/>
          </a:p>
        </p:txBody>
      </p:sp>
      <p:pic>
        <p:nvPicPr>
          <p:cNvPr id="6" name="Picture 6" descr="A picture containing fish, clipart, drawing, cartoon&#10;&#10;Description automatically generated">
            <a:extLst>
              <a:ext uri="{FF2B5EF4-FFF2-40B4-BE49-F238E27FC236}">
                <a16:creationId xmlns:a16="http://schemas.microsoft.com/office/drawing/2014/main" id="{F6571C6B-6C29-4615-BBE0-EE47BF57E047}"/>
              </a:ext>
            </a:extLst>
          </p:cNvPr>
          <p:cNvPicPr>
            <a:picLocks noChangeAspect="1"/>
          </p:cNvPicPr>
          <p:nvPr/>
        </p:nvPicPr>
        <p:blipFill>
          <a:blip r:embed="rId2"/>
          <a:stretch>
            <a:fillRect/>
          </a:stretch>
        </p:blipFill>
        <p:spPr>
          <a:xfrm>
            <a:off x="900000" y="2880000"/>
            <a:ext cx="4308866" cy="3240000"/>
          </a:xfrm>
          <a:prstGeom prst="rect">
            <a:avLst/>
          </a:prstGeom>
        </p:spPr>
      </p:pic>
      <p:pic>
        <p:nvPicPr>
          <p:cNvPr id="7" name="Picture 8" descr="A picture containing child art, art, circle, colorfulness&#10;&#10;Description automatically generated">
            <a:extLst>
              <a:ext uri="{FF2B5EF4-FFF2-40B4-BE49-F238E27FC236}">
                <a16:creationId xmlns:a16="http://schemas.microsoft.com/office/drawing/2014/main" id="{D586DD02-7FD5-4C6A-B342-E21FDD73A4C1}"/>
              </a:ext>
            </a:extLst>
          </p:cNvPr>
          <p:cNvPicPr>
            <a:picLocks noChangeAspect="1"/>
          </p:cNvPicPr>
          <p:nvPr/>
        </p:nvPicPr>
        <p:blipFill>
          <a:blip r:embed="rId3"/>
          <a:stretch>
            <a:fillRect/>
          </a:stretch>
        </p:blipFill>
        <p:spPr>
          <a:xfrm>
            <a:off x="6480000" y="2880000"/>
            <a:ext cx="4308866" cy="3240000"/>
          </a:xfrm>
          <a:prstGeom prst="rect">
            <a:avLst/>
          </a:prstGeom>
        </p:spPr>
      </p:pic>
    </p:spTree>
    <p:extLst>
      <p:ext uri="{BB962C8B-B14F-4D97-AF65-F5344CB8AC3E}">
        <p14:creationId xmlns:p14="http://schemas.microsoft.com/office/powerpoint/2010/main" val="2709394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0CB08-A5B4-41E0-9FEA-E88546E15E25}"/>
              </a:ext>
            </a:extLst>
          </p:cNvPr>
          <p:cNvSpPr>
            <a:spLocks noGrp="1"/>
          </p:cNvSpPr>
          <p:nvPr>
            <p:ph type="title"/>
          </p:nvPr>
        </p:nvSpPr>
        <p:spPr/>
        <p:txBody>
          <a:bodyPr/>
          <a:lstStyle/>
          <a:p>
            <a:r>
              <a:rPr lang="es-MX" dirty="0"/>
              <a:t>Función </a:t>
            </a:r>
            <a:r>
              <a:rPr lang="es-MX" dirty="0">
                <a:latin typeface="Times New Roman" panose="02020603050405020304" pitchFamily="18" charset="0"/>
                <a:cs typeface="Times New Roman" panose="02020603050405020304" pitchFamily="18" charset="0"/>
              </a:rPr>
              <a:t>cv2.findContours()</a:t>
            </a:r>
          </a:p>
        </p:txBody>
      </p:sp>
      <p:sp>
        <p:nvSpPr>
          <p:cNvPr id="3" name="Marcador de contenido 2">
            <a:extLst>
              <a:ext uri="{FF2B5EF4-FFF2-40B4-BE49-F238E27FC236}">
                <a16:creationId xmlns:a16="http://schemas.microsoft.com/office/drawing/2014/main" id="{362834F5-5E3A-41D9-8480-3766B95C04E9}"/>
              </a:ext>
            </a:extLst>
          </p:cNvPr>
          <p:cNvSpPr>
            <a:spLocks noGrp="1"/>
          </p:cNvSpPr>
          <p:nvPr>
            <p:ph idx="1"/>
          </p:nvPr>
        </p:nvSpPr>
        <p:spPr/>
        <p:txBody>
          <a:bodyPr/>
          <a:lstStyle/>
          <a:p>
            <a:r>
              <a:rPr lang="es-MX" dirty="0"/>
              <a:t>La función </a:t>
            </a:r>
            <a:r>
              <a:rPr lang="es-MX" dirty="0" err="1">
                <a:latin typeface="Times New Roman" panose="02020603050405020304" pitchFamily="18" charset="0"/>
                <a:cs typeface="Times New Roman" panose="02020603050405020304" pitchFamily="18" charset="0"/>
              </a:rPr>
              <a:t>findContours</a:t>
            </a:r>
            <a:r>
              <a:rPr lang="es-MX" dirty="0">
                <a:latin typeface="Times New Roman" panose="02020603050405020304" pitchFamily="18" charset="0"/>
                <a:cs typeface="Times New Roman" panose="02020603050405020304" pitchFamily="18" charset="0"/>
              </a:rPr>
              <a:t>()</a:t>
            </a:r>
            <a:r>
              <a:rPr lang="es-MX" dirty="0"/>
              <a:t> regresa dos arreglos:</a:t>
            </a:r>
          </a:p>
          <a:p>
            <a:r>
              <a:rPr lang="es-ES_tradnl" dirty="0" err="1">
                <a:latin typeface="Times New Roman" panose="02020603050405020304" pitchFamily="18" charset="0"/>
                <a:cs typeface="Times New Roman" panose="02020603050405020304" pitchFamily="18" charset="0"/>
              </a:rPr>
              <a:t>contours</a:t>
            </a:r>
            <a:r>
              <a:rPr lang="es-ES_tradnl" dirty="0"/>
              <a:t> – contornos detectados</a:t>
            </a:r>
          </a:p>
          <a:p>
            <a:r>
              <a:rPr lang="es-ES_tradnl" dirty="0" err="1">
                <a:latin typeface="Times New Roman" panose="02020603050405020304" pitchFamily="18" charset="0"/>
                <a:cs typeface="Times New Roman" panose="02020603050405020304" pitchFamily="18" charset="0"/>
              </a:rPr>
              <a:t>hierarchy</a:t>
            </a:r>
            <a:r>
              <a:rPr lang="es-ES_tradnl" dirty="0"/>
              <a:t> – información sobre la topología de la imagen</a:t>
            </a:r>
          </a:p>
          <a:p>
            <a:endParaRPr lang="es-MX" dirty="0"/>
          </a:p>
        </p:txBody>
      </p:sp>
      <p:sp>
        <p:nvSpPr>
          <p:cNvPr id="4" name="Marcador de pie de página 3">
            <a:extLst>
              <a:ext uri="{FF2B5EF4-FFF2-40B4-BE49-F238E27FC236}">
                <a16:creationId xmlns:a16="http://schemas.microsoft.com/office/drawing/2014/main" id="{B3BCDAD7-D00F-4329-8FAE-8985E743FDCA}"/>
              </a:ext>
            </a:extLst>
          </p:cNvPr>
          <p:cNvSpPr>
            <a:spLocks noGrp="1"/>
          </p:cNvSpPr>
          <p:nvPr>
            <p:ph type="ftr" sz="quarter" idx="11"/>
          </p:nvPr>
        </p:nvSpPr>
        <p:spPr/>
        <p:txBody>
          <a:bodyPr/>
          <a:lstStyle/>
          <a:p>
            <a:r>
              <a:rPr lang="es-ES_tradnl"/>
              <a:t>Universidad de Sonora</a:t>
            </a:r>
          </a:p>
        </p:txBody>
      </p:sp>
      <p:sp>
        <p:nvSpPr>
          <p:cNvPr id="5" name="Marcador de número de diapositiva 4">
            <a:extLst>
              <a:ext uri="{FF2B5EF4-FFF2-40B4-BE49-F238E27FC236}">
                <a16:creationId xmlns:a16="http://schemas.microsoft.com/office/drawing/2014/main" id="{FA059951-6D51-41BD-BD83-98F0854D0688}"/>
              </a:ext>
            </a:extLst>
          </p:cNvPr>
          <p:cNvSpPr>
            <a:spLocks noGrp="1"/>
          </p:cNvSpPr>
          <p:nvPr>
            <p:ph type="sldNum" sz="quarter" idx="12"/>
          </p:nvPr>
        </p:nvSpPr>
        <p:spPr/>
        <p:txBody>
          <a:bodyPr/>
          <a:lstStyle/>
          <a:p>
            <a:fld id="{619B10C9-9A24-5847-8AB9-20668630D116}" type="slidenum">
              <a:rPr lang="es-ES_tradnl" smtClean="0"/>
              <a:t>42</a:t>
            </a:fld>
            <a:endParaRPr lang="es-ES_tradnl"/>
          </a:p>
        </p:txBody>
      </p:sp>
    </p:spTree>
    <p:extLst>
      <p:ext uri="{BB962C8B-B14F-4D97-AF65-F5344CB8AC3E}">
        <p14:creationId xmlns:p14="http://schemas.microsoft.com/office/powerpoint/2010/main" val="2577806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F444-9AAF-B0E7-743D-2ADEAF3AE85C}"/>
              </a:ext>
            </a:extLst>
          </p:cNvPr>
          <p:cNvSpPr>
            <a:spLocks noGrp="1"/>
          </p:cNvSpPr>
          <p:nvPr>
            <p:ph type="title"/>
          </p:nvPr>
        </p:nvSpPr>
        <p:spPr/>
        <p:txBody>
          <a:bodyPr>
            <a:normAutofit/>
          </a:bodyPr>
          <a:lstStyle/>
          <a:p>
            <a:r>
              <a:rPr lang="en-MX" dirty="0"/>
              <a:t>Jerarquía de</a:t>
            </a:r>
            <a:r>
              <a:rPr lang="es-MX" dirty="0"/>
              <a:t> </a:t>
            </a:r>
            <a:r>
              <a:rPr lang="en-MX" dirty="0"/>
              <a:t>contornos</a:t>
            </a:r>
            <a:r>
              <a:rPr lang="es-MX" dirty="0"/>
              <a:t> en OpenCV</a:t>
            </a:r>
            <a:endParaRPr lang="en-MX" dirty="0"/>
          </a:p>
        </p:txBody>
      </p:sp>
      <p:sp>
        <p:nvSpPr>
          <p:cNvPr id="3" name="Content Placeholder 2">
            <a:extLst>
              <a:ext uri="{FF2B5EF4-FFF2-40B4-BE49-F238E27FC236}">
                <a16:creationId xmlns:a16="http://schemas.microsoft.com/office/drawing/2014/main" id="{451A7BC3-5DA5-A062-9A9F-E824A68E8D44}"/>
              </a:ext>
            </a:extLst>
          </p:cNvPr>
          <p:cNvSpPr>
            <a:spLocks noGrp="1"/>
          </p:cNvSpPr>
          <p:nvPr>
            <p:ph idx="1"/>
          </p:nvPr>
        </p:nvSpPr>
        <p:spPr/>
        <p:txBody>
          <a:bodyPr/>
          <a:lstStyle/>
          <a:p>
            <a:r>
              <a:rPr lang="es-ES_tradnl" dirty="0"/>
              <a:t>Cada contorno tiene información sobre su jerarquía, quién es su hijo, quién es su padre, etc.</a:t>
            </a:r>
          </a:p>
          <a:p>
            <a:r>
              <a:rPr lang="es-ES_tradnl" dirty="0"/>
              <a:t>OpenCV lo representa en un arreglo de cuatro valores</a:t>
            </a:r>
            <a:r>
              <a:rPr lang="en-US" dirty="0"/>
              <a:t>: </a:t>
            </a:r>
            <a:r>
              <a:rPr lang="en-US" dirty="0">
                <a:latin typeface="Times New Roman" panose="02020603050405020304" pitchFamily="18" charset="0"/>
                <a:cs typeface="Times New Roman" panose="02020603050405020304" pitchFamily="18" charset="0"/>
              </a:rPr>
              <a:t>[Next, Previous, </a:t>
            </a:r>
            <a:r>
              <a:rPr lang="en-US" dirty="0" err="1">
                <a:latin typeface="Times New Roman" panose="02020603050405020304" pitchFamily="18" charset="0"/>
                <a:cs typeface="Times New Roman" panose="02020603050405020304" pitchFamily="18" charset="0"/>
              </a:rPr>
              <a:t>First_child</a:t>
            </a:r>
            <a:r>
              <a:rPr lang="en-US" dirty="0">
                <a:latin typeface="Times New Roman" panose="02020603050405020304" pitchFamily="18" charset="0"/>
                <a:cs typeface="Times New Roman" panose="02020603050405020304" pitchFamily="18" charset="0"/>
              </a:rPr>
              <a:t>, Parent]</a:t>
            </a:r>
            <a:r>
              <a:rPr lang="en-US" dirty="0"/>
              <a:t>.</a:t>
            </a:r>
          </a:p>
          <a:p>
            <a:r>
              <a:rPr lang="en-MX" dirty="0">
                <a:latin typeface="Times New Roman" panose="02020603050405020304" pitchFamily="18" charset="0"/>
                <a:cs typeface="Times New Roman" panose="02020603050405020304" pitchFamily="18" charset="0"/>
              </a:rPr>
              <a:t>Next</a:t>
            </a:r>
            <a:r>
              <a:rPr lang="en-MX" dirty="0"/>
              <a:t> – contorno siguiente al mismo nivel</a:t>
            </a:r>
          </a:p>
          <a:p>
            <a:r>
              <a:rPr lang="en-MX" dirty="0">
                <a:latin typeface="Times New Roman" panose="02020603050405020304" pitchFamily="18" charset="0"/>
                <a:cs typeface="Times New Roman" panose="02020603050405020304" pitchFamily="18" charset="0"/>
              </a:rPr>
              <a:t>Previous</a:t>
            </a:r>
            <a:r>
              <a:rPr lang="en-MX" dirty="0"/>
              <a:t> – contorno anterior al mismo nivel</a:t>
            </a:r>
          </a:p>
          <a:p>
            <a:r>
              <a:rPr lang="en-MX" dirty="0">
                <a:latin typeface="Times New Roman" panose="02020603050405020304" pitchFamily="18" charset="0"/>
                <a:cs typeface="Times New Roman" panose="02020603050405020304" pitchFamily="18" charset="0"/>
              </a:rPr>
              <a:t>First_child</a:t>
            </a:r>
            <a:r>
              <a:rPr lang="en-MX" dirty="0"/>
              <a:t> – primer contorno al siguiente nivel</a:t>
            </a:r>
          </a:p>
          <a:p>
            <a:r>
              <a:rPr lang="en-MX" dirty="0">
                <a:latin typeface="Times New Roman" panose="02020603050405020304" pitchFamily="18" charset="0"/>
                <a:cs typeface="Times New Roman" panose="02020603050405020304" pitchFamily="18" charset="0"/>
              </a:rPr>
              <a:t>Parent</a:t>
            </a:r>
            <a:r>
              <a:rPr lang="en-MX" dirty="0"/>
              <a:t> – contorno padre</a:t>
            </a:r>
          </a:p>
          <a:p>
            <a:endParaRPr lang="en-MX" dirty="0"/>
          </a:p>
        </p:txBody>
      </p:sp>
      <p:sp>
        <p:nvSpPr>
          <p:cNvPr id="4" name="Footer Placeholder 3">
            <a:extLst>
              <a:ext uri="{FF2B5EF4-FFF2-40B4-BE49-F238E27FC236}">
                <a16:creationId xmlns:a16="http://schemas.microsoft.com/office/drawing/2014/main" id="{5985010C-374F-938F-16B0-43F8DC224E80}"/>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7EFB1322-44DD-EAD5-BFF2-E6DF553F9283}"/>
              </a:ext>
            </a:extLst>
          </p:cNvPr>
          <p:cNvSpPr>
            <a:spLocks noGrp="1"/>
          </p:cNvSpPr>
          <p:nvPr>
            <p:ph type="sldNum" sz="quarter" idx="12"/>
          </p:nvPr>
        </p:nvSpPr>
        <p:spPr/>
        <p:txBody>
          <a:bodyPr/>
          <a:lstStyle/>
          <a:p>
            <a:fld id="{1C457ADE-9098-8741-BEAF-B373707C0B56}" type="slidenum">
              <a:rPr lang="en-MX" smtClean="0"/>
              <a:t>43</a:t>
            </a:fld>
            <a:endParaRPr lang="en-MX"/>
          </a:p>
        </p:txBody>
      </p:sp>
    </p:spTree>
    <p:extLst>
      <p:ext uri="{BB962C8B-B14F-4D97-AF65-F5344CB8AC3E}">
        <p14:creationId xmlns:p14="http://schemas.microsoft.com/office/powerpoint/2010/main" val="362614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7385-BEF9-7345-87E6-3C637CC9157F}"/>
              </a:ext>
            </a:extLst>
          </p:cNvPr>
          <p:cNvSpPr>
            <a:spLocks noGrp="1"/>
          </p:cNvSpPr>
          <p:nvPr>
            <p:ph type="title"/>
          </p:nvPr>
        </p:nvSpPr>
        <p:spPr/>
        <p:txBody>
          <a:bodyPr/>
          <a:lstStyle/>
          <a:p>
            <a:r>
              <a:rPr lang="en-MX" dirty="0"/>
              <a:t>Modo de recuperación </a:t>
            </a:r>
            <a:r>
              <a:rPr lang="en-US" dirty="0">
                <a:latin typeface="Times New Roman" panose="02020603050405020304" pitchFamily="18" charset="0"/>
                <a:cs typeface="Times New Roman" panose="02020603050405020304" pitchFamily="18" charset="0"/>
              </a:rPr>
              <a:t>RETR_LIST</a:t>
            </a:r>
            <a:endParaRPr lang="en-MX"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97D73E-A161-A8BB-62C9-1A831B97A573}"/>
              </a:ext>
            </a:extLst>
          </p:cNvPr>
          <p:cNvSpPr>
            <a:spLocks noGrp="1"/>
          </p:cNvSpPr>
          <p:nvPr>
            <p:ph idx="1"/>
          </p:nvPr>
        </p:nvSpPr>
        <p:spPr/>
        <p:txBody>
          <a:bodyPr>
            <a:normAutofit/>
          </a:bodyPr>
          <a:lstStyle/>
          <a:p>
            <a:endParaRPr lang="en-MX" dirty="0"/>
          </a:p>
          <a:p>
            <a:endParaRPr lang="en-MX" dirty="0"/>
          </a:p>
          <a:p>
            <a:endParaRPr lang="en-MX" dirty="0"/>
          </a:p>
          <a:p>
            <a:endParaRPr lang="en-MX" dirty="0"/>
          </a:p>
          <a:p>
            <a:endParaRPr lang="en-MX" dirty="0"/>
          </a:p>
          <a:p>
            <a:endParaRPr lang="en-MX" dirty="0"/>
          </a:p>
          <a:p>
            <a:endParaRPr lang="en-MX" dirty="0"/>
          </a:p>
          <a:p>
            <a:pPr marL="0" indent="0">
              <a:buNone/>
            </a:pPr>
            <a:r>
              <a:rPr lang="en-US" dirty="0">
                <a:latin typeface="Times New Roman" panose="02020603050405020304" pitchFamily="18" charset="0"/>
                <a:cs typeface="Times New Roman" panose="02020603050405020304" pitchFamily="18" charset="0"/>
              </a:rPr>
              <a:t>    array([[[ 1, -1, -1, -1], [ 2,  0, -1, -1], [ 3,  1, -1, -1], [ 4,  2, -1, -1],</a:t>
            </a:r>
          </a:p>
          <a:p>
            <a:pPr marL="0" indent="0">
              <a:buNone/>
            </a:pPr>
            <a:r>
              <a:rPr lang="en-US" dirty="0">
                <a:latin typeface="Times New Roman" panose="02020603050405020304" pitchFamily="18" charset="0"/>
                <a:cs typeface="Times New Roman" panose="02020603050405020304" pitchFamily="18" charset="0"/>
              </a:rPr>
              <a:t>        [ 5,  3, -1, -1], [ 6,  4, -1, -1], [ 7,  5, -1, -1], [-1,  6, -1, -1]]])</a:t>
            </a:r>
            <a:endParaRPr lang="en-MX"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472D5D8-1FFE-E195-5DDD-E72DF50E9D91}"/>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E05DA445-1CBE-ED59-85E9-83115ECA51D4}"/>
              </a:ext>
            </a:extLst>
          </p:cNvPr>
          <p:cNvSpPr>
            <a:spLocks noGrp="1"/>
          </p:cNvSpPr>
          <p:nvPr>
            <p:ph type="sldNum" sz="quarter" idx="12"/>
          </p:nvPr>
        </p:nvSpPr>
        <p:spPr/>
        <p:txBody>
          <a:bodyPr/>
          <a:lstStyle/>
          <a:p>
            <a:fld id="{1C457ADE-9098-8741-BEAF-B373707C0B56}" type="slidenum">
              <a:rPr lang="en-MX" smtClean="0"/>
              <a:t>44</a:t>
            </a:fld>
            <a:endParaRPr lang="en-MX"/>
          </a:p>
        </p:txBody>
      </p:sp>
      <p:pic>
        <p:nvPicPr>
          <p:cNvPr id="7" name="Picture 6" descr="A picture containing screenshot, rectangle, square, design&#10;&#10;Description automatically generated">
            <a:extLst>
              <a:ext uri="{FF2B5EF4-FFF2-40B4-BE49-F238E27FC236}">
                <a16:creationId xmlns:a16="http://schemas.microsoft.com/office/drawing/2014/main" id="{290F9D43-2F74-C284-0982-CD9588571BA7}"/>
              </a:ext>
            </a:extLst>
          </p:cNvPr>
          <p:cNvPicPr>
            <a:picLocks noChangeAspect="1"/>
          </p:cNvPicPr>
          <p:nvPr/>
        </p:nvPicPr>
        <p:blipFill>
          <a:blip r:embed="rId2"/>
          <a:stretch>
            <a:fillRect/>
          </a:stretch>
        </p:blipFill>
        <p:spPr>
          <a:xfrm>
            <a:off x="2578956" y="1878839"/>
            <a:ext cx="5008091" cy="3249695"/>
          </a:xfrm>
          <a:prstGeom prst="rect">
            <a:avLst/>
          </a:prstGeom>
        </p:spPr>
      </p:pic>
    </p:spTree>
    <p:extLst>
      <p:ext uri="{BB962C8B-B14F-4D97-AF65-F5344CB8AC3E}">
        <p14:creationId xmlns:p14="http://schemas.microsoft.com/office/powerpoint/2010/main" val="3519587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9751-85B2-7FB3-34B9-9A75018474D4}"/>
              </a:ext>
            </a:extLst>
          </p:cNvPr>
          <p:cNvSpPr>
            <a:spLocks noGrp="1"/>
          </p:cNvSpPr>
          <p:nvPr>
            <p:ph type="title"/>
          </p:nvPr>
        </p:nvSpPr>
        <p:spPr/>
        <p:txBody>
          <a:bodyPr>
            <a:normAutofit fontScale="90000"/>
          </a:bodyPr>
          <a:lstStyle/>
          <a:p>
            <a:r>
              <a:rPr lang="en-MX" dirty="0"/>
              <a:t>Modo de recuperación </a:t>
            </a:r>
            <a:r>
              <a:rPr lang="en-US" dirty="0">
                <a:latin typeface="Times New Roman" panose="02020603050405020304" pitchFamily="18" charset="0"/>
                <a:cs typeface="Times New Roman" panose="02020603050405020304" pitchFamily="18" charset="0"/>
              </a:rPr>
              <a:t>RETR_EXTERNAL</a:t>
            </a:r>
            <a:endParaRPr lang="en-MX"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C1F619-2B43-28A4-A976-5DEA5943B07E}"/>
              </a:ext>
            </a:extLst>
          </p:cNvPr>
          <p:cNvSpPr>
            <a:spLocks noGrp="1"/>
          </p:cNvSpPr>
          <p:nvPr>
            <p:ph idx="1"/>
          </p:nvPr>
        </p:nvSpPr>
        <p:spPr/>
        <p:txBody>
          <a:bodyPr/>
          <a:lstStyle/>
          <a:p>
            <a:r>
              <a:rPr lang="en-MX" dirty="0"/>
              <a:t>Regresa solo los contornos externos.</a:t>
            </a:r>
          </a:p>
          <a:p>
            <a:r>
              <a:rPr lang="en-MX" dirty="0"/>
              <a:t>En la imagen anterior regresa los contornos 0, 1 y 2.</a:t>
            </a:r>
          </a:p>
          <a:p>
            <a:pPr marL="0" indent="0">
              <a:buNone/>
            </a:pPr>
            <a:r>
              <a:rPr lang="en-US" dirty="0">
                <a:latin typeface="Times New Roman" panose="02020603050405020304" pitchFamily="18" charset="0"/>
                <a:cs typeface="Times New Roman" panose="02020603050405020304" pitchFamily="18" charset="0"/>
              </a:rPr>
              <a:t>    array([[[ 1, -1, -1, -1],</a:t>
            </a:r>
          </a:p>
          <a:p>
            <a:pPr marL="0" indent="0">
              <a:buNone/>
            </a:pPr>
            <a:r>
              <a:rPr lang="en-US" dirty="0">
                <a:latin typeface="Times New Roman" panose="02020603050405020304" pitchFamily="18" charset="0"/>
                <a:cs typeface="Times New Roman" panose="02020603050405020304" pitchFamily="18" charset="0"/>
              </a:rPr>
              <a:t>            [ 2,  0, -1, -1],</a:t>
            </a:r>
          </a:p>
          <a:p>
            <a:pPr marL="0" indent="0">
              <a:buNone/>
            </a:pPr>
            <a:r>
              <a:rPr lang="en-US" dirty="0">
                <a:latin typeface="Times New Roman" panose="02020603050405020304" pitchFamily="18" charset="0"/>
                <a:cs typeface="Times New Roman" panose="02020603050405020304" pitchFamily="18" charset="0"/>
              </a:rPr>
              <a:t>            [-1,  1, -1, -1]]])</a:t>
            </a:r>
          </a:p>
          <a:p>
            <a:endParaRPr lang="en-MX" dirty="0"/>
          </a:p>
        </p:txBody>
      </p:sp>
      <p:sp>
        <p:nvSpPr>
          <p:cNvPr id="4" name="Footer Placeholder 3">
            <a:extLst>
              <a:ext uri="{FF2B5EF4-FFF2-40B4-BE49-F238E27FC236}">
                <a16:creationId xmlns:a16="http://schemas.microsoft.com/office/drawing/2014/main" id="{69193816-6CAB-0FDA-9E56-296D5DF1E922}"/>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C372E488-06CF-5304-C1A6-C11E13F96507}"/>
              </a:ext>
            </a:extLst>
          </p:cNvPr>
          <p:cNvSpPr>
            <a:spLocks noGrp="1"/>
          </p:cNvSpPr>
          <p:nvPr>
            <p:ph type="sldNum" sz="quarter" idx="12"/>
          </p:nvPr>
        </p:nvSpPr>
        <p:spPr/>
        <p:txBody>
          <a:bodyPr/>
          <a:lstStyle/>
          <a:p>
            <a:fld id="{1C457ADE-9098-8741-BEAF-B373707C0B56}" type="slidenum">
              <a:rPr lang="en-MX" smtClean="0"/>
              <a:t>45</a:t>
            </a:fld>
            <a:endParaRPr lang="en-MX"/>
          </a:p>
        </p:txBody>
      </p:sp>
    </p:spTree>
    <p:extLst>
      <p:ext uri="{BB962C8B-B14F-4D97-AF65-F5344CB8AC3E}">
        <p14:creationId xmlns:p14="http://schemas.microsoft.com/office/powerpoint/2010/main" val="884026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93-6383-3E86-B4FB-D3BE04BCEE6F}"/>
              </a:ext>
            </a:extLst>
          </p:cNvPr>
          <p:cNvSpPr>
            <a:spLocks noGrp="1"/>
          </p:cNvSpPr>
          <p:nvPr>
            <p:ph type="title"/>
          </p:nvPr>
        </p:nvSpPr>
        <p:spPr/>
        <p:txBody>
          <a:bodyPr/>
          <a:lstStyle/>
          <a:p>
            <a:r>
              <a:rPr lang="en-MX" dirty="0"/>
              <a:t>Modo de recuperación </a:t>
            </a:r>
            <a:r>
              <a:rPr lang="en-US" dirty="0">
                <a:latin typeface="Times New Roman" panose="02020603050405020304" pitchFamily="18" charset="0"/>
                <a:cs typeface="Times New Roman" panose="02020603050405020304" pitchFamily="18" charset="0"/>
              </a:rPr>
              <a:t>RETR_CCOMP</a:t>
            </a:r>
            <a:endParaRPr lang="en-MX"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2C394E1-EA96-A1AA-A596-94A81512AD37}"/>
              </a:ext>
            </a:extLst>
          </p:cNvPr>
          <p:cNvSpPr>
            <a:spLocks noGrp="1"/>
          </p:cNvSpPr>
          <p:nvPr>
            <p:ph idx="1"/>
          </p:nvPr>
        </p:nvSpPr>
        <p:spPr/>
        <p:txBody>
          <a:bodyPr/>
          <a:lstStyle/>
          <a:p>
            <a:r>
              <a:rPr lang="es-ES_tradnl" dirty="0"/>
              <a:t>Recupera todos los contornos y los organiza en una jerarquía de 2 niveles.</a:t>
            </a:r>
          </a:p>
          <a:p>
            <a:r>
              <a:rPr lang="es-ES_tradnl" dirty="0"/>
              <a:t>Los contornos externos del objeto se colocan en la jerarquía-1.</a:t>
            </a:r>
          </a:p>
          <a:p>
            <a:r>
              <a:rPr lang="es-ES_tradnl" dirty="0"/>
              <a:t>Los contornos de los agujeros dentro del objeto (si los hay) se colocan en la jerarquía-2.</a:t>
            </a:r>
          </a:p>
          <a:p>
            <a:r>
              <a:rPr lang="es-ES_tradnl" dirty="0"/>
              <a:t>Si hay algún objeto dentro de él, su contorno se coloca nuevamente en la jerarquía-1.</a:t>
            </a:r>
          </a:p>
          <a:p>
            <a:r>
              <a:rPr lang="es-ES_tradnl" dirty="0"/>
              <a:t>Y su agujero en la jerarquía-2.</a:t>
            </a:r>
          </a:p>
          <a:p>
            <a:r>
              <a:rPr lang="es-ES_tradnl" dirty="0"/>
              <a:t>Así sucesivamente.</a:t>
            </a:r>
          </a:p>
          <a:p>
            <a:endParaRPr lang="en-MX" dirty="0"/>
          </a:p>
        </p:txBody>
      </p:sp>
      <p:sp>
        <p:nvSpPr>
          <p:cNvPr id="4" name="Footer Placeholder 3">
            <a:extLst>
              <a:ext uri="{FF2B5EF4-FFF2-40B4-BE49-F238E27FC236}">
                <a16:creationId xmlns:a16="http://schemas.microsoft.com/office/drawing/2014/main" id="{B630D7E3-6CFD-27F5-DAC1-2CD19ABD29F3}"/>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E20A9FB0-54B6-808B-914D-A5178B5DE657}"/>
              </a:ext>
            </a:extLst>
          </p:cNvPr>
          <p:cNvSpPr>
            <a:spLocks noGrp="1"/>
          </p:cNvSpPr>
          <p:nvPr>
            <p:ph type="sldNum" sz="quarter" idx="12"/>
          </p:nvPr>
        </p:nvSpPr>
        <p:spPr/>
        <p:txBody>
          <a:bodyPr/>
          <a:lstStyle/>
          <a:p>
            <a:fld id="{1C457ADE-9098-8741-BEAF-B373707C0B56}" type="slidenum">
              <a:rPr lang="en-MX" smtClean="0"/>
              <a:t>46</a:t>
            </a:fld>
            <a:endParaRPr lang="en-MX"/>
          </a:p>
        </p:txBody>
      </p:sp>
    </p:spTree>
    <p:extLst>
      <p:ext uri="{BB962C8B-B14F-4D97-AF65-F5344CB8AC3E}">
        <p14:creationId xmlns:p14="http://schemas.microsoft.com/office/powerpoint/2010/main" val="125226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8E17-8D24-4765-006C-1A1609CA8D3C}"/>
              </a:ext>
            </a:extLst>
          </p:cNvPr>
          <p:cNvSpPr>
            <a:spLocks noGrp="1"/>
          </p:cNvSpPr>
          <p:nvPr>
            <p:ph type="title"/>
          </p:nvPr>
        </p:nvSpPr>
        <p:spPr/>
        <p:txBody>
          <a:bodyPr/>
          <a:lstStyle/>
          <a:p>
            <a:r>
              <a:rPr lang="en-MX" dirty="0"/>
              <a:t>Modo de recuperación </a:t>
            </a:r>
            <a:r>
              <a:rPr lang="en-US" dirty="0">
                <a:latin typeface="Times New Roman" panose="02020603050405020304" pitchFamily="18" charset="0"/>
                <a:cs typeface="Times New Roman" panose="02020603050405020304" pitchFamily="18" charset="0"/>
              </a:rPr>
              <a:t>RETR_CCOMP</a:t>
            </a:r>
            <a:endParaRPr lang="en-MX" dirty="0"/>
          </a:p>
        </p:txBody>
      </p:sp>
      <p:sp>
        <p:nvSpPr>
          <p:cNvPr id="3" name="Content Placeholder 2">
            <a:extLst>
              <a:ext uri="{FF2B5EF4-FFF2-40B4-BE49-F238E27FC236}">
                <a16:creationId xmlns:a16="http://schemas.microsoft.com/office/drawing/2014/main" id="{1D3FE18B-B7B2-1F53-A7A7-E05A25FC0C32}"/>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latin typeface="Times New Roman" panose="02020603050405020304" pitchFamily="18" charset="0"/>
                <a:cs typeface="Times New Roman" panose="02020603050405020304" pitchFamily="18" charset="0"/>
              </a:rPr>
              <a:t>array([[[3, -1, 1, -1], [2, -1, -1, 0], [-1, 1, -1, 0], [5, 0, 4, -1],</a:t>
            </a:r>
          </a:p>
          <a:p>
            <a:pPr marL="0" indent="0">
              <a:buNone/>
            </a:pPr>
            <a:r>
              <a:rPr lang="en-US" dirty="0">
                <a:latin typeface="Times New Roman" panose="02020603050405020304" pitchFamily="18" charset="0"/>
                <a:cs typeface="Times New Roman" panose="02020603050405020304" pitchFamily="18" charset="0"/>
              </a:rPr>
              <a:t>    [-1, -1, -1,  3], [7, 3, 6, -1], [-1, -1, -1, 5], [8, 5, -1, -1], [-1, 7, -1, -1]]])</a:t>
            </a:r>
          </a:p>
          <a:p>
            <a:endParaRPr lang="en-MX" dirty="0"/>
          </a:p>
        </p:txBody>
      </p:sp>
      <p:sp>
        <p:nvSpPr>
          <p:cNvPr id="4" name="Footer Placeholder 3">
            <a:extLst>
              <a:ext uri="{FF2B5EF4-FFF2-40B4-BE49-F238E27FC236}">
                <a16:creationId xmlns:a16="http://schemas.microsoft.com/office/drawing/2014/main" id="{AE6BE6E6-AF74-958A-FC26-CF28F196F835}"/>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8A7F444D-75ED-CC46-6C18-7B49A66FD1D5}"/>
              </a:ext>
            </a:extLst>
          </p:cNvPr>
          <p:cNvSpPr>
            <a:spLocks noGrp="1"/>
          </p:cNvSpPr>
          <p:nvPr>
            <p:ph type="sldNum" sz="quarter" idx="12"/>
          </p:nvPr>
        </p:nvSpPr>
        <p:spPr/>
        <p:txBody>
          <a:bodyPr/>
          <a:lstStyle/>
          <a:p>
            <a:fld id="{1C457ADE-9098-8741-BEAF-B373707C0B56}" type="slidenum">
              <a:rPr lang="en-MX" smtClean="0"/>
              <a:t>47</a:t>
            </a:fld>
            <a:endParaRPr lang="en-MX"/>
          </a:p>
        </p:txBody>
      </p:sp>
      <p:pic>
        <p:nvPicPr>
          <p:cNvPr id="7" name="Picture 6" descr="A picture containing screenshot, display, rectangle, design&#10;&#10;Description automatically generated">
            <a:extLst>
              <a:ext uri="{FF2B5EF4-FFF2-40B4-BE49-F238E27FC236}">
                <a16:creationId xmlns:a16="http://schemas.microsoft.com/office/drawing/2014/main" id="{0F2CB5C5-9B9F-2238-C2E1-6906966F5C1F}"/>
              </a:ext>
            </a:extLst>
          </p:cNvPr>
          <p:cNvPicPr>
            <a:picLocks noChangeAspect="1"/>
          </p:cNvPicPr>
          <p:nvPr/>
        </p:nvPicPr>
        <p:blipFill>
          <a:blip r:embed="rId2"/>
          <a:stretch>
            <a:fillRect/>
          </a:stretch>
        </p:blipFill>
        <p:spPr>
          <a:xfrm>
            <a:off x="3556000" y="1903729"/>
            <a:ext cx="4862041" cy="3262970"/>
          </a:xfrm>
          <a:prstGeom prst="rect">
            <a:avLst/>
          </a:prstGeom>
        </p:spPr>
      </p:pic>
    </p:spTree>
    <p:extLst>
      <p:ext uri="{BB962C8B-B14F-4D97-AF65-F5344CB8AC3E}">
        <p14:creationId xmlns:p14="http://schemas.microsoft.com/office/powerpoint/2010/main" val="1417444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D7F2-0782-D5A9-0D24-133344145919}"/>
              </a:ext>
            </a:extLst>
          </p:cNvPr>
          <p:cNvSpPr>
            <a:spLocks noGrp="1"/>
          </p:cNvSpPr>
          <p:nvPr>
            <p:ph type="title"/>
          </p:nvPr>
        </p:nvSpPr>
        <p:spPr/>
        <p:txBody>
          <a:bodyPr/>
          <a:lstStyle/>
          <a:p>
            <a:r>
              <a:rPr lang="en-MX" dirty="0"/>
              <a:t>Modo de recuperación </a:t>
            </a:r>
            <a:r>
              <a:rPr lang="en-US" dirty="0">
                <a:latin typeface="Times New Roman" panose="02020603050405020304" pitchFamily="18" charset="0"/>
                <a:cs typeface="Times New Roman" panose="02020603050405020304" pitchFamily="18" charset="0"/>
              </a:rPr>
              <a:t>RETR_TREE</a:t>
            </a:r>
            <a:endParaRPr lang="en-MX"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259421-8432-E99F-A5BA-C9EBADB9118F}"/>
              </a:ext>
            </a:extLst>
          </p:cNvPr>
          <p:cNvSpPr>
            <a:spLocks noGrp="1"/>
          </p:cNvSpPr>
          <p:nvPr>
            <p:ph idx="1"/>
          </p:nvPr>
        </p:nvSpPr>
        <p:spPr/>
        <p:txBody>
          <a:bodyPr/>
          <a:lstStyle/>
          <a:p>
            <a:r>
              <a:rPr lang="en-MX" dirty="0"/>
              <a:t>Recupera todos los contornos y crea una lista con la jerarquía completa.</a:t>
            </a:r>
          </a:p>
          <a:p>
            <a:endParaRPr lang="en-MX" dirty="0"/>
          </a:p>
        </p:txBody>
      </p:sp>
      <p:sp>
        <p:nvSpPr>
          <p:cNvPr id="4" name="Footer Placeholder 3">
            <a:extLst>
              <a:ext uri="{FF2B5EF4-FFF2-40B4-BE49-F238E27FC236}">
                <a16:creationId xmlns:a16="http://schemas.microsoft.com/office/drawing/2014/main" id="{58E82FA5-A17F-0169-AA5B-9FBA7D45DACF}"/>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164AD5D5-3658-BA9B-0FBF-2C90FFCE3CD2}"/>
              </a:ext>
            </a:extLst>
          </p:cNvPr>
          <p:cNvSpPr>
            <a:spLocks noGrp="1"/>
          </p:cNvSpPr>
          <p:nvPr>
            <p:ph type="sldNum" sz="quarter" idx="12"/>
          </p:nvPr>
        </p:nvSpPr>
        <p:spPr/>
        <p:txBody>
          <a:bodyPr/>
          <a:lstStyle/>
          <a:p>
            <a:fld id="{1C457ADE-9098-8741-BEAF-B373707C0B56}" type="slidenum">
              <a:rPr lang="en-MX" smtClean="0"/>
              <a:t>48</a:t>
            </a:fld>
            <a:endParaRPr lang="en-MX"/>
          </a:p>
        </p:txBody>
      </p:sp>
    </p:spTree>
    <p:extLst>
      <p:ext uri="{BB962C8B-B14F-4D97-AF65-F5344CB8AC3E}">
        <p14:creationId xmlns:p14="http://schemas.microsoft.com/office/powerpoint/2010/main" val="4064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6F40-3651-F467-CC9D-E56EC63BACFC}"/>
              </a:ext>
            </a:extLst>
          </p:cNvPr>
          <p:cNvSpPr>
            <a:spLocks noGrp="1"/>
          </p:cNvSpPr>
          <p:nvPr>
            <p:ph type="title"/>
          </p:nvPr>
        </p:nvSpPr>
        <p:spPr/>
        <p:txBody>
          <a:bodyPr/>
          <a:lstStyle/>
          <a:p>
            <a:r>
              <a:rPr lang="en-MX" dirty="0"/>
              <a:t>Modo de recuperación </a:t>
            </a:r>
            <a:r>
              <a:rPr lang="en-US" dirty="0">
                <a:latin typeface="Times New Roman" panose="02020603050405020304" pitchFamily="18" charset="0"/>
                <a:cs typeface="Times New Roman" panose="02020603050405020304" pitchFamily="18" charset="0"/>
              </a:rPr>
              <a:t>RETR_TREE</a:t>
            </a:r>
            <a:endParaRPr lang="en-MX" dirty="0"/>
          </a:p>
        </p:txBody>
      </p:sp>
      <p:sp>
        <p:nvSpPr>
          <p:cNvPr id="3" name="Content Placeholder 2">
            <a:extLst>
              <a:ext uri="{FF2B5EF4-FFF2-40B4-BE49-F238E27FC236}">
                <a16:creationId xmlns:a16="http://schemas.microsoft.com/office/drawing/2014/main" id="{65DB41B0-D703-F7A4-20B0-3226163152BA}"/>
              </a:ext>
            </a:extLst>
          </p:cNvPr>
          <p:cNvSpPr>
            <a:spLocks noGrp="1"/>
          </p:cNvSpPr>
          <p:nvPr>
            <p:ph idx="1"/>
          </p:nvPr>
        </p:nvSpPr>
        <p:spPr/>
        <p:txBody>
          <a:bodyPr>
            <a:normAutofit/>
          </a:bodyPr>
          <a:lstStyle/>
          <a:p>
            <a:endParaRPr lang="en-MX" dirty="0"/>
          </a:p>
          <a:p>
            <a:endParaRPr lang="en-MX" dirty="0"/>
          </a:p>
          <a:p>
            <a:endParaRPr lang="en-MX" dirty="0"/>
          </a:p>
          <a:p>
            <a:endParaRPr lang="en-MX" dirty="0"/>
          </a:p>
          <a:p>
            <a:endParaRPr lang="en-MX" dirty="0"/>
          </a:p>
          <a:p>
            <a:endParaRPr lang="en-MX" dirty="0"/>
          </a:p>
          <a:p>
            <a:endParaRPr lang="en-MX" dirty="0"/>
          </a:p>
          <a:p>
            <a:pPr marL="0" indent="0">
              <a:buNone/>
            </a:pPr>
            <a:r>
              <a:rPr lang="en-US" dirty="0">
                <a:latin typeface="Times New Roman" panose="02020603050405020304" pitchFamily="18" charset="0"/>
                <a:cs typeface="Times New Roman" panose="02020603050405020304" pitchFamily="18" charset="0"/>
              </a:rPr>
              <a:t>array([[[7, -1, 1, -1], [-1, -1, 2, 0], [-1, -1, 3, 1], [-1, -1, 4, 2],</a:t>
            </a:r>
          </a:p>
          <a:p>
            <a:pPr marL="0" indent="0">
              <a:buNone/>
            </a:pPr>
            <a:r>
              <a:rPr lang="en-US" dirty="0">
                <a:latin typeface="Times New Roman" panose="02020603050405020304" pitchFamily="18" charset="0"/>
                <a:cs typeface="Times New Roman" panose="02020603050405020304" pitchFamily="18" charset="0"/>
              </a:rPr>
              <a:t>        [-1, -1, 5, 3], [6, -1, -1, 4], [-1, 5, -1, 4], [8, 0, -1, -1], [-1, 7, -1, -1]]])</a:t>
            </a:r>
          </a:p>
          <a:p>
            <a:endParaRPr lang="en-MX" dirty="0"/>
          </a:p>
        </p:txBody>
      </p:sp>
      <p:sp>
        <p:nvSpPr>
          <p:cNvPr id="4" name="Footer Placeholder 3">
            <a:extLst>
              <a:ext uri="{FF2B5EF4-FFF2-40B4-BE49-F238E27FC236}">
                <a16:creationId xmlns:a16="http://schemas.microsoft.com/office/drawing/2014/main" id="{19629173-23B7-408A-70DD-AB230805885E}"/>
              </a:ext>
            </a:extLst>
          </p:cNvPr>
          <p:cNvSpPr>
            <a:spLocks noGrp="1"/>
          </p:cNvSpPr>
          <p:nvPr>
            <p:ph type="ftr" sz="quarter" idx="11"/>
          </p:nvPr>
        </p:nvSpPr>
        <p:spPr/>
        <p:txBody>
          <a:bodyPr/>
          <a:lstStyle/>
          <a:p>
            <a:r>
              <a:rPr lang="en-US"/>
              <a:t>Universidad de Sonora</a:t>
            </a:r>
            <a:endParaRPr lang="en-MX"/>
          </a:p>
        </p:txBody>
      </p:sp>
      <p:sp>
        <p:nvSpPr>
          <p:cNvPr id="5" name="Slide Number Placeholder 4">
            <a:extLst>
              <a:ext uri="{FF2B5EF4-FFF2-40B4-BE49-F238E27FC236}">
                <a16:creationId xmlns:a16="http://schemas.microsoft.com/office/drawing/2014/main" id="{12B92718-0863-6FB3-122A-5DE964C31D9C}"/>
              </a:ext>
            </a:extLst>
          </p:cNvPr>
          <p:cNvSpPr>
            <a:spLocks noGrp="1"/>
          </p:cNvSpPr>
          <p:nvPr>
            <p:ph type="sldNum" sz="quarter" idx="12"/>
          </p:nvPr>
        </p:nvSpPr>
        <p:spPr/>
        <p:txBody>
          <a:bodyPr/>
          <a:lstStyle/>
          <a:p>
            <a:fld id="{1C457ADE-9098-8741-BEAF-B373707C0B56}" type="slidenum">
              <a:rPr lang="en-MX" smtClean="0"/>
              <a:t>49</a:t>
            </a:fld>
            <a:endParaRPr lang="en-MX"/>
          </a:p>
        </p:txBody>
      </p:sp>
      <p:pic>
        <p:nvPicPr>
          <p:cNvPr id="7" name="Picture 6" descr="A screenshot of a video game&#10;&#10;Description automatically generated with medium confidence">
            <a:extLst>
              <a:ext uri="{FF2B5EF4-FFF2-40B4-BE49-F238E27FC236}">
                <a16:creationId xmlns:a16="http://schemas.microsoft.com/office/drawing/2014/main" id="{06DF0470-F746-0E73-8C1B-9CC6C60DFC01}"/>
              </a:ext>
            </a:extLst>
          </p:cNvPr>
          <p:cNvPicPr>
            <a:picLocks noChangeAspect="1"/>
          </p:cNvPicPr>
          <p:nvPr/>
        </p:nvPicPr>
        <p:blipFill>
          <a:blip r:embed="rId2"/>
          <a:stretch>
            <a:fillRect/>
          </a:stretch>
        </p:blipFill>
        <p:spPr>
          <a:xfrm>
            <a:off x="3556000" y="1780821"/>
            <a:ext cx="5272664" cy="3421373"/>
          </a:xfrm>
          <a:prstGeom prst="rect">
            <a:avLst/>
          </a:prstGeom>
        </p:spPr>
      </p:pic>
    </p:spTree>
    <p:extLst>
      <p:ext uri="{BB962C8B-B14F-4D97-AF65-F5344CB8AC3E}">
        <p14:creationId xmlns:p14="http://schemas.microsoft.com/office/powerpoint/2010/main" val="358682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C457-9652-1C4F-BDD8-6308C9DB1F6C}"/>
              </a:ext>
            </a:extLst>
          </p:cNvPr>
          <p:cNvSpPr>
            <a:spLocks noGrp="1"/>
          </p:cNvSpPr>
          <p:nvPr>
            <p:ph type="title"/>
          </p:nvPr>
        </p:nvSpPr>
        <p:spPr/>
        <p:txBody>
          <a:bodyPr/>
          <a:lstStyle/>
          <a:p>
            <a:r>
              <a:rPr lang="es-ES_tradnl" dirty="0"/>
              <a:t>Búsqueda de regiones binarias</a:t>
            </a:r>
          </a:p>
        </p:txBody>
      </p:sp>
      <p:sp>
        <p:nvSpPr>
          <p:cNvPr id="3" name="Content Placeholder 2">
            <a:extLst>
              <a:ext uri="{FF2B5EF4-FFF2-40B4-BE49-F238E27FC236}">
                <a16:creationId xmlns:a16="http://schemas.microsoft.com/office/drawing/2014/main" id="{BA8F9E41-5714-1C41-95D1-DFB24AD18F80}"/>
              </a:ext>
            </a:extLst>
          </p:cNvPr>
          <p:cNvSpPr>
            <a:spLocks noGrp="1"/>
          </p:cNvSpPr>
          <p:nvPr>
            <p:ph idx="1"/>
          </p:nvPr>
        </p:nvSpPr>
        <p:spPr/>
        <p:txBody>
          <a:bodyPr/>
          <a:lstStyle/>
          <a:p>
            <a:r>
              <a:rPr lang="es-ES_tradnl" dirty="0"/>
              <a:t>Las tareas más importantes son:</a:t>
            </a:r>
          </a:p>
          <a:p>
            <a:pPr marL="514350" indent="-514350">
              <a:buFont typeface="+mj-lt"/>
              <a:buAutoNum type="alphaLcParenR"/>
            </a:pPr>
            <a:r>
              <a:rPr lang="es-ES_tradnl" dirty="0"/>
              <a:t>Qué pixeles corresponden a que regiones.</a:t>
            </a:r>
          </a:p>
          <a:p>
            <a:pPr marL="514350" indent="-514350">
              <a:buFont typeface="+mj-lt"/>
              <a:buAutoNum type="alphaLcParenR"/>
            </a:pPr>
            <a:r>
              <a:rPr lang="es-ES_tradnl" dirty="0"/>
              <a:t>Cuántas regiones hay en la imagen.</a:t>
            </a:r>
          </a:p>
          <a:p>
            <a:pPr marL="514350" indent="-514350">
              <a:buFont typeface="+mj-lt"/>
              <a:buAutoNum type="alphaLcParenR"/>
            </a:pPr>
            <a:r>
              <a:rPr lang="es-ES_tradnl" dirty="0"/>
              <a:t>Dónde están localizadas estas regiones.</a:t>
            </a:r>
          </a:p>
          <a:p>
            <a:r>
              <a:rPr lang="es-ES_tradnl" dirty="0"/>
              <a:t>En general, el proceso de búsqueda analiza pixeles vecinos para construir regiones contiguas.</a:t>
            </a:r>
          </a:p>
          <a:p>
            <a:r>
              <a:rPr lang="es-ES_tradnl" dirty="0"/>
              <a:t>A los pixeles de cada región se les asigna un número único o etiqueta.</a:t>
            </a:r>
          </a:p>
          <a:p>
            <a:endParaRPr lang="es-ES_tradnl" dirty="0"/>
          </a:p>
        </p:txBody>
      </p:sp>
      <p:sp>
        <p:nvSpPr>
          <p:cNvPr id="4" name="Footer Placeholder 3">
            <a:extLst>
              <a:ext uri="{FF2B5EF4-FFF2-40B4-BE49-F238E27FC236}">
                <a16:creationId xmlns:a16="http://schemas.microsoft.com/office/drawing/2014/main" id="{A9FD085E-C337-CD4D-8FEB-346446D0154F}"/>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A159A6F9-46AF-CE40-B81B-B00CF4ED0FE7}"/>
              </a:ext>
            </a:extLst>
          </p:cNvPr>
          <p:cNvSpPr>
            <a:spLocks noGrp="1"/>
          </p:cNvSpPr>
          <p:nvPr>
            <p:ph type="sldNum" sz="quarter" idx="12"/>
          </p:nvPr>
        </p:nvSpPr>
        <p:spPr/>
        <p:txBody>
          <a:bodyPr/>
          <a:lstStyle/>
          <a:p>
            <a:fld id="{619B10C9-9A24-5847-8AB9-20668630D116}" type="slidenum">
              <a:rPr lang="es-ES_tradnl" smtClean="0"/>
              <a:t>5</a:t>
            </a:fld>
            <a:endParaRPr lang="es-ES_tradnl"/>
          </a:p>
        </p:txBody>
      </p:sp>
    </p:spTree>
    <p:extLst>
      <p:ext uri="{BB962C8B-B14F-4D97-AF65-F5344CB8AC3E}">
        <p14:creationId xmlns:p14="http://schemas.microsoft.com/office/powerpoint/2010/main" val="319787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3CCA-6185-FF48-9D72-EAEB840DBFBC}"/>
              </a:ext>
            </a:extLst>
          </p:cNvPr>
          <p:cNvSpPr>
            <a:spLocks noGrp="1"/>
          </p:cNvSpPr>
          <p:nvPr>
            <p:ph type="title"/>
          </p:nvPr>
        </p:nvSpPr>
        <p:spPr/>
        <p:txBody>
          <a:bodyPr/>
          <a:lstStyle/>
          <a:p>
            <a:r>
              <a:rPr lang="es-ES_tradnl" dirty="0"/>
              <a:t>Representación de imágenes binarias</a:t>
            </a:r>
          </a:p>
        </p:txBody>
      </p:sp>
      <p:sp>
        <p:nvSpPr>
          <p:cNvPr id="3" name="Content Placeholder 2">
            <a:extLst>
              <a:ext uri="{FF2B5EF4-FFF2-40B4-BE49-F238E27FC236}">
                <a16:creationId xmlns:a16="http://schemas.microsoft.com/office/drawing/2014/main" id="{400FED88-018B-1440-A619-9B91FC76D812}"/>
              </a:ext>
            </a:extLst>
          </p:cNvPr>
          <p:cNvSpPr>
            <a:spLocks noGrp="1"/>
          </p:cNvSpPr>
          <p:nvPr>
            <p:ph idx="1"/>
          </p:nvPr>
        </p:nvSpPr>
        <p:spPr/>
        <p:txBody>
          <a:bodyPr/>
          <a:lstStyle/>
          <a:p>
            <a:r>
              <a:rPr lang="es-ES_tradnl" dirty="0"/>
              <a:t>Representación de matriz.</a:t>
            </a:r>
          </a:p>
          <a:p>
            <a:r>
              <a:rPr lang="es-ES_tradnl" dirty="0"/>
              <a:t>Codificación de longitud de corridas (RLE – </a:t>
            </a:r>
            <a:r>
              <a:rPr lang="en-US" dirty="0"/>
              <a:t>run-length encoding</a:t>
            </a:r>
            <a:r>
              <a:rPr lang="es-ES_tradnl" dirty="0"/>
              <a:t>).</a:t>
            </a:r>
          </a:p>
          <a:p>
            <a:endParaRPr lang="es-ES_tradnl" dirty="0"/>
          </a:p>
        </p:txBody>
      </p:sp>
      <p:sp>
        <p:nvSpPr>
          <p:cNvPr id="4" name="Footer Placeholder 3">
            <a:extLst>
              <a:ext uri="{FF2B5EF4-FFF2-40B4-BE49-F238E27FC236}">
                <a16:creationId xmlns:a16="http://schemas.microsoft.com/office/drawing/2014/main" id="{EA4C21DA-1947-7949-9205-E2A2E27F4CD0}"/>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F55C5F5C-C40D-4047-9314-2E9B58BE8673}"/>
              </a:ext>
            </a:extLst>
          </p:cNvPr>
          <p:cNvSpPr>
            <a:spLocks noGrp="1"/>
          </p:cNvSpPr>
          <p:nvPr>
            <p:ph type="sldNum" sz="quarter" idx="12"/>
          </p:nvPr>
        </p:nvSpPr>
        <p:spPr/>
        <p:txBody>
          <a:bodyPr/>
          <a:lstStyle/>
          <a:p>
            <a:fld id="{619B10C9-9A24-5847-8AB9-20668630D116}" type="slidenum">
              <a:rPr lang="es-ES_tradnl" smtClean="0"/>
              <a:t>50</a:t>
            </a:fld>
            <a:endParaRPr lang="es-ES_tradnl"/>
          </a:p>
        </p:txBody>
      </p:sp>
    </p:spTree>
    <p:extLst>
      <p:ext uri="{BB962C8B-B14F-4D97-AF65-F5344CB8AC3E}">
        <p14:creationId xmlns:p14="http://schemas.microsoft.com/office/powerpoint/2010/main" val="2788424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27EB-86FA-744B-9FA7-087F04A896DF}"/>
              </a:ext>
            </a:extLst>
          </p:cNvPr>
          <p:cNvSpPr>
            <a:spLocks noGrp="1"/>
          </p:cNvSpPr>
          <p:nvPr>
            <p:ph type="title"/>
          </p:nvPr>
        </p:nvSpPr>
        <p:spPr/>
        <p:txBody>
          <a:bodyPr/>
          <a:lstStyle/>
          <a:p>
            <a:r>
              <a:rPr lang="es-ES_tradnl" dirty="0"/>
              <a:t>Representación de matriz</a:t>
            </a:r>
          </a:p>
        </p:txBody>
      </p:sp>
      <p:sp>
        <p:nvSpPr>
          <p:cNvPr id="3" name="Content Placeholder 2">
            <a:extLst>
              <a:ext uri="{FF2B5EF4-FFF2-40B4-BE49-F238E27FC236}">
                <a16:creationId xmlns:a16="http://schemas.microsoft.com/office/drawing/2014/main" id="{E2A88AF7-1223-9246-A4D6-8BD4BB9BB652}"/>
              </a:ext>
            </a:extLst>
          </p:cNvPr>
          <p:cNvSpPr>
            <a:spLocks noGrp="1"/>
          </p:cNvSpPr>
          <p:nvPr>
            <p:ph idx="1"/>
          </p:nvPr>
        </p:nvSpPr>
        <p:spPr/>
        <p:txBody>
          <a:bodyPr/>
          <a:lstStyle/>
          <a:p>
            <a:r>
              <a:rPr lang="es-ES_tradnl" dirty="0"/>
              <a:t>Cada elemento representa el color o intensidad en la posición dada por el renglón y la columna.</a:t>
            </a:r>
          </a:p>
          <a:p>
            <a:r>
              <a:rPr lang="es-ES_tradnl" dirty="0"/>
              <a:t>En particular, en una imagen binaria cada elemento vale 0 o 1 (un bit).</a:t>
            </a:r>
          </a:p>
          <a:p>
            <a:r>
              <a:rPr lang="es-ES_tradnl" dirty="0"/>
              <a:t>También se les llama bitmaps.</a:t>
            </a:r>
          </a:p>
          <a:p>
            <a:r>
              <a:rPr lang="es-ES_tradnl" dirty="0"/>
              <a:t>La desventaja es que el espacio en memoria depende del tamaño de la imagen.</a:t>
            </a:r>
          </a:p>
          <a:p>
            <a:r>
              <a:rPr lang="es-ES_tradnl" dirty="0"/>
              <a:t>No hace diferencia entre una imagen que contenga unos cuantos pixeles en 1 y una imagen con una escena compleja.</a:t>
            </a:r>
          </a:p>
          <a:p>
            <a:endParaRPr lang="es-ES_tradnl" dirty="0"/>
          </a:p>
        </p:txBody>
      </p:sp>
      <p:sp>
        <p:nvSpPr>
          <p:cNvPr id="4" name="Footer Placeholder 3">
            <a:extLst>
              <a:ext uri="{FF2B5EF4-FFF2-40B4-BE49-F238E27FC236}">
                <a16:creationId xmlns:a16="http://schemas.microsoft.com/office/drawing/2014/main" id="{E6181CD5-2102-7F4B-9253-DAE0DCC1D24E}"/>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CC069690-00DB-3446-B4E2-C5089840920B}"/>
              </a:ext>
            </a:extLst>
          </p:cNvPr>
          <p:cNvSpPr>
            <a:spLocks noGrp="1"/>
          </p:cNvSpPr>
          <p:nvPr>
            <p:ph type="sldNum" sz="quarter" idx="12"/>
          </p:nvPr>
        </p:nvSpPr>
        <p:spPr/>
        <p:txBody>
          <a:bodyPr/>
          <a:lstStyle/>
          <a:p>
            <a:fld id="{619B10C9-9A24-5847-8AB9-20668630D116}" type="slidenum">
              <a:rPr lang="es-ES_tradnl" smtClean="0"/>
              <a:t>51</a:t>
            </a:fld>
            <a:endParaRPr lang="es-ES_tradnl"/>
          </a:p>
        </p:txBody>
      </p:sp>
    </p:spTree>
    <p:extLst>
      <p:ext uri="{BB962C8B-B14F-4D97-AF65-F5344CB8AC3E}">
        <p14:creationId xmlns:p14="http://schemas.microsoft.com/office/powerpoint/2010/main" val="297046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83E5-CB7C-4048-AD59-1DA96588BFA1}"/>
              </a:ext>
            </a:extLst>
          </p:cNvPr>
          <p:cNvSpPr>
            <a:spLocks noGrp="1"/>
          </p:cNvSpPr>
          <p:nvPr>
            <p:ph type="title"/>
          </p:nvPr>
        </p:nvSpPr>
        <p:spPr/>
        <p:txBody>
          <a:bodyPr/>
          <a:lstStyle/>
          <a:p>
            <a:r>
              <a:rPr lang="es-ES_tradnl" dirty="0"/>
              <a:t>RLE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BB0EF3-20A3-5841-8C61-26B50FCEC199}"/>
                  </a:ext>
                </a:extLst>
              </p:cNvPr>
              <p:cNvSpPr>
                <a:spLocks noGrp="1"/>
              </p:cNvSpPr>
              <p:nvPr>
                <p:ph idx="1"/>
              </p:nvPr>
            </p:nvSpPr>
            <p:spPr/>
            <p:txBody>
              <a:bodyPr/>
              <a:lstStyle/>
              <a:p>
                <a:r>
                  <a:rPr lang="es-ES_tradnl" dirty="0"/>
                  <a:t>Una corrida (run) es una secuencia contigua de pixeles del frente dentro del mismo renglón o columna.</a:t>
                </a:r>
              </a:p>
              <a:p>
                <a:r>
                  <a:rPr lang="es-ES_tradnl" dirty="0"/>
                  <a:t>Cada corrida se codifica mediante 3 enteros:</a:t>
                </a:r>
              </a:p>
              <a:p>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𝑅𝑢𝑛</m:t>
                        </m:r>
                      </m:e>
                      <m:sub>
                        <m:r>
                          <a:rPr lang="es-ES" b="0" i="1" smtClean="0">
                            <a:latin typeface="Cambria Math" panose="02040503050406030204" pitchFamily="18" charset="0"/>
                          </a:rPr>
                          <m:t>𝑖</m:t>
                        </m:r>
                      </m:sub>
                    </m:sSub>
                    <m:r>
                      <a:rPr lang="es-ES" b="0" i="1" smtClean="0">
                        <a:latin typeface="Cambria Math" panose="02040503050406030204" pitchFamily="18" charset="0"/>
                      </a:rPr>
                      <m:t>=</m:t>
                    </m:r>
                    <m:d>
                      <m:dPr>
                        <m:begChr m:val="⟨"/>
                        <m:endChr m:val="⟩"/>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𝑟𝑒𝑛𝑔𝑙</m:t>
                            </m:r>
                            <m:r>
                              <a:rPr lang="es-ES" i="1">
                                <a:latin typeface="Cambria Math" panose="02040503050406030204" pitchFamily="18" charset="0"/>
                              </a:rPr>
                              <m:t>ó</m:t>
                            </m:r>
                            <m:r>
                              <a:rPr lang="es-ES" b="0" i="1" smtClean="0">
                                <a:latin typeface="Cambria Math" panose="02040503050406030204" pitchFamily="18" charset="0"/>
                              </a:rPr>
                              <m:t>𝑛</m:t>
                            </m:r>
                          </m:e>
                          <m:sub>
                            <m:r>
                              <a:rPr lang="es-ES" b="0" i="1" smtClean="0">
                                <a:latin typeface="Cambria Math" panose="02040503050406030204" pitchFamily="18" charset="0"/>
                              </a:rPr>
                              <m:t>𝑖</m:t>
                            </m:r>
                          </m:sub>
                        </m:sSub>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𝑐𝑜𝑙𝑢𝑚𝑛𝑎</m:t>
                            </m:r>
                          </m:e>
                          <m:sub>
                            <m:r>
                              <a:rPr lang="es-ES" b="0" i="1" smtClean="0">
                                <a:latin typeface="Cambria Math" panose="02040503050406030204" pitchFamily="18" charset="0"/>
                              </a:rPr>
                              <m:t>𝑖</m:t>
                            </m:r>
                          </m:sub>
                        </m:sSub>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𝑡𝑎𝑚𝑎</m:t>
                            </m:r>
                            <m:r>
                              <a:rPr lang="es-ES" b="0" i="1" smtClean="0">
                                <a:latin typeface="Cambria Math" panose="02040503050406030204" pitchFamily="18" charset="0"/>
                              </a:rPr>
                              <m:t>ñ</m:t>
                            </m:r>
                            <m:r>
                              <a:rPr lang="es-ES" b="0" i="1" smtClean="0">
                                <a:latin typeface="Cambria Math" panose="02040503050406030204" pitchFamily="18" charset="0"/>
                              </a:rPr>
                              <m:t>𝑜</m:t>
                            </m:r>
                          </m:e>
                          <m:sub>
                            <m:r>
                              <a:rPr lang="es-ES" b="0" i="1" smtClean="0">
                                <a:latin typeface="Cambria Math" panose="02040503050406030204" pitchFamily="18" charset="0"/>
                              </a:rPr>
                              <m:t>𝑖</m:t>
                            </m:r>
                          </m:sub>
                        </m:sSub>
                      </m:e>
                    </m:d>
                  </m:oMath>
                </a14:m>
                <a:endParaRPr lang="es-ES_tradnl" dirty="0"/>
              </a:p>
              <a:p>
                <a:endParaRPr lang="es-ES_tradnl" dirty="0"/>
              </a:p>
            </p:txBody>
          </p:sp>
        </mc:Choice>
        <mc:Fallback xmlns="">
          <p:sp>
            <p:nvSpPr>
              <p:cNvPr id="3" name="Content Placeholder 2">
                <a:extLst>
                  <a:ext uri="{FF2B5EF4-FFF2-40B4-BE49-F238E27FC236}">
                    <a16:creationId xmlns:a16="http://schemas.microsoft.com/office/drawing/2014/main" id="{EBBB0EF3-20A3-5841-8C61-26B50FCEC199}"/>
                  </a:ext>
                </a:extLst>
              </p:cNvPr>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s-ES_tradnl">
                    <a:noFill/>
                  </a:rPr>
                  <a:t> </a:t>
                </a:r>
              </a:p>
            </p:txBody>
          </p:sp>
        </mc:Fallback>
      </mc:AlternateContent>
      <p:sp>
        <p:nvSpPr>
          <p:cNvPr id="4" name="Footer Placeholder 3">
            <a:extLst>
              <a:ext uri="{FF2B5EF4-FFF2-40B4-BE49-F238E27FC236}">
                <a16:creationId xmlns:a16="http://schemas.microsoft.com/office/drawing/2014/main" id="{D8194115-6AE4-734A-BC36-8AAE38309CF0}"/>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492A226C-D74D-524B-ACCE-6FDE97EC835B}"/>
              </a:ext>
            </a:extLst>
          </p:cNvPr>
          <p:cNvSpPr>
            <a:spLocks noGrp="1"/>
          </p:cNvSpPr>
          <p:nvPr>
            <p:ph type="sldNum" sz="quarter" idx="12"/>
          </p:nvPr>
        </p:nvSpPr>
        <p:spPr/>
        <p:txBody>
          <a:bodyPr/>
          <a:lstStyle/>
          <a:p>
            <a:fld id="{619B10C9-9A24-5847-8AB9-20668630D116}" type="slidenum">
              <a:rPr lang="es-ES_tradnl" smtClean="0"/>
              <a:t>52</a:t>
            </a:fld>
            <a:endParaRPr lang="es-ES_tradnl"/>
          </a:p>
        </p:txBody>
      </p:sp>
    </p:spTree>
    <p:extLst>
      <p:ext uri="{BB962C8B-B14F-4D97-AF65-F5344CB8AC3E}">
        <p14:creationId xmlns:p14="http://schemas.microsoft.com/office/powerpoint/2010/main" val="325340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6C7-1F45-8246-BCF4-75D0608C3831}"/>
              </a:ext>
            </a:extLst>
          </p:cNvPr>
          <p:cNvSpPr>
            <a:spLocks noGrp="1"/>
          </p:cNvSpPr>
          <p:nvPr>
            <p:ph type="title"/>
          </p:nvPr>
        </p:nvSpPr>
        <p:spPr/>
        <p:txBody>
          <a:bodyPr/>
          <a:lstStyle/>
          <a:p>
            <a:r>
              <a:rPr lang="es-ES_tradnl" dirty="0"/>
              <a:t>RLE</a:t>
            </a:r>
          </a:p>
        </p:txBody>
      </p:sp>
      <p:sp>
        <p:nvSpPr>
          <p:cNvPr id="4" name="Footer Placeholder 3">
            <a:extLst>
              <a:ext uri="{FF2B5EF4-FFF2-40B4-BE49-F238E27FC236}">
                <a16:creationId xmlns:a16="http://schemas.microsoft.com/office/drawing/2014/main" id="{37F303D0-C864-2D49-89F3-D32AB9BCDB37}"/>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2515FF4B-7092-D148-A896-70C13480D5DF}"/>
              </a:ext>
            </a:extLst>
          </p:cNvPr>
          <p:cNvSpPr>
            <a:spLocks noGrp="1"/>
          </p:cNvSpPr>
          <p:nvPr>
            <p:ph type="sldNum" sz="quarter" idx="12"/>
          </p:nvPr>
        </p:nvSpPr>
        <p:spPr/>
        <p:txBody>
          <a:bodyPr/>
          <a:lstStyle/>
          <a:p>
            <a:fld id="{619B10C9-9A24-5847-8AB9-20668630D116}" type="slidenum">
              <a:rPr lang="es-ES_tradnl" smtClean="0"/>
              <a:t>53</a:t>
            </a:fld>
            <a:endParaRPr lang="es-ES_tradnl"/>
          </a:p>
        </p:txBody>
      </p:sp>
      <p:pic>
        <p:nvPicPr>
          <p:cNvPr id="9" name="Content Placeholder 8">
            <a:extLst>
              <a:ext uri="{FF2B5EF4-FFF2-40B4-BE49-F238E27FC236}">
                <a16:creationId xmlns:a16="http://schemas.microsoft.com/office/drawing/2014/main" id="{28CCFE40-2FFC-B243-A62F-E27C7CA7F25E}"/>
              </a:ext>
            </a:extLst>
          </p:cNvPr>
          <p:cNvPicPr>
            <a:picLocks noGrp="1" noChangeAspect="1"/>
          </p:cNvPicPr>
          <p:nvPr>
            <p:ph idx="1"/>
          </p:nvPr>
        </p:nvPicPr>
        <p:blipFill>
          <a:blip r:embed="rId2"/>
          <a:stretch>
            <a:fillRect/>
          </a:stretch>
        </p:blipFill>
        <p:spPr>
          <a:xfrm>
            <a:off x="609600" y="2777420"/>
            <a:ext cx="10972800" cy="2704922"/>
          </a:xfrm>
        </p:spPr>
      </p:pic>
    </p:spTree>
    <p:extLst>
      <p:ext uri="{BB962C8B-B14F-4D97-AF65-F5344CB8AC3E}">
        <p14:creationId xmlns:p14="http://schemas.microsoft.com/office/powerpoint/2010/main" val="4055974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FA2D1-932C-C840-8FFE-FC5FE538C050}"/>
              </a:ext>
            </a:extLst>
          </p:cNvPr>
          <p:cNvSpPr>
            <a:spLocks noGrp="1"/>
          </p:cNvSpPr>
          <p:nvPr>
            <p:ph type="title"/>
          </p:nvPr>
        </p:nvSpPr>
        <p:spPr/>
        <p:txBody>
          <a:bodyPr/>
          <a:lstStyle/>
          <a:p>
            <a:r>
              <a:rPr lang="es-ES_tradnl" dirty="0"/>
              <a:t>RLE</a:t>
            </a:r>
          </a:p>
        </p:txBody>
      </p:sp>
      <p:sp>
        <p:nvSpPr>
          <p:cNvPr id="3" name="Content Placeholder 2">
            <a:extLst>
              <a:ext uri="{FF2B5EF4-FFF2-40B4-BE49-F238E27FC236}">
                <a16:creationId xmlns:a16="http://schemas.microsoft.com/office/drawing/2014/main" id="{E2FCDBC4-CE07-D449-B57B-D9EC5C005894}"/>
              </a:ext>
            </a:extLst>
          </p:cNvPr>
          <p:cNvSpPr>
            <a:spLocks noGrp="1"/>
          </p:cNvSpPr>
          <p:nvPr>
            <p:ph idx="1"/>
          </p:nvPr>
        </p:nvSpPr>
        <p:spPr/>
        <p:txBody>
          <a:bodyPr/>
          <a:lstStyle/>
          <a:p>
            <a:r>
              <a:rPr lang="es-ES_tradnl" dirty="0"/>
              <a:t>RLE es fácil de implementar y eficiente de calcular.</a:t>
            </a:r>
          </a:p>
          <a:p>
            <a:r>
              <a:rPr lang="es-ES_tradnl" dirty="0"/>
              <a:t>Se puede utilizar como método de compresión sin pérdidas (</a:t>
            </a:r>
            <a:r>
              <a:rPr lang="es-ES_tradnl" dirty="0" err="1"/>
              <a:t>lossless</a:t>
            </a:r>
            <a:r>
              <a:rPr lang="es-ES_tradnl" dirty="0"/>
              <a:t>).</a:t>
            </a:r>
          </a:p>
          <a:p>
            <a:r>
              <a:rPr lang="es-ES_tradnl" dirty="0"/>
              <a:t>Se encuentra en algunos codecs como TIFF, JPEG y GIF.</a:t>
            </a:r>
          </a:p>
          <a:p>
            <a:endParaRPr lang="es-ES_tradnl" dirty="0"/>
          </a:p>
        </p:txBody>
      </p:sp>
      <p:sp>
        <p:nvSpPr>
          <p:cNvPr id="4" name="Footer Placeholder 3">
            <a:extLst>
              <a:ext uri="{FF2B5EF4-FFF2-40B4-BE49-F238E27FC236}">
                <a16:creationId xmlns:a16="http://schemas.microsoft.com/office/drawing/2014/main" id="{39D6BD6B-2B14-A442-AA28-F9E4D977D9FF}"/>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B5E06E17-4E51-AE41-A958-6274CF2AD4AA}"/>
              </a:ext>
            </a:extLst>
          </p:cNvPr>
          <p:cNvSpPr>
            <a:spLocks noGrp="1"/>
          </p:cNvSpPr>
          <p:nvPr>
            <p:ph type="sldNum" sz="quarter" idx="12"/>
          </p:nvPr>
        </p:nvSpPr>
        <p:spPr/>
        <p:txBody>
          <a:bodyPr/>
          <a:lstStyle/>
          <a:p>
            <a:fld id="{619B10C9-9A24-5847-8AB9-20668630D116}" type="slidenum">
              <a:rPr lang="es-ES_tradnl" smtClean="0"/>
              <a:t>54</a:t>
            </a:fld>
            <a:endParaRPr lang="es-ES_tradnl"/>
          </a:p>
        </p:txBody>
      </p:sp>
    </p:spTree>
    <p:extLst>
      <p:ext uri="{BB962C8B-B14F-4D97-AF65-F5344CB8AC3E}">
        <p14:creationId xmlns:p14="http://schemas.microsoft.com/office/powerpoint/2010/main" val="159214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D9C7-BCFE-574B-9500-9836D961987D}"/>
              </a:ext>
            </a:extLst>
          </p:cNvPr>
          <p:cNvSpPr>
            <a:spLocks noGrp="1"/>
          </p:cNvSpPr>
          <p:nvPr>
            <p:ph type="title"/>
          </p:nvPr>
        </p:nvSpPr>
        <p:spPr/>
        <p:txBody>
          <a:bodyPr/>
          <a:lstStyle/>
          <a:p>
            <a:r>
              <a:rPr lang="es-ES_tradnl" dirty="0"/>
              <a:t>Propiedades de las imágenes binarias</a:t>
            </a:r>
          </a:p>
        </p:txBody>
      </p:sp>
      <p:sp>
        <p:nvSpPr>
          <p:cNvPr id="3" name="Content Placeholder 2">
            <a:extLst>
              <a:ext uri="{FF2B5EF4-FFF2-40B4-BE49-F238E27FC236}">
                <a16:creationId xmlns:a16="http://schemas.microsoft.com/office/drawing/2014/main" id="{8A7519CC-81E5-FE44-A4DE-A348287115B7}"/>
              </a:ext>
            </a:extLst>
          </p:cNvPr>
          <p:cNvSpPr>
            <a:spLocks noGrp="1"/>
          </p:cNvSpPr>
          <p:nvPr>
            <p:ph idx="1"/>
          </p:nvPr>
        </p:nvSpPr>
        <p:spPr/>
        <p:txBody>
          <a:bodyPr>
            <a:normAutofit lnSpcReduction="10000"/>
          </a:bodyPr>
          <a:lstStyle/>
          <a:p>
            <a:r>
              <a:rPr lang="es-ES_tradnl" dirty="0"/>
              <a:t>Características geométricas:</a:t>
            </a:r>
          </a:p>
          <a:p>
            <a:pPr lvl="1"/>
            <a:r>
              <a:rPr lang="es-ES_tradnl" dirty="0"/>
              <a:t>Perímetro</a:t>
            </a:r>
          </a:p>
          <a:p>
            <a:pPr lvl="1"/>
            <a:r>
              <a:rPr lang="es-ES_tradnl" dirty="0"/>
              <a:t>Área</a:t>
            </a:r>
          </a:p>
          <a:p>
            <a:pPr lvl="1"/>
            <a:r>
              <a:rPr lang="es-ES_tradnl" dirty="0"/>
              <a:t>Compacidad</a:t>
            </a:r>
          </a:p>
          <a:p>
            <a:pPr lvl="1"/>
            <a:r>
              <a:rPr lang="es-ES_tradnl" dirty="0"/>
              <a:t>Redondez</a:t>
            </a:r>
          </a:p>
          <a:p>
            <a:pPr lvl="1"/>
            <a:r>
              <a:rPr lang="es-ES_tradnl" dirty="0" err="1"/>
              <a:t>Bounding</a:t>
            </a:r>
            <a:r>
              <a:rPr lang="es-ES_tradnl" dirty="0"/>
              <a:t> box</a:t>
            </a:r>
          </a:p>
          <a:p>
            <a:pPr lvl="1"/>
            <a:r>
              <a:rPr lang="es-ES_tradnl" dirty="0"/>
              <a:t>Envolvente convexa (</a:t>
            </a:r>
            <a:r>
              <a:rPr lang="es-ES_tradnl" dirty="0" err="1"/>
              <a:t>convex</a:t>
            </a:r>
            <a:r>
              <a:rPr lang="es-ES_tradnl" dirty="0"/>
              <a:t> </a:t>
            </a:r>
            <a:r>
              <a:rPr lang="es-ES_tradnl" dirty="0" err="1"/>
              <a:t>hull</a:t>
            </a:r>
            <a:r>
              <a:rPr lang="es-ES_tradnl" dirty="0"/>
              <a:t>)</a:t>
            </a:r>
          </a:p>
          <a:p>
            <a:pPr lvl="1"/>
            <a:r>
              <a:rPr lang="es-ES_tradnl" dirty="0"/>
              <a:t>Convexidad</a:t>
            </a:r>
          </a:p>
          <a:p>
            <a:pPr lvl="1"/>
            <a:r>
              <a:rPr lang="es-ES_tradnl" dirty="0"/>
              <a:t>Densidad</a:t>
            </a:r>
          </a:p>
          <a:p>
            <a:pPr lvl="1"/>
            <a:r>
              <a:rPr lang="es-ES_tradnl" dirty="0"/>
              <a:t>Diámetro</a:t>
            </a:r>
          </a:p>
          <a:p>
            <a:endParaRPr lang="es-ES_tradnl" dirty="0"/>
          </a:p>
        </p:txBody>
      </p:sp>
      <p:sp>
        <p:nvSpPr>
          <p:cNvPr id="4" name="Footer Placeholder 3">
            <a:extLst>
              <a:ext uri="{FF2B5EF4-FFF2-40B4-BE49-F238E27FC236}">
                <a16:creationId xmlns:a16="http://schemas.microsoft.com/office/drawing/2014/main" id="{CB339B1B-F6AA-E045-82FE-E500890BD7BA}"/>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57C22E0A-881E-164B-95D1-3113479C1A49}"/>
              </a:ext>
            </a:extLst>
          </p:cNvPr>
          <p:cNvSpPr>
            <a:spLocks noGrp="1"/>
          </p:cNvSpPr>
          <p:nvPr>
            <p:ph type="sldNum" sz="quarter" idx="12"/>
          </p:nvPr>
        </p:nvSpPr>
        <p:spPr/>
        <p:txBody>
          <a:bodyPr/>
          <a:lstStyle/>
          <a:p>
            <a:fld id="{619B10C9-9A24-5847-8AB9-20668630D116}" type="slidenum">
              <a:rPr lang="es-ES_tradnl" smtClean="0"/>
              <a:t>55</a:t>
            </a:fld>
            <a:endParaRPr lang="es-ES_tradnl"/>
          </a:p>
        </p:txBody>
      </p:sp>
    </p:spTree>
    <p:extLst>
      <p:ext uri="{BB962C8B-B14F-4D97-AF65-F5344CB8AC3E}">
        <p14:creationId xmlns:p14="http://schemas.microsoft.com/office/powerpoint/2010/main" val="1638533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BD69-692C-4642-B5A3-DFA88B6779FD}"/>
              </a:ext>
            </a:extLst>
          </p:cNvPr>
          <p:cNvSpPr>
            <a:spLocks noGrp="1"/>
          </p:cNvSpPr>
          <p:nvPr>
            <p:ph type="title"/>
          </p:nvPr>
        </p:nvSpPr>
        <p:spPr/>
        <p:txBody>
          <a:bodyPr/>
          <a:lstStyle/>
          <a:p>
            <a:r>
              <a:rPr lang="es-ES_tradnl" dirty="0"/>
              <a:t>Perímetro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DEA073-EAA3-C142-9EBC-CEADEBB89F72}"/>
                  </a:ext>
                </a:extLst>
              </p:cNvPr>
              <p:cNvSpPr>
                <a:spLocks noGrp="1"/>
              </p:cNvSpPr>
              <p:nvPr>
                <p:ph idx="1"/>
              </p:nvPr>
            </p:nvSpPr>
            <p:spPr/>
            <p:txBody>
              <a:bodyPr/>
              <a:lstStyle/>
              <a:p>
                <a:r>
                  <a:rPr lang="es-ES_tradnl" dirty="0"/>
                  <a:t>El perímetro (o circunferencia) de una región </a:t>
                </a:r>
                <a14:m>
                  <m:oMath xmlns:m="http://schemas.openxmlformats.org/officeDocument/2006/math">
                    <m:r>
                      <a:rPr lang="es-ES" b="0" i="1" smtClean="0">
                        <a:latin typeface="Cambria Math" panose="02040503050406030204" pitchFamily="18" charset="0"/>
                      </a:rPr>
                      <m:t>𝑅</m:t>
                    </m:r>
                  </m:oMath>
                </a14:m>
                <a:r>
                  <a:rPr lang="es-ES_tradnl" dirty="0"/>
                  <a:t> se define como la longitud de su contorno exterior, donde </a:t>
                </a:r>
                <a14:m>
                  <m:oMath xmlns:m="http://schemas.openxmlformats.org/officeDocument/2006/math">
                    <m:r>
                      <a:rPr lang="es-ES" b="0" i="1" smtClean="0">
                        <a:latin typeface="Cambria Math" panose="02040503050406030204" pitchFamily="18" charset="0"/>
                      </a:rPr>
                      <m:t>𝑅</m:t>
                    </m:r>
                  </m:oMath>
                </a14:m>
                <a:r>
                  <a:rPr lang="es-ES_tradnl" dirty="0"/>
                  <a:t> debe estar conectada.</a:t>
                </a:r>
              </a:p>
              <a:p>
                <a:r>
                  <a:rPr lang="es-ES_tradnl" dirty="0"/>
                  <a:t>El tipo de vecindad debe tenerse en cuenta para este cálculo.</a:t>
                </a:r>
              </a:p>
              <a:p>
                <a:endParaRPr lang="es-ES_tradnl" dirty="0"/>
              </a:p>
            </p:txBody>
          </p:sp>
        </mc:Choice>
        <mc:Fallback xmlns="">
          <p:sp>
            <p:nvSpPr>
              <p:cNvPr id="3" name="Content Placeholder 2">
                <a:extLst>
                  <a:ext uri="{FF2B5EF4-FFF2-40B4-BE49-F238E27FC236}">
                    <a16:creationId xmlns:a16="http://schemas.microsoft.com/office/drawing/2014/main" id="{3EDEA073-EAA3-C142-9EBC-CEADEBB89F72}"/>
                  </a:ext>
                </a:extLst>
              </p:cNvPr>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s-ES_tradnl">
                    <a:noFill/>
                  </a:rPr>
                  <a:t> </a:t>
                </a:r>
              </a:p>
            </p:txBody>
          </p:sp>
        </mc:Fallback>
      </mc:AlternateContent>
      <p:sp>
        <p:nvSpPr>
          <p:cNvPr id="4" name="Footer Placeholder 3">
            <a:extLst>
              <a:ext uri="{FF2B5EF4-FFF2-40B4-BE49-F238E27FC236}">
                <a16:creationId xmlns:a16="http://schemas.microsoft.com/office/drawing/2014/main" id="{C57CED23-CA17-F541-8940-37C156FDE14E}"/>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F56DF6E9-167A-5848-8CFB-EC3A833AB19B}"/>
              </a:ext>
            </a:extLst>
          </p:cNvPr>
          <p:cNvSpPr>
            <a:spLocks noGrp="1"/>
          </p:cNvSpPr>
          <p:nvPr>
            <p:ph type="sldNum" sz="quarter" idx="12"/>
          </p:nvPr>
        </p:nvSpPr>
        <p:spPr/>
        <p:txBody>
          <a:bodyPr/>
          <a:lstStyle/>
          <a:p>
            <a:fld id="{619B10C9-9A24-5847-8AB9-20668630D116}" type="slidenum">
              <a:rPr lang="es-ES_tradnl" smtClean="0"/>
              <a:t>56</a:t>
            </a:fld>
            <a:endParaRPr lang="es-ES_tradnl"/>
          </a:p>
        </p:txBody>
      </p:sp>
      <p:pic>
        <p:nvPicPr>
          <p:cNvPr id="7" name="Content Placeholder 6">
            <a:extLst>
              <a:ext uri="{FF2B5EF4-FFF2-40B4-BE49-F238E27FC236}">
                <a16:creationId xmlns:a16="http://schemas.microsoft.com/office/drawing/2014/main" id="{87E72297-06E3-F643-81FF-732B6F99B8D4}"/>
              </a:ext>
            </a:extLst>
          </p:cNvPr>
          <p:cNvPicPr>
            <a:picLocks noChangeAspect="1"/>
          </p:cNvPicPr>
          <p:nvPr/>
        </p:nvPicPr>
        <p:blipFill>
          <a:blip r:embed="rId3"/>
          <a:stretch>
            <a:fillRect/>
          </a:stretch>
        </p:blipFill>
        <p:spPr>
          <a:xfrm>
            <a:off x="2822109" y="3429000"/>
            <a:ext cx="6914630" cy="2983992"/>
          </a:xfrm>
          <a:prstGeom prst="rect">
            <a:avLst/>
          </a:prstGeom>
        </p:spPr>
      </p:pic>
    </p:spTree>
    <p:extLst>
      <p:ext uri="{BB962C8B-B14F-4D97-AF65-F5344CB8AC3E}">
        <p14:creationId xmlns:p14="http://schemas.microsoft.com/office/powerpoint/2010/main" val="29434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B0B4-74F0-1340-87E6-0424FA4A9E5B}"/>
              </a:ext>
            </a:extLst>
          </p:cNvPr>
          <p:cNvSpPr>
            <a:spLocks noGrp="1"/>
          </p:cNvSpPr>
          <p:nvPr>
            <p:ph type="title"/>
          </p:nvPr>
        </p:nvSpPr>
        <p:spPr/>
        <p:txBody>
          <a:bodyPr/>
          <a:lstStyle/>
          <a:p>
            <a:r>
              <a:rPr lang="es-ES_tradnl" dirty="0"/>
              <a:t>Perímetro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8D7826-7EFE-CF4B-A011-EF49C4B3EC28}"/>
                  </a:ext>
                </a:extLst>
              </p:cNvPr>
              <p:cNvSpPr>
                <a:spLocks noGrp="1"/>
              </p:cNvSpPr>
              <p:nvPr>
                <p:ph idx="1"/>
              </p:nvPr>
            </p:nvSpPr>
            <p:spPr/>
            <p:txBody>
              <a:bodyPr/>
              <a:lstStyle/>
              <a:p>
                <a:r>
                  <a:rPr lang="es-ES_tradnl" dirty="0"/>
                  <a:t>Cuando se utilizan 4-vecinos, los segmentos se ponderan con 1.</a:t>
                </a:r>
              </a:p>
              <a:p>
                <a:r>
                  <a:rPr lang="es-ES_tradnl" dirty="0"/>
                  <a:t>En el caso de 8-vecinos, una buena aproximación es ponderar los segmentos horizontal y vertical con 1 y los segmentos diagonales con </a:t>
                </a:r>
                <a14:m>
                  <m:oMath xmlns:m="http://schemas.openxmlformats.org/officeDocument/2006/math">
                    <m:rad>
                      <m:radPr>
                        <m:degHide m:val="on"/>
                        <m:ctrlPr>
                          <a:rPr lang="es-ES_tradnl" i="1" smtClean="0">
                            <a:latin typeface="Cambria Math" panose="02040503050406030204" pitchFamily="18" charset="0"/>
                          </a:rPr>
                        </m:ctrlPr>
                      </m:radPr>
                      <m:deg/>
                      <m:e>
                        <m:r>
                          <a:rPr lang="es-ES" b="0" i="1" smtClean="0">
                            <a:latin typeface="Cambria Math" panose="02040503050406030204" pitchFamily="18" charset="0"/>
                          </a:rPr>
                          <m:t>2</m:t>
                        </m:r>
                      </m:e>
                    </m:rad>
                  </m:oMath>
                </a14:m>
                <a:r>
                  <a:rPr lang="es-ES_tradnl" dirty="0"/>
                  <a:t>.</a:t>
                </a:r>
              </a:p>
              <a:p>
                <a:r>
                  <a:rPr lang="es-ES_tradnl" dirty="0"/>
                  <a:t>En el cálculo del perímetro de una imagen binaria se recomienda usar el factor de corrección 0.95.</a:t>
                </a:r>
              </a:p>
              <a:p>
                <a:endParaRPr lang="es-ES_tradnl" dirty="0"/>
              </a:p>
            </p:txBody>
          </p:sp>
        </mc:Choice>
        <mc:Fallback xmlns="">
          <p:sp>
            <p:nvSpPr>
              <p:cNvPr id="3" name="Content Placeholder 2">
                <a:extLst>
                  <a:ext uri="{FF2B5EF4-FFF2-40B4-BE49-F238E27FC236}">
                    <a16:creationId xmlns:a16="http://schemas.microsoft.com/office/drawing/2014/main" id="{3A8D7826-7EFE-CF4B-A011-EF49C4B3EC28}"/>
                  </a:ext>
                </a:extLst>
              </p:cNvPr>
              <p:cNvSpPr>
                <a:spLocks noGrp="1" noRot="1" noChangeAspect="1" noMove="1" noResize="1" noEditPoints="1" noAdjustHandles="1" noChangeArrowheads="1" noChangeShapeType="1" noTextEdit="1"/>
              </p:cNvSpPr>
              <p:nvPr>
                <p:ph idx="1"/>
              </p:nvPr>
            </p:nvSpPr>
            <p:spPr>
              <a:blipFill>
                <a:blip r:embed="rId2"/>
                <a:stretch>
                  <a:fillRect l="-667" t="-1389"/>
                </a:stretch>
              </a:blipFill>
            </p:spPr>
            <p:txBody>
              <a:bodyPr/>
              <a:lstStyle/>
              <a:p>
                <a:r>
                  <a:rPr lang="es-MX">
                    <a:noFill/>
                  </a:rPr>
                  <a:t> </a:t>
                </a:r>
              </a:p>
            </p:txBody>
          </p:sp>
        </mc:Fallback>
      </mc:AlternateContent>
      <p:sp>
        <p:nvSpPr>
          <p:cNvPr id="4" name="Footer Placeholder 3">
            <a:extLst>
              <a:ext uri="{FF2B5EF4-FFF2-40B4-BE49-F238E27FC236}">
                <a16:creationId xmlns:a16="http://schemas.microsoft.com/office/drawing/2014/main" id="{AE9C02C0-782B-DE4E-BDBA-57BA7536BC08}"/>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FCC933CB-0A8F-1E4A-BD90-994F8492F32C}"/>
              </a:ext>
            </a:extLst>
          </p:cNvPr>
          <p:cNvSpPr>
            <a:spLocks noGrp="1"/>
          </p:cNvSpPr>
          <p:nvPr>
            <p:ph type="sldNum" sz="quarter" idx="12"/>
          </p:nvPr>
        </p:nvSpPr>
        <p:spPr/>
        <p:txBody>
          <a:bodyPr/>
          <a:lstStyle/>
          <a:p>
            <a:fld id="{619B10C9-9A24-5847-8AB9-20668630D116}" type="slidenum">
              <a:rPr lang="es-ES_tradnl" smtClean="0"/>
              <a:t>57</a:t>
            </a:fld>
            <a:endParaRPr lang="es-ES_tradnl"/>
          </a:p>
        </p:txBody>
      </p:sp>
    </p:spTree>
    <p:extLst>
      <p:ext uri="{BB962C8B-B14F-4D97-AF65-F5344CB8AC3E}">
        <p14:creationId xmlns:p14="http://schemas.microsoft.com/office/powerpoint/2010/main" val="20408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591A-7C17-D041-8372-080E7A8E9790}"/>
              </a:ext>
            </a:extLst>
          </p:cNvPr>
          <p:cNvSpPr>
            <a:spLocks noGrp="1"/>
          </p:cNvSpPr>
          <p:nvPr>
            <p:ph type="title"/>
          </p:nvPr>
        </p:nvSpPr>
        <p:spPr/>
        <p:txBody>
          <a:bodyPr/>
          <a:lstStyle/>
          <a:p>
            <a:r>
              <a:rPr lang="es-ES_tradnl" dirty="0"/>
              <a:t>Área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E0E8D7-C738-BF4F-B96B-DE7CB4675A8F}"/>
                  </a:ext>
                </a:extLst>
              </p:cNvPr>
              <p:cNvSpPr>
                <a:spLocks noGrp="1"/>
              </p:cNvSpPr>
              <p:nvPr>
                <p:ph idx="1"/>
              </p:nvPr>
            </p:nvSpPr>
            <p:spPr/>
            <p:txBody>
              <a:bodyPr/>
              <a:lstStyle/>
              <a:p>
                <a:r>
                  <a:rPr lang="es-ES_tradnl" dirty="0"/>
                  <a:t>El área de una región binaria </a:t>
                </a:r>
                <a14:m>
                  <m:oMath xmlns:m="http://schemas.openxmlformats.org/officeDocument/2006/math">
                    <m:r>
                      <a:rPr lang="es-ES" b="0" i="1" smtClean="0">
                        <a:latin typeface="Cambria Math" panose="02040503050406030204" pitchFamily="18" charset="0"/>
                      </a:rPr>
                      <m:t>𝑅</m:t>
                    </m:r>
                  </m:oMath>
                </a14:m>
                <a:r>
                  <a:rPr lang="es-ES_tradnl" dirty="0"/>
                  <a:t> se encuentra contando el número de pixeles en dicha región.</a:t>
                </a:r>
              </a:p>
              <a:p>
                <a14:m>
                  <m:oMath xmlns:m="http://schemas.openxmlformats.org/officeDocument/2006/math">
                    <m:r>
                      <a:rPr lang="es-ES" b="0" i="1" smtClean="0">
                        <a:latin typeface="Cambria Math" panose="02040503050406030204" pitchFamily="18" charset="0"/>
                      </a:rPr>
                      <m:t>𝐴</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m:t>
                    </m:r>
                    <m:r>
                      <a:rPr lang="es-ES" b="0" i="1" smtClean="0">
                        <a:latin typeface="Cambria Math" panose="02040503050406030204" pitchFamily="18" charset="0"/>
                      </a:rPr>
                      <m:t>𝑁</m:t>
                    </m:r>
                    <m:r>
                      <a:rPr lang="es-ES" b="0" i="1" smtClean="0">
                        <a:latin typeface="Cambria Math" panose="02040503050406030204" pitchFamily="18" charset="0"/>
                      </a:rPr>
                      <m:t>=</m:t>
                    </m:r>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𝑅</m:t>
                        </m:r>
                      </m:e>
                    </m:d>
                  </m:oMath>
                </a14:m>
                <a:endParaRPr lang="es-ES_tradnl" dirty="0"/>
              </a:p>
              <a:p>
                <a:r>
                  <a:rPr lang="es-ES_tradnl" dirty="0"/>
                  <a:t>Para una región conectada sin hoyos, con un contorno definido por </a:t>
                </a:r>
                <a14:m>
                  <m:oMath xmlns:m="http://schemas.openxmlformats.org/officeDocument/2006/math">
                    <m:r>
                      <a:rPr lang="es-ES" b="0" i="1" smtClean="0">
                        <a:latin typeface="Cambria Math" panose="02040503050406030204" pitchFamily="18" charset="0"/>
                      </a:rPr>
                      <m:t>𝑀</m:t>
                    </m:r>
                  </m:oMath>
                </a14:m>
                <a:r>
                  <a:rPr lang="es-ES_tradnl" dirty="0"/>
                  <a:t> puntos </a:t>
                </a:r>
                <a14:m>
                  <m:oMath xmlns:m="http://schemas.openxmlformats.org/officeDocument/2006/math">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𝑢</m:t>
                            </m:r>
                          </m:e>
                          <m:sub>
                            <m:r>
                              <a:rPr lang="es-ES" b="0" i="1" smtClean="0">
                                <a:latin typeface="Cambria Math" panose="02040503050406030204" pitchFamily="18" charset="0"/>
                              </a:rPr>
                              <m:t>0</m:t>
                            </m:r>
                          </m:sub>
                        </m:sSub>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0</m:t>
                            </m:r>
                          </m:sub>
                        </m:sSub>
                      </m:e>
                    </m:d>
                    <m:r>
                      <a:rPr lang="es-ES" b="0" i="1" smtClean="0">
                        <a:latin typeface="Cambria Math" panose="02040503050406030204" pitchFamily="18" charset="0"/>
                      </a:rPr>
                      <m:t>, </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𝑢</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1</m:t>
                            </m:r>
                          </m:sub>
                        </m:sSub>
                      </m:e>
                    </m:d>
                    <m:r>
                      <a:rPr lang="es-ES" b="0" i="1" smtClean="0">
                        <a:latin typeface="Cambria Math" panose="02040503050406030204" pitchFamily="18" charset="0"/>
                      </a:rPr>
                      <m:t>, …,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𝑢</m:t>
                        </m:r>
                      </m:e>
                      <m:sub>
                        <m:r>
                          <a:rPr lang="es-ES" b="0" i="1" smtClean="0">
                            <a:latin typeface="Cambria Math" panose="02040503050406030204" pitchFamily="18" charset="0"/>
                          </a:rPr>
                          <m:t>𝑀</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𝑀</m:t>
                        </m:r>
                        <m:r>
                          <a:rPr lang="es-ES" b="0" i="1" smtClean="0">
                            <a:latin typeface="Cambria Math" panose="02040503050406030204" pitchFamily="18" charset="0"/>
                          </a:rPr>
                          <m:t>−1</m:t>
                        </m:r>
                      </m:sub>
                    </m:sSub>
                    <m:r>
                      <a:rPr lang="es-ES" b="0" i="1" smtClean="0">
                        <a:latin typeface="Cambria Math" panose="02040503050406030204" pitchFamily="18" charset="0"/>
                      </a:rPr>
                      <m:t>)</m:t>
                    </m:r>
                  </m:oMath>
                </a14:m>
                <a:r>
                  <a:rPr lang="es-ES_tradnl" dirty="0"/>
                  <a:t>, el área se puede aproximar mediante la fórmula de Gauss para polígonos:</a:t>
                </a:r>
              </a:p>
              <a:p>
                <a14:m>
                  <m:oMath xmlns:m="http://schemas.openxmlformats.org/officeDocument/2006/math">
                    <m:r>
                      <a:rPr lang="es-ES" b="0" i="1" smtClean="0">
                        <a:latin typeface="Cambria Math" panose="02040503050406030204" pitchFamily="18" charset="0"/>
                      </a:rPr>
                      <m:t>𝐴</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i="1">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d>
                      <m:dPr>
                        <m:begChr m:val="["/>
                        <m:endChr m:val="]"/>
                        <m:ctrlPr>
                          <a:rPr lang="es-ES" b="0" i="1" smtClean="0">
                            <a:latin typeface="Cambria Math" panose="02040503050406030204" pitchFamily="18" charset="0"/>
                            <a:ea typeface="Cambria Math" panose="02040503050406030204" pitchFamily="18" charset="0"/>
                          </a:rPr>
                        </m:ctrlPr>
                      </m:dPr>
                      <m:e>
                        <m:nary>
                          <m:naryPr>
                            <m:chr m:val="∑"/>
                            <m:ctrlPr>
                              <a:rPr lang="es-ES" b="0" i="1" smtClean="0">
                                <a:latin typeface="Cambria Math" panose="02040503050406030204" pitchFamily="18" charset="0"/>
                                <a:ea typeface="Cambria Math" panose="02040503050406030204" pitchFamily="18" charset="0"/>
                              </a:rPr>
                            </m:ctrlPr>
                          </m:naryPr>
                          <m:sub>
                            <m:r>
                              <m:rPr>
                                <m:brk m:alnAt="23"/>
                              </m:rPr>
                              <a:rPr lang="es-ES" b="0" i="1" smtClean="0">
                                <a:latin typeface="Cambria Math" panose="02040503050406030204" pitchFamily="18" charset="0"/>
                                <a:ea typeface="Cambria Math" panose="02040503050406030204" pitchFamily="18" charset="0"/>
                              </a:rPr>
                              <m:t>𝑖</m:t>
                            </m:r>
                            <m:r>
                              <a:rPr lang="es-ES" b="0" i="1" smtClean="0">
                                <a:latin typeface="Cambria Math" panose="02040503050406030204" pitchFamily="18" charset="0"/>
                                <a:ea typeface="Cambria Math" panose="02040503050406030204" pitchFamily="18" charset="0"/>
                              </a:rPr>
                              <m:t>=0</m:t>
                            </m:r>
                          </m:sub>
                          <m:sup>
                            <m:r>
                              <a:rPr lang="es-ES" b="0" i="1" smtClean="0">
                                <a:latin typeface="Cambria Math" panose="02040503050406030204" pitchFamily="18" charset="0"/>
                                <a:ea typeface="Cambria Math" panose="02040503050406030204" pitchFamily="18" charset="0"/>
                              </a:rPr>
                              <m:t>𝑀</m:t>
                            </m:r>
                            <m:r>
                              <a:rPr lang="es-ES" b="0" i="1" smtClean="0">
                                <a:latin typeface="Cambria Math" panose="02040503050406030204" pitchFamily="18" charset="0"/>
                                <a:ea typeface="Cambria Math" panose="02040503050406030204" pitchFamily="18" charset="0"/>
                              </a:rPr>
                              <m:t>−1</m:t>
                            </m:r>
                          </m:sup>
                          <m:e>
                            <m:d>
                              <m:dPr>
                                <m:ctrlPr>
                                  <a:rPr lang="es-ES" b="0" i="1" smtClean="0">
                                    <a:latin typeface="Cambria Math" panose="02040503050406030204" pitchFamily="18" charset="0"/>
                                    <a:ea typeface="Cambria Math" panose="02040503050406030204" pitchFamily="18" charset="0"/>
                                  </a:rPr>
                                </m:ctrlPr>
                              </m:dPr>
                              <m:e>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𝑢</m:t>
                                    </m:r>
                                  </m:e>
                                  <m:sub>
                                    <m:r>
                                      <a:rPr lang="es-ES" b="0" i="1" smtClean="0">
                                        <a:latin typeface="Cambria Math" panose="02040503050406030204" pitchFamily="18" charset="0"/>
                                        <a:ea typeface="Cambria Math" panose="02040503050406030204" pitchFamily="18" charset="0"/>
                                      </a:rPr>
                                      <m:t>𝑖</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𝑣</m:t>
                                    </m:r>
                                  </m:e>
                                  <m:sub>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𝑖</m:t>
                                        </m:r>
                                        <m:r>
                                          <a:rPr lang="es-ES" b="0" i="1" smtClean="0">
                                            <a:latin typeface="Cambria Math" panose="02040503050406030204" pitchFamily="18" charset="0"/>
                                            <a:ea typeface="Cambria Math" panose="02040503050406030204" pitchFamily="18" charset="0"/>
                                          </a:rPr>
                                          <m:t>+1</m:t>
                                        </m:r>
                                      </m:e>
                                    </m:d>
                                    <m:r>
                                      <m:rPr>
                                        <m:nor/>
                                      </m:rPr>
                                      <a:rPr lang="es-ES" b="0" i="0" smtClean="0">
                                        <a:latin typeface="Cambria Math" panose="02040503050406030204" pitchFamily="18" charset="0"/>
                                        <a:ea typeface="Cambria Math" panose="02040503050406030204" pitchFamily="18" charset="0"/>
                                      </a:rPr>
                                      <m:t>mod</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𝑀</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𝑢</m:t>
                                    </m:r>
                                  </m:e>
                                  <m:sub>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𝑖</m:t>
                                        </m:r>
                                        <m:r>
                                          <a:rPr lang="es-ES" b="0" i="1" smtClean="0">
                                            <a:latin typeface="Cambria Math" panose="02040503050406030204" pitchFamily="18" charset="0"/>
                                            <a:ea typeface="Cambria Math" panose="02040503050406030204" pitchFamily="18" charset="0"/>
                                          </a:rPr>
                                          <m:t>+1</m:t>
                                        </m:r>
                                      </m:e>
                                    </m:d>
                                    <m:r>
                                      <m:rPr>
                                        <m:nor/>
                                      </m:rPr>
                                      <a:rPr lang="es-ES" b="0" i="0" smtClean="0">
                                        <a:latin typeface="Cambria Math" panose="02040503050406030204" pitchFamily="18" charset="0"/>
                                        <a:ea typeface="Cambria Math" panose="02040503050406030204" pitchFamily="18" charset="0"/>
                                      </a:rPr>
                                      <m:t>mod</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𝑀</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𝑣</m:t>
                                    </m:r>
                                  </m:e>
                                  <m:sub>
                                    <m:r>
                                      <a:rPr lang="es-ES" b="0" i="1" smtClean="0">
                                        <a:latin typeface="Cambria Math" panose="02040503050406030204" pitchFamily="18" charset="0"/>
                                        <a:ea typeface="Cambria Math" panose="02040503050406030204" pitchFamily="18" charset="0"/>
                                      </a:rPr>
                                      <m:t>𝑖</m:t>
                                    </m:r>
                                  </m:sub>
                                </m:sSub>
                              </m:e>
                            </m:d>
                          </m:e>
                        </m:nary>
                      </m:e>
                    </m:d>
                  </m:oMath>
                </a14:m>
                <a:endParaRPr lang="es-ES_tradnl" dirty="0"/>
              </a:p>
              <a:p>
                <a:endParaRPr lang="es-ES_tradnl" dirty="0"/>
              </a:p>
            </p:txBody>
          </p:sp>
        </mc:Choice>
        <mc:Fallback xmlns="">
          <p:sp>
            <p:nvSpPr>
              <p:cNvPr id="3" name="Content Placeholder 2">
                <a:extLst>
                  <a:ext uri="{FF2B5EF4-FFF2-40B4-BE49-F238E27FC236}">
                    <a16:creationId xmlns:a16="http://schemas.microsoft.com/office/drawing/2014/main" id="{C0E0E8D7-C738-BF4F-B96B-DE7CB4675A8F}"/>
                  </a:ext>
                </a:extLst>
              </p:cNvPr>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s-ES_tradnl">
                    <a:noFill/>
                  </a:rPr>
                  <a:t> </a:t>
                </a:r>
              </a:p>
            </p:txBody>
          </p:sp>
        </mc:Fallback>
      </mc:AlternateContent>
      <p:sp>
        <p:nvSpPr>
          <p:cNvPr id="4" name="Footer Placeholder 3">
            <a:extLst>
              <a:ext uri="{FF2B5EF4-FFF2-40B4-BE49-F238E27FC236}">
                <a16:creationId xmlns:a16="http://schemas.microsoft.com/office/drawing/2014/main" id="{EFD2F829-68BC-E04D-A8F0-53428BB5242A}"/>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8A25B85D-9AAB-B848-B88D-EB48CAF117B0}"/>
              </a:ext>
            </a:extLst>
          </p:cNvPr>
          <p:cNvSpPr>
            <a:spLocks noGrp="1"/>
          </p:cNvSpPr>
          <p:nvPr>
            <p:ph type="sldNum" sz="quarter" idx="12"/>
          </p:nvPr>
        </p:nvSpPr>
        <p:spPr/>
        <p:txBody>
          <a:bodyPr/>
          <a:lstStyle/>
          <a:p>
            <a:fld id="{619B10C9-9A24-5847-8AB9-20668630D116}" type="slidenum">
              <a:rPr lang="es-ES_tradnl" smtClean="0"/>
              <a:t>58</a:t>
            </a:fld>
            <a:endParaRPr lang="es-ES_tradnl"/>
          </a:p>
        </p:txBody>
      </p:sp>
    </p:spTree>
    <p:extLst>
      <p:ext uri="{BB962C8B-B14F-4D97-AF65-F5344CB8AC3E}">
        <p14:creationId xmlns:p14="http://schemas.microsoft.com/office/powerpoint/2010/main" val="26770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486F-196E-5A4D-BF55-6B08C98B26B4}"/>
              </a:ext>
            </a:extLst>
          </p:cNvPr>
          <p:cNvSpPr>
            <a:spLocks noGrp="1"/>
          </p:cNvSpPr>
          <p:nvPr>
            <p:ph type="title"/>
          </p:nvPr>
        </p:nvSpPr>
        <p:spPr/>
        <p:txBody>
          <a:bodyPr/>
          <a:lstStyle/>
          <a:p>
            <a:r>
              <a:rPr lang="es-ES_tradnl" dirty="0"/>
              <a:t>Fórmula de Gauss</a:t>
            </a:r>
          </a:p>
        </p:txBody>
      </p:sp>
      <p:sp>
        <p:nvSpPr>
          <p:cNvPr id="3" name="Content Placeholder 2">
            <a:extLst>
              <a:ext uri="{FF2B5EF4-FFF2-40B4-BE49-F238E27FC236}">
                <a16:creationId xmlns:a16="http://schemas.microsoft.com/office/drawing/2014/main" id="{AD4E0571-88CD-C24B-955A-87A3638B9B3A}"/>
              </a:ext>
            </a:extLst>
          </p:cNvPr>
          <p:cNvSpPr>
            <a:spLocks noGrp="1"/>
          </p:cNvSpPr>
          <p:nvPr>
            <p:ph idx="1"/>
          </p:nvPr>
        </p:nvSpPr>
        <p:spPr/>
        <p:txBody>
          <a:bodyPr>
            <a:normAutofit lnSpcReduction="10000"/>
          </a:body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pPr marL="0" indent="0" algn="ctr">
              <a:buNone/>
            </a:pPr>
            <a:r>
              <a:rPr lang="es-ES_tradnl" sz="1800" dirty="0" err="1"/>
              <a:t>By</a:t>
            </a:r>
            <a:r>
              <a:rPr lang="es-ES_tradnl" sz="1800" dirty="0"/>
              <a:t> Job </a:t>
            </a:r>
            <a:r>
              <a:rPr lang="es-ES_tradnl" sz="1800" dirty="0" err="1"/>
              <a:t>Bouwman</a:t>
            </a:r>
            <a:r>
              <a:rPr lang="es-ES_tradnl" sz="1800" dirty="0"/>
              <a:t> - </a:t>
            </a:r>
            <a:r>
              <a:rPr lang="es-ES_tradnl" sz="1800" dirty="0" err="1"/>
              <a:t>Own</a:t>
            </a:r>
            <a:r>
              <a:rPr lang="es-ES_tradnl" sz="1800" dirty="0"/>
              <a:t> </a:t>
            </a:r>
            <a:r>
              <a:rPr lang="es-ES_tradnl" sz="1800" dirty="0" err="1"/>
              <a:t>work</a:t>
            </a:r>
            <a:r>
              <a:rPr lang="es-ES_tradnl" sz="1800" dirty="0"/>
              <a:t>, CC BY-SA 4.0, </a:t>
            </a:r>
            <a:r>
              <a:rPr lang="es-ES_tradnl" sz="1800" dirty="0">
                <a:hlinkClick r:id="rId2"/>
              </a:rPr>
              <a:t>https://commons.wikimedia.org/w/index.php?curid=55566629</a:t>
            </a:r>
            <a:endParaRPr lang="es-ES_tradnl" sz="1800" dirty="0"/>
          </a:p>
        </p:txBody>
      </p:sp>
      <p:sp>
        <p:nvSpPr>
          <p:cNvPr id="4" name="Footer Placeholder 3">
            <a:extLst>
              <a:ext uri="{FF2B5EF4-FFF2-40B4-BE49-F238E27FC236}">
                <a16:creationId xmlns:a16="http://schemas.microsoft.com/office/drawing/2014/main" id="{D5161FA5-4574-9248-AB1D-54AA1FA40464}"/>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1811BDAA-73B9-F44F-85C2-E6112C6C695B}"/>
              </a:ext>
            </a:extLst>
          </p:cNvPr>
          <p:cNvSpPr>
            <a:spLocks noGrp="1"/>
          </p:cNvSpPr>
          <p:nvPr>
            <p:ph type="sldNum" sz="quarter" idx="12"/>
          </p:nvPr>
        </p:nvSpPr>
        <p:spPr/>
        <p:txBody>
          <a:bodyPr/>
          <a:lstStyle/>
          <a:p>
            <a:fld id="{619B10C9-9A24-5847-8AB9-20668630D116}" type="slidenum">
              <a:rPr lang="es-ES_tradnl" smtClean="0"/>
              <a:t>59</a:t>
            </a:fld>
            <a:endParaRPr lang="es-ES_tradnl"/>
          </a:p>
        </p:txBody>
      </p:sp>
      <p:pic>
        <p:nvPicPr>
          <p:cNvPr id="7" name="Picture 6">
            <a:extLst>
              <a:ext uri="{FF2B5EF4-FFF2-40B4-BE49-F238E27FC236}">
                <a16:creationId xmlns:a16="http://schemas.microsoft.com/office/drawing/2014/main" id="{2A1AD38E-9F5A-A849-BCF8-79D2FF6F45AD}"/>
              </a:ext>
            </a:extLst>
          </p:cNvPr>
          <p:cNvPicPr>
            <a:picLocks noChangeAspect="1"/>
          </p:cNvPicPr>
          <p:nvPr/>
        </p:nvPicPr>
        <p:blipFill>
          <a:blip r:embed="rId3"/>
          <a:stretch>
            <a:fillRect/>
          </a:stretch>
        </p:blipFill>
        <p:spPr>
          <a:xfrm>
            <a:off x="4857750" y="1798737"/>
            <a:ext cx="3436308" cy="3649453"/>
          </a:xfrm>
          <a:prstGeom prst="rect">
            <a:avLst/>
          </a:prstGeom>
        </p:spPr>
      </p:pic>
    </p:spTree>
    <p:extLst>
      <p:ext uri="{BB962C8B-B14F-4D97-AF65-F5344CB8AC3E}">
        <p14:creationId xmlns:p14="http://schemas.microsoft.com/office/powerpoint/2010/main" val="194911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6265-1984-CF4D-88C9-145B130203C4}"/>
              </a:ext>
            </a:extLst>
          </p:cNvPr>
          <p:cNvSpPr>
            <a:spLocks noGrp="1"/>
          </p:cNvSpPr>
          <p:nvPr>
            <p:ph type="title"/>
          </p:nvPr>
        </p:nvSpPr>
        <p:spPr/>
        <p:txBody>
          <a:bodyPr/>
          <a:lstStyle/>
          <a:p>
            <a:r>
              <a:rPr lang="es-ES_tradnl" dirty="0"/>
              <a:t>Algoritmos de búsqueda de regiones</a:t>
            </a:r>
          </a:p>
        </p:txBody>
      </p:sp>
      <p:sp>
        <p:nvSpPr>
          <p:cNvPr id="3" name="Content Placeholder 2">
            <a:extLst>
              <a:ext uri="{FF2B5EF4-FFF2-40B4-BE49-F238E27FC236}">
                <a16:creationId xmlns:a16="http://schemas.microsoft.com/office/drawing/2014/main" id="{8ABD6BAE-8A63-FF4D-9C61-0F7C04F124AD}"/>
              </a:ext>
            </a:extLst>
          </p:cNvPr>
          <p:cNvSpPr>
            <a:spLocks noGrp="1"/>
          </p:cNvSpPr>
          <p:nvPr>
            <p:ph idx="1"/>
          </p:nvPr>
        </p:nvSpPr>
        <p:spPr/>
        <p:txBody>
          <a:bodyPr/>
          <a:lstStyle/>
          <a:p>
            <a:pPr marL="514350" indent="-514350">
              <a:buFont typeface="+mj-lt"/>
              <a:buAutoNum type="arabicPeriod"/>
            </a:pPr>
            <a:r>
              <a:rPr lang="es-ES_tradnl" dirty="0"/>
              <a:t>Inundación (</a:t>
            </a:r>
            <a:r>
              <a:rPr lang="es-ES_tradnl" dirty="0" err="1"/>
              <a:t>flood</a:t>
            </a:r>
            <a:r>
              <a:rPr lang="es-ES_tradnl" dirty="0"/>
              <a:t> </a:t>
            </a:r>
            <a:r>
              <a:rPr lang="es-ES_tradnl" dirty="0" err="1"/>
              <a:t>filling</a:t>
            </a:r>
            <a:r>
              <a:rPr lang="es-ES_tradnl" dirty="0"/>
              <a:t>). La región se llena en todas direcciones a partir de un pixel (semilla) dentro de la región.</a:t>
            </a:r>
          </a:p>
          <a:p>
            <a:pPr marL="514350" indent="-514350">
              <a:buFont typeface="+mj-lt"/>
              <a:buAutoNum type="arabicPeriod"/>
            </a:pPr>
            <a:r>
              <a:rPr lang="es-ES_tradnl" dirty="0"/>
              <a:t>Marcado secuencial de regiones. Se recorre la imagen de arriba abajo marcando las regiones conforme se encuentran.</a:t>
            </a:r>
          </a:p>
          <a:p>
            <a:endParaRPr lang="es-ES_tradnl" dirty="0"/>
          </a:p>
        </p:txBody>
      </p:sp>
      <p:sp>
        <p:nvSpPr>
          <p:cNvPr id="4" name="Footer Placeholder 3">
            <a:extLst>
              <a:ext uri="{FF2B5EF4-FFF2-40B4-BE49-F238E27FC236}">
                <a16:creationId xmlns:a16="http://schemas.microsoft.com/office/drawing/2014/main" id="{4B58F1F6-EB4A-B244-A9D0-38E579DABFD4}"/>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F8A1ABD6-BD50-B640-9543-FEB2097E23F5}"/>
              </a:ext>
            </a:extLst>
          </p:cNvPr>
          <p:cNvSpPr>
            <a:spLocks noGrp="1"/>
          </p:cNvSpPr>
          <p:nvPr>
            <p:ph type="sldNum" sz="quarter" idx="12"/>
          </p:nvPr>
        </p:nvSpPr>
        <p:spPr/>
        <p:txBody>
          <a:bodyPr/>
          <a:lstStyle/>
          <a:p>
            <a:fld id="{619B10C9-9A24-5847-8AB9-20668630D116}" type="slidenum">
              <a:rPr lang="es-ES_tradnl" smtClean="0"/>
              <a:t>6</a:t>
            </a:fld>
            <a:endParaRPr lang="es-ES_tradnl"/>
          </a:p>
        </p:txBody>
      </p:sp>
    </p:spTree>
    <p:extLst>
      <p:ext uri="{BB962C8B-B14F-4D97-AF65-F5344CB8AC3E}">
        <p14:creationId xmlns:p14="http://schemas.microsoft.com/office/powerpoint/2010/main" val="157600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01DB-2D1D-DE46-8932-A0FA4D43C1DE}"/>
              </a:ext>
            </a:extLst>
          </p:cNvPr>
          <p:cNvSpPr>
            <a:spLocks noGrp="1"/>
          </p:cNvSpPr>
          <p:nvPr>
            <p:ph type="title"/>
          </p:nvPr>
        </p:nvSpPr>
        <p:spPr/>
        <p:txBody>
          <a:bodyPr/>
          <a:lstStyle/>
          <a:p>
            <a:r>
              <a:rPr lang="es-ES_tradnl" dirty="0"/>
              <a:t>Área</a:t>
            </a:r>
          </a:p>
        </p:txBody>
      </p:sp>
      <p:sp>
        <p:nvSpPr>
          <p:cNvPr id="3" name="Content Placeholder 2">
            <a:extLst>
              <a:ext uri="{FF2B5EF4-FFF2-40B4-BE49-F238E27FC236}">
                <a16:creationId xmlns:a16="http://schemas.microsoft.com/office/drawing/2014/main" id="{A77DC86B-148E-9D4C-8FB8-652FB1EB2439}"/>
              </a:ext>
            </a:extLst>
          </p:cNvPr>
          <p:cNvSpPr>
            <a:spLocks noGrp="1"/>
          </p:cNvSpPr>
          <p:nvPr>
            <p:ph idx="1"/>
          </p:nvPr>
        </p:nvSpPr>
        <p:spPr/>
        <p:txBody>
          <a:bodyPr/>
          <a:lstStyle/>
          <a:p>
            <a:r>
              <a:rPr lang="es-ES_tradnl" dirty="0"/>
              <a:t>El perímetro y el área son son invariantes a las traslaciones o las rotaciones.</a:t>
            </a:r>
          </a:p>
          <a:p>
            <a:r>
              <a:rPr lang="es-ES_tradnl" dirty="0"/>
              <a:t>Si se afectan por escalamientos.</a:t>
            </a:r>
          </a:p>
          <a:p>
            <a:endParaRPr lang="es-ES_tradnl" dirty="0"/>
          </a:p>
        </p:txBody>
      </p:sp>
      <p:sp>
        <p:nvSpPr>
          <p:cNvPr id="4" name="Footer Placeholder 3">
            <a:extLst>
              <a:ext uri="{FF2B5EF4-FFF2-40B4-BE49-F238E27FC236}">
                <a16:creationId xmlns:a16="http://schemas.microsoft.com/office/drawing/2014/main" id="{138BB78E-BF13-264D-8974-F4FD01692367}"/>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54B2C0F6-DBFC-7C4B-B422-D4B5CBAA6344}"/>
              </a:ext>
            </a:extLst>
          </p:cNvPr>
          <p:cNvSpPr>
            <a:spLocks noGrp="1"/>
          </p:cNvSpPr>
          <p:nvPr>
            <p:ph type="sldNum" sz="quarter" idx="12"/>
          </p:nvPr>
        </p:nvSpPr>
        <p:spPr/>
        <p:txBody>
          <a:bodyPr/>
          <a:lstStyle/>
          <a:p>
            <a:fld id="{619B10C9-9A24-5847-8AB9-20668630D116}" type="slidenum">
              <a:rPr lang="es-ES_tradnl" smtClean="0"/>
              <a:t>60</a:t>
            </a:fld>
            <a:endParaRPr lang="es-ES_tradnl"/>
          </a:p>
        </p:txBody>
      </p:sp>
    </p:spTree>
    <p:extLst>
      <p:ext uri="{BB962C8B-B14F-4D97-AF65-F5344CB8AC3E}">
        <p14:creationId xmlns:p14="http://schemas.microsoft.com/office/powerpoint/2010/main" val="21749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4D61-EB9D-824D-BFB8-BFBC69D550BD}"/>
              </a:ext>
            </a:extLst>
          </p:cNvPr>
          <p:cNvSpPr>
            <a:spLocks noGrp="1"/>
          </p:cNvSpPr>
          <p:nvPr>
            <p:ph type="title"/>
          </p:nvPr>
        </p:nvSpPr>
        <p:spPr/>
        <p:txBody>
          <a:bodyPr/>
          <a:lstStyle/>
          <a:p>
            <a:r>
              <a:rPr lang="es-ES_tradnl" dirty="0"/>
              <a:t>Compacidad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4D6529-9613-E749-979D-D81DE3FB186A}"/>
                  </a:ext>
                </a:extLst>
              </p:cNvPr>
              <p:cNvSpPr>
                <a:spLocks noGrp="1"/>
              </p:cNvSpPr>
              <p:nvPr>
                <p:ph idx="1"/>
              </p:nvPr>
            </p:nvSpPr>
            <p:spPr/>
            <p:txBody>
              <a:bodyPr/>
              <a:lstStyle/>
              <a:p>
                <a:r>
                  <a:rPr lang="es-ES_tradnl" dirty="0"/>
                  <a:t>En inglés </a:t>
                </a:r>
                <a:r>
                  <a:rPr lang="es-ES_tradnl" i="1" dirty="0" err="1"/>
                  <a:t>compactness</a:t>
                </a:r>
                <a:r>
                  <a:rPr lang="es-ES_tradnl" dirty="0"/>
                  <a:t>.</a:t>
                </a:r>
              </a:p>
              <a:p>
                <a:r>
                  <a:rPr lang="es-ES_tradnl" dirty="0"/>
                  <a:t>La compacidad de una región </a:t>
                </a:r>
                <a14:m>
                  <m:oMath xmlns:m="http://schemas.openxmlformats.org/officeDocument/2006/math">
                    <m:r>
                      <a:rPr lang="es-ES" b="0" i="1" smtClean="0">
                        <a:latin typeface="Cambria Math" panose="02040503050406030204" pitchFamily="18" charset="0"/>
                      </a:rPr>
                      <m:t>𝑅</m:t>
                    </m:r>
                  </m:oMath>
                </a14:m>
                <a:r>
                  <a:rPr lang="es-ES_tradnl" dirty="0"/>
                  <a:t> se define como</a:t>
                </a:r>
              </a:p>
              <a:p>
                <a14:m>
                  <m:oMath xmlns:m="http://schemas.openxmlformats.org/officeDocument/2006/math">
                    <m:r>
                      <a:rPr lang="es-ES" b="0" i="1" smtClean="0">
                        <a:latin typeface="Cambria Math" panose="02040503050406030204" pitchFamily="18" charset="0"/>
                      </a:rPr>
                      <m:t>𝐶</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𝐴</m:t>
                        </m:r>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num>
                      <m:den>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den>
                    </m:f>
                  </m:oMath>
                </a14:m>
                <a:endParaRPr lang="es-ES_tradnl" dirty="0"/>
              </a:p>
              <a:p>
                <a:r>
                  <a:rPr lang="es-ES_tradnl" dirty="0"/>
                  <a:t>El área crece cuadráticamente mientras que el perímetro lo hace linealmente.</a:t>
                </a:r>
              </a:p>
              <a:p>
                <a:r>
                  <a:rPr lang="es-ES_tradnl" dirty="0"/>
                  <a:t>Para un círculo: </a:t>
                </a:r>
                <a14:m>
                  <m:oMath xmlns:m="http://schemas.openxmlformats.org/officeDocument/2006/math">
                    <m:r>
                      <a:rPr lang="es-ES" b="0" i="1" smtClean="0">
                        <a:latin typeface="Cambria Math" panose="02040503050406030204" pitchFamily="18" charset="0"/>
                      </a:rPr>
                      <m:t>𝐴</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𝑟</m:t>
                        </m:r>
                      </m:e>
                      <m:sup>
                        <m:r>
                          <a:rPr lang="es-ES" b="0" i="1" smtClean="0">
                            <a:latin typeface="Cambria Math" panose="02040503050406030204" pitchFamily="18" charset="0"/>
                            <a:ea typeface="Cambria Math" panose="02040503050406030204" pitchFamily="18" charset="0"/>
                          </a:rPr>
                          <m:t>2</m:t>
                        </m:r>
                      </m:sup>
                    </m:sSup>
                  </m:oMath>
                </a14:m>
                <a:r>
                  <a:rPr lang="es-ES_tradnl" dirty="0"/>
                  <a:t>, </a:t>
                </a:r>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𝑟</m:t>
                    </m:r>
                  </m:oMath>
                </a14:m>
                <a:r>
                  <a:rPr lang="es-ES_tradnl" dirty="0"/>
                  <a:t>.</a:t>
                </a:r>
              </a:p>
              <a:p>
                <a:r>
                  <a:rPr lang="es-ES_tradnl" dirty="0"/>
                  <a:t>Para un cuadrado: </a:t>
                </a:r>
                <a14:m>
                  <m:oMath xmlns:m="http://schemas.openxmlformats.org/officeDocument/2006/math">
                    <m:r>
                      <a:rPr lang="es-ES" b="0" i="1" smtClean="0">
                        <a:latin typeface="Cambria Math" panose="02040503050406030204" pitchFamily="18" charset="0"/>
                      </a:rPr>
                      <m:t>𝐴</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𝐿</m:t>
                        </m:r>
                      </m:e>
                      <m:sup>
                        <m:r>
                          <a:rPr lang="es-ES" b="0" i="1" smtClean="0">
                            <a:latin typeface="Cambria Math" panose="02040503050406030204" pitchFamily="18" charset="0"/>
                          </a:rPr>
                          <m:t>2</m:t>
                        </m:r>
                      </m:sup>
                    </m:sSup>
                  </m:oMath>
                </a14:m>
                <a:r>
                  <a:rPr lang="es-ES_tradnl" dirty="0"/>
                  <a:t>, </a:t>
                </a:r>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=4</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𝐿</m:t>
                    </m:r>
                  </m:oMath>
                </a14:m>
                <a:r>
                  <a:rPr lang="es-ES_tradnl" dirty="0"/>
                  <a:t>.</a:t>
                </a:r>
              </a:p>
              <a:p>
                <a:endParaRPr lang="es-ES_tradnl" dirty="0"/>
              </a:p>
            </p:txBody>
          </p:sp>
        </mc:Choice>
        <mc:Fallback xmlns="">
          <p:sp>
            <p:nvSpPr>
              <p:cNvPr id="3" name="Content Placeholder 2">
                <a:extLst>
                  <a:ext uri="{FF2B5EF4-FFF2-40B4-BE49-F238E27FC236}">
                    <a16:creationId xmlns:a16="http://schemas.microsoft.com/office/drawing/2014/main" id="{404D6529-9613-E749-979D-D81DE3FB186A}"/>
                  </a:ext>
                </a:extLst>
              </p:cNvPr>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s-ES_tradnl">
                    <a:noFill/>
                  </a:rPr>
                  <a:t> </a:t>
                </a:r>
              </a:p>
            </p:txBody>
          </p:sp>
        </mc:Fallback>
      </mc:AlternateContent>
      <p:sp>
        <p:nvSpPr>
          <p:cNvPr id="4" name="Footer Placeholder 3">
            <a:extLst>
              <a:ext uri="{FF2B5EF4-FFF2-40B4-BE49-F238E27FC236}">
                <a16:creationId xmlns:a16="http://schemas.microsoft.com/office/drawing/2014/main" id="{F1729F17-5DF1-8D46-8B93-B355CF89E244}"/>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28AADD99-76F9-2C48-B3AA-12A4BD013F94}"/>
              </a:ext>
            </a:extLst>
          </p:cNvPr>
          <p:cNvSpPr>
            <a:spLocks noGrp="1"/>
          </p:cNvSpPr>
          <p:nvPr>
            <p:ph type="sldNum" sz="quarter" idx="12"/>
          </p:nvPr>
        </p:nvSpPr>
        <p:spPr/>
        <p:txBody>
          <a:bodyPr/>
          <a:lstStyle/>
          <a:p>
            <a:fld id="{619B10C9-9A24-5847-8AB9-20668630D116}" type="slidenum">
              <a:rPr lang="es-ES_tradnl" smtClean="0"/>
              <a:t>61</a:t>
            </a:fld>
            <a:endParaRPr lang="es-ES_tradnl"/>
          </a:p>
        </p:txBody>
      </p:sp>
    </p:spTree>
    <p:extLst>
      <p:ext uri="{BB962C8B-B14F-4D97-AF65-F5344CB8AC3E}">
        <p14:creationId xmlns:p14="http://schemas.microsoft.com/office/powerpoint/2010/main" val="13586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58CA-81C2-334F-BC35-31FFC980A6D8}"/>
              </a:ext>
            </a:extLst>
          </p:cNvPr>
          <p:cNvSpPr>
            <a:spLocks noGrp="1"/>
          </p:cNvSpPr>
          <p:nvPr>
            <p:ph type="title"/>
          </p:nvPr>
        </p:nvSpPr>
        <p:spPr/>
        <p:txBody>
          <a:bodyPr/>
          <a:lstStyle/>
          <a:p>
            <a:r>
              <a:rPr lang="es-ES_tradnl" dirty="0"/>
              <a:t>Compacidad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5EABAF-93E1-7844-9DD8-2B5FD1DD2E0D}"/>
                  </a:ext>
                </a:extLst>
              </p:cNvPr>
              <p:cNvSpPr>
                <a:spLocks noGrp="1"/>
              </p:cNvSpPr>
              <p:nvPr>
                <p:ph idx="1"/>
              </p:nvPr>
            </p:nvSpPr>
            <p:spPr/>
            <p:txBody>
              <a:bodyPr/>
              <a:lstStyle/>
              <a:p>
                <a:r>
                  <a:rPr lang="es-ES_tradnl" dirty="0"/>
                  <a:t>La compacidad es invariante a la traslación, rotación y escalamiento.</a:t>
                </a:r>
              </a:p>
              <a:p>
                <a:r>
                  <a:rPr lang="es-ES_tradnl" dirty="0"/>
                  <a:t>Para un círculo, esta relación es </a:t>
                </a:r>
                <a14:m>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𝐴</m:t>
                        </m:r>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num>
                      <m:den>
                        <m:sSup>
                          <m:sSupPr>
                            <m:ctrlPr>
                              <a:rPr lang="es-ES" i="1" smtClean="0">
                                <a:latin typeface="Cambria Math" panose="02040503050406030204" pitchFamily="18" charset="0"/>
                              </a:rPr>
                            </m:ctrlPr>
                          </m:sSupPr>
                          <m:e>
                            <m:r>
                              <a:rPr lang="es-ES" b="0" i="1" smtClean="0">
                                <a:latin typeface="Cambria Math" panose="02040503050406030204" pitchFamily="18" charset="0"/>
                              </a:rPr>
                              <m:t>𝑃</m:t>
                            </m:r>
                          </m:e>
                          <m:sup>
                            <m:r>
                              <a:rPr lang="es-ES" b="0" i="1" smtClean="0">
                                <a:latin typeface="Cambria Math" panose="02040503050406030204" pitchFamily="18" charset="0"/>
                              </a:rPr>
                              <m:t>2</m:t>
                            </m:r>
                          </m:sup>
                        </m:sSup>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den>
                    </m:f>
                    <m:r>
                      <a:rPr lang="es-ES" b="0" i="1" smtClean="0">
                        <a:latin typeface="Cambria Math" panose="02040503050406030204" pitchFamily="18" charset="0"/>
                      </a:rPr>
                      <m:t>=</m:t>
                    </m:r>
                    <m:f>
                      <m:fPr>
                        <m:ctrlPr>
                          <a:rPr lang="es-ES" i="1" smtClean="0">
                            <a:latin typeface="Cambria Math" panose="02040503050406030204" pitchFamily="18" charset="0"/>
                          </a:rPr>
                        </m:ctrlPr>
                      </m:fPr>
                      <m:num>
                        <m:r>
                          <a:rPr lang="es-ES" i="1" smtClean="0">
                            <a:latin typeface="Cambria Math" panose="02040503050406030204" pitchFamily="18" charset="0"/>
                            <a:ea typeface="Cambria Math" panose="02040503050406030204" pitchFamily="18" charset="0"/>
                          </a:rPr>
                          <m:t>𝜋</m:t>
                        </m:r>
                        <m:r>
                          <a:rPr lang="es-ES" i="1" smtClean="0">
                            <a:latin typeface="Cambria Math" panose="02040503050406030204" pitchFamily="18" charset="0"/>
                            <a:ea typeface="Cambria Math" panose="02040503050406030204" pitchFamily="18" charset="0"/>
                          </a:rPr>
                          <m:t>∙</m:t>
                        </m:r>
                        <m:sSup>
                          <m:sSupPr>
                            <m:ctrlPr>
                              <a:rPr lang="es-ES"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𝑟</m:t>
                            </m:r>
                          </m:e>
                          <m:sup>
                            <m:r>
                              <a:rPr lang="es-ES" b="0" i="1" smtClean="0">
                                <a:latin typeface="Cambria Math" panose="02040503050406030204" pitchFamily="18" charset="0"/>
                                <a:ea typeface="Cambria Math" panose="02040503050406030204" pitchFamily="18" charset="0"/>
                              </a:rPr>
                              <m:t>2</m:t>
                            </m:r>
                          </m:sup>
                        </m:sSup>
                      </m:num>
                      <m:den>
                        <m:r>
                          <a:rPr lang="es-ES" b="0" i="1" smtClean="0">
                            <a:latin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𝑟</m:t>
                            </m:r>
                          </m:e>
                          <m:sup>
                            <m:r>
                              <a:rPr lang="es-ES" b="0" i="1" smtClean="0">
                                <a:latin typeface="Cambria Math" panose="02040503050406030204" pitchFamily="18" charset="0"/>
                                <a:ea typeface="Cambria Math" panose="02040503050406030204" pitchFamily="18" charset="0"/>
                              </a:rPr>
                              <m:t>2</m:t>
                            </m:r>
                          </m:sup>
                        </m:sSup>
                      </m:den>
                    </m:f>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4</m:t>
                        </m:r>
                        <m:r>
                          <a:rPr lang="es-ES" i="1">
                            <a:latin typeface="Cambria Math" panose="02040503050406030204" pitchFamily="18" charset="0"/>
                            <a:ea typeface="Cambria Math" panose="02040503050406030204" pitchFamily="18" charset="0"/>
                          </a:rPr>
                          <m:t>𝜋</m:t>
                        </m:r>
                      </m:den>
                    </m:f>
                  </m:oMath>
                </a14:m>
                <a:r>
                  <a:rPr lang="es-ES_tradnl" dirty="0"/>
                  <a:t>.</a:t>
                </a:r>
              </a:p>
              <a:p>
                <a:r>
                  <a:rPr lang="es-ES_tradnl" dirty="0"/>
                  <a:t>Para un cuadrado es </a:t>
                </a:r>
                <a14:m>
                  <m:oMath xmlns:m="http://schemas.openxmlformats.org/officeDocument/2006/math">
                    <m:f>
                      <m:fPr>
                        <m:ctrlPr>
                          <a:rPr lang="es-ES_tradnl" i="1" smtClean="0">
                            <a:latin typeface="Cambria Math" panose="02040503050406030204" pitchFamily="18" charset="0"/>
                          </a:rPr>
                        </m:ctrlPr>
                      </m:fPr>
                      <m:num>
                        <m:r>
                          <a:rPr lang="es-ES" b="0" i="1" smtClean="0">
                            <a:latin typeface="Cambria Math" panose="02040503050406030204" pitchFamily="18" charset="0"/>
                          </a:rPr>
                          <m:t>𝐴</m:t>
                        </m:r>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num>
                      <m:den>
                        <m:sSup>
                          <m:sSupPr>
                            <m:ctrlPr>
                              <a:rPr lang="es-ES_tradnl" i="1" smtClean="0">
                                <a:latin typeface="Cambria Math" panose="02040503050406030204" pitchFamily="18" charset="0"/>
                              </a:rPr>
                            </m:ctrlPr>
                          </m:sSupPr>
                          <m:e>
                            <m:r>
                              <a:rPr lang="es-ES" b="0" i="1" smtClean="0">
                                <a:latin typeface="Cambria Math" panose="02040503050406030204" pitchFamily="18" charset="0"/>
                              </a:rPr>
                              <m:t>𝑃</m:t>
                            </m:r>
                          </m:e>
                          <m:sup>
                            <m:r>
                              <a:rPr lang="es-ES" b="0" i="1" smtClean="0">
                                <a:latin typeface="Cambria Math" panose="02040503050406030204" pitchFamily="18" charset="0"/>
                              </a:rPr>
                              <m:t>2</m:t>
                            </m:r>
                          </m:sup>
                        </m:sSup>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𝐿</m:t>
                            </m:r>
                          </m:e>
                          <m:sup>
                            <m:r>
                              <a:rPr lang="es-ES" b="0" i="1" smtClean="0">
                                <a:latin typeface="Cambria Math" panose="02040503050406030204" pitchFamily="18" charset="0"/>
                              </a:rPr>
                              <m:t>2</m:t>
                            </m:r>
                          </m:sup>
                        </m:sSup>
                      </m:num>
                      <m:den>
                        <m:r>
                          <a:rPr lang="es-ES" b="0" i="1" smtClean="0">
                            <a:latin typeface="Cambria Math" panose="02040503050406030204" pitchFamily="18" charset="0"/>
                          </a:rPr>
                          <m:t>16</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𝐿</m:t>
                            </m:r>
                          </m:e>
                          <m:sup>
                            <m:r>
                              <a:rPr lang="es-ES" b="0" i="1" smtClean="0">
                                <a:latin typeface="Cambria Math" panose="02040503050406030204" pitchFamily="18" charset="0"/>
                                <a:ea typeface="Cambria Math" panose="02040503050406030204" pitchFamily="18" charset="0"/>
                              </a:rPr>
                              <m:t>2</m:t>
                            </m:r>
                          </m:sup>
                        </m:sSup>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16</m:t>
                        </m:r>
                      </m:den>
                    </m:f>
                  </m:oMath>
                </a14:m>
                <a:r>
                  <a:rPr lang="es-ES_tradnl" dirty="0"/>
                  <a:t>.</a:t>
                </a:r>
              </a:p>
              <a:p>
                <a:endParaRPr lang="es-ES_tradnl" dirty="0"/>
              </a:p>
            </p:txBody>
          </p:sp>
        </mc:Choice>
        <mc:Fallback xmlns="">
          <p:sp>
            <p:nvSpPr>
              <p:cNvPr id="3" name="Content Placeholder 2">
                <a:extLst>
                  <a:ext uri="{FF2B5EF4-FFF2-40B4-BE49-F238E27FC236}">
                    <a16:creationId xmlns:a16="http://schemas.microsoft.com/office/drawing/2014/main" id="{295EABAF-93E1-7844-9DD8-2B5FD1DD2E0D}"/>
                  </a:ext>
                </a:extLst>
              </p:cNvPr>
              <p:cNvSpPr>
                <a:spLocks noGrp="1" noRot="1" noChangeAspect="1" noMove="1" noResize="1" noEditPoints="1" noAdjustHandles="1" noChangeArrowheads="1" noChangeShapeType="1" noTextEdit="1"/>
              </p:cNvSpPr>
              <p:nvPr>
                <p:ph idx="1"/>
              </p:nvPr>
            </p:nvSpPr>
            <p:spPr>
              <a:blipFill>
                <a:blip r:embed="rId2"/>
                <a:stretch>
                  <a:fillRect l="-667" t="-1389"/>
                </a:stretch>
              </a:blipFill>
            </p:spPr>
            <p:txBody>
              <a:bodyPr/>
              <a:lstStyle/>
              <a:p>
                <a:r>
                  <a:rPr lang="es-MX">
                    <a:noFill/>
                  </a:rPr>
                  <a:t> </a:t>
                </a:r>
              </a:p>
            </p:txBody>
          </p:sp>
        </mc:Fallback>
      </mc:AlternateContent>
      <p:sp>
        <p:nvSpPr>
          <p:cNvPr id="4" name="Footer Placeholder 3">
            <a:extLst>
              <a:ext uri="{FF2B5EF4-FFF2-40B4-BE49-F238E27FC236}">
                <a16:creationId xmlns:a16="http://schemas.microsoft.com/office/drawing/2014/main" id="{022185DC-DBF1-E54E-852A-4BC368F4BCE0}"/>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4D8FAE58-3F08-354F-B4EE-5D9C2BF1C15D}"/>
              </a:ext>
            </a:extLst>
          </p:cNvPr>
          <p:cNvSpPr>
            <a:spLocks noGrp="1"/>
          </p:cNvSpPr>
          <p:nvPr>
            <p:ph type="sldNum" sz="quarter" idx="12"/>
          </p:nvPr>
        </p:nvSpPr>
        <p:spPr/>
        <p:txBody>
          <a:bodyPr/>
          <a:lstStyle/>
          <a:p>
            <a:fld id="{619B10C9-9A24-5847-8AB9-20668630D116}" type="slidenum">
              <a:rPr lang="es-ES_tradnl" smtClean="0"/>
              <a:t>62</a:t>
            </a:fld>
            <a:endParaRPr lang="es-ES_tradnl"/>
          </a:p>
        </p:txBody>
      </p:sp>
    </p:spTree>
    <p:extLst>
      <p:ext uri="{BB962C8B-B14F-4D97-AF65-F5344CB8AC3E}">
        <p14:creationId xmlns:p14="http://schemas.microsoft.com/office/powerpoint/2010/main" val="11509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9328-4EF8-7F40-A4FE-C304A0B5C51C}"/>
              </a:ext>
            </a:extLst>
          </p:cNvPr>
          <p:cNvSpPr>
            <a:spLocks noGrp="1"/>
          </p:cNvSpPr>
          <p:nvPr>
            <p:ph type="title"/>
          </p:nvPr>
        </p:nvSpPr>
        <p:spPr/>
        <p:txBody>
          <a:bodyPr/>
          <a:lstStyle/>
          <a:p>
            <a:r>
              <a:rPr lang="es-ES_tradnl" dirty="0"/>
              <a:t>Redondez</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CA2491-ADE6-AB4D-A051-6870A4E132C3}"/>
                  </a:ext>
                </a:extLst>
              </p:cNvPr>
              <p:cNvSpPr>
                <a:spLocks noGrp="1"/>
              </p:cNvSpPr>
              <p:nvPr>
                <p:ph idx="1"/>
              </p:nvPr>
            </p:nvSpPr>
            <p:spPr/>
            <p:txBody>
              <a:bodyPr/>
              <a:lstStyle/>
              <a:p>
                <a:r>
                  <a:rPr lang="es-ES_tradnl" dirty="0"/>
                  <a:t>Mide que tan redonda (o circular) es una región.</a:t>
                </a:r>
              </a:p>
              <a:p>
                <a14:m>
                  <m:oMath xmlns:m="http://schemas.openxmlformats.org/officeDocument/2006/math">
                    <m:r>
                      <m:rPr>
                        <m:nor/>
                      </m:rPr>
                      <a:rPr lang="es-ES" b="0" i="0" smtClean="0">
                        <a:latin typeface="Cambria Math" panose="02040503050406030204" pitchFamily="18" charset="0"/>
                      </a:rPr>
                      <m:t>Circularity</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𝐴</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m:t>
                        </m:r>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𝑃</m:t>
                            </m:r>
                          </m:e>
                          <m:sup>
                            <m:r>
                              <a:rPr lang="es-ES" b="0" i="1" smtClean="0">
                                <a:latin typeface="Cambria Math" panose="02040503050406030204" pitchFamily="18" charset="0"/>
                                <a:ea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m:t>
                        </m:r>
                      </m:den>
                    </m:f>
                  </m:oMath>
                </a14:m>
                <a:endParaRPr lang="es-ES_tradnl" dirty="0"/>
              </a:p>
              <a:p>
                <a:r>
                  <a:rPr lang="es-ES_tradnl" dirty="0"/>
                  <a:t>Para un círculo vale 1 y para otras figuras está en el rango [0, 1].</a:t>
                </a:r>
              </a:p>
              <a:p>
                <a:r>
                  <a:rPr lang="es-ES_tradnl" dirty="0"/>
                  <a:t>Para un cuadrado: </a:t>
                </a:r>
                <a14:m>
                  <m:oMath xmlns:m="http://schemas.openxmlformats.org/officeDocument/2006/math">
                    <m:r>
                      <m:rPr>
                        <m:nor/>
                      </m:rPr>
                      <a:rPr lang="es-ES" b="0" i="0" smtClean="0">
                        <a:latin typeface="Cambria Math" panose="02040503050406030204" pitchFamily="18" charset="0"/>
                      </a:rPr>
                      <m:t>Circularity</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16</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𝜋</m:t>
                        </m:r>
                      </m:num>
                      <m:den>
                        <m:r>
                          <a:rPr lang="es-ES" b="0" i="1" smtClean="0">
                            <a:latin typeface="Cambria Math" panose="02040503050406030204" pitchFamily="18" charset="0"/>
                          </a:rPr>
                          <m:t>4</m:t>
                        </m:r>
                      </m:den>
                    </m:f>
                    <m:r>
                      <a:rPr lang="es-ES" b="0" i="1" smtClean="0">
                        <a:latin typeface="Cambria Math" panose="02040503050406030204" pitchFamily="18" charset="0"/>
                        <a:ea typeface="Cambria Math" panose="02040503050406030204" pitchFamily="18" charset="0"/>
                      </a:rPr>
                      <m:t>≈0.79</m:t>
                    </m:r>
                  </m:oMath>
                </a14:m>
                <a:r>
                  <a:rPr lang="es-ES_tradnl" dirty="0"/>
                  <a:t>.</a:t>
                </a:r>
              </a:p>
              <a:p>
                <a:r>
                  <a:rPr lang="es-ES_tradnl" dirty="0"/>
                  <a:t>Recordar que en el cálculo del perímetro de una imagen binaria se recomienda usar el factor de corrección 0.95.</a:t>
                </a:r>
              </a:p>
              <a:p>
                <a:endParaRPr lang="es-ES_tradnl" dirty="0"/>
              </a:p>
            </p:txBody>
          </p:sp>
        </mc:Choice>
        <mc:Fallback xmlns="">
          <p:sp>
            <p:nvSpPr>
              <p:cNvPr id="3" name="Content Placeholder 2">
                <a:extLst>
                  <a:ext uri="{FF2B5EF4-FFF2-40B4-BE49-F238E27FC236}">
                    <a16:creationId xmlns:a16="http://schemas.microsoft.com/office/drawing/2014/main" id="{51CA2491-ADE6-AB4D-A051-6870A4E132C3}"/>
                  </a:ext>
                </a:extLst>
              </p:cNvPr>
              <p:cNvSpPr>
                <a:spLocks noGrp="1" noRot="1" noChangeAspect="1" noMove="1" noResize="1" noEditPoints="1" noAdjustHandles="1" noChangeArrowheads="1" noChangeShapeType="1" noTextEdit="1"/>
              </p:cNvSpPr>
              <p:nvPr>
                <p:ph idx="1"/>
              </p:nvPr>
            </p:nvSpPr>
            <p:spPr>
              <a:blipFill>
                <a:blip r:embed="rId2"/>
                <a:stretch>
                  <a:fillRect l="-667" t="-1389"/>
                </a:stretch>
              </a:blipFill>
            </p:spPr>
            <p:txBody>
              <a:bodyPr/>
              <a:lstStyle/>
              <a:p>
                <a:r>
                  <a:rPr lang="es-MX">
                    <a:noFill/>
                  </a:rPr>
                  <a:t> </a:t>
                </a:r>
              </a:p>
            </p:txBody>
          </p:sp>
        </mc:Fallback>
      </mc:AlternateContent>
      <p:sp>
        <p:nvSpPr>
          <p:cNvPr id="4" name="Footer Placeholder 3">
            <a:extLst>
              <a:ext uri="{FF2B5EF4-FFF2-40B4-BE49-F238E27FC236}">
                <a16:creationId xmlns:a16="http://schemas.microsoft.com/office/drawing/2014/main" id="{5299100F-3BB1-CA43-A488-6761F345947F}"/>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FAF152FC-3BB8-E347-890E-F48529531146}"/>
              </a:ext>
            </a:extLst>
          </p:cNvPr>
          <p:cNvSpPr>
            <a:spLocks noGrp="1"/>
          </p:cNvSpPr>
          <p:nvPr>
            <p:ph type="sldNum" sz="quarter" idx="12"/>
          </p:nvPr>
        </p:nvSpPr>
        <p:spPr/>
        <p:txBody>
          <a:bodyPr/>
          <a:lstStyle/>
          <a:p>
            <a:fld id="{619B10C9-9A24-5847-8AB9-20668630D116}" type="slidenum">
              <a:rPr lang="es-ES_tradnl" smtClean="0"/>
              <a:t>63</a:t>
            </a:fld>
            <a:endParaRPr lang="es-ES_tradnl"/>
          </a:p>
        </p:txBody>
      </p:sp>
    </p:spTree>
    <p:extLst>
      <p:ext uri="{BB962C8B-B14F-4D97-AF65-F5344CB8AC3E}">
        <p14:creationId xmlns:p14="http://schemas.microsoft.com/office/powerpoint/2010/main" val="22759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7E16-247A-E943-831A-F8ECC0FAC4F6}"/>
              </a:ext>
            </a:extLst>
          </p:cNvPr>
          <p:cNvSpPr>
            <a:spLocks noGrp="1"/>
          </p:cNvSpPr>
          <p:nvPr>
            <p:ph type="title"/>
          </p:nvPr>
        </p:nvSpPr>
        <p:spPr/>
        <p:txBody>
          <a:bodyPr/>
          <a:lstStyle/>
          <a:p>
            <a:r>
              <a:rPr lang="es-ES_tradnl" dirty="0"/>
              <a:t>Redondez</a:t>
            </a:r>
          </a:p>
        </p:txBody>
      </p:sp>
      <p:pic>
        <p:nvPicPr>
          <p:cNvPr id="7" name="Content Placeholder 6">
            <a:extLst>
              <a:ext uri="{FF2B5EF4-FFF2-40B4-BE49-F238E27FC236}">
                <a16:creationId xmlns:a16="http://schemas.microsoft.com/office/drawing/2014/main" id="{21064377-9EC7-EA4C-911A-06A16B75613E}"/>
              </a:ext>
            </a:extLst>
          </p:cNvPr>
          <p:cNvPicPr>
            <a:picLocks noGrp="1" noChangeAspect="1"/>
          </p:cNvPicPr>
          <p:nvPr>
            <p:ph idx="1"/>
          </p:nvPr>
        </p:nvPicPr>
        <p:blipFill>
          <a:blip r:embed="rId2"/>
          <a:stretch>
            <a:fillRect/>
          </a:stretch>
        </p:blipFill>
        <p:spPr>
          <a:xfrm>
            <a:off x="609600" y="2005636"/>
            <a:ext cx="10972800" cy="3191216"/>
          </a:xfrm>
        </p:spPr>
      </p:pic>
      <p:sp>
        <p:nvSpPr>
          <p:cNvPr id="4" name="Footer Placeholder 3">
            <a:extLst>
              <a:ext uri="{FF2B5EF4-FFF2-40B4-BE49-F238E27FC236}">
                <a16:creationId xmlns:a16="http://schemas.microsoft.com/office/drawing/2014/main" id="{5F7DBFF2-0E64-7242-895E-C7B5709D174F}"/>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FADA2081-CE0F-9F43-9F0E-04CF5DFEA26B}"/>
              </a:ext>
            </a:extLst>
          </p:cNvPr>
          <p:cNvSpPr>
            <a:spLocks noGrp="1"/>
          </p:cNvSpPr>
          <p:nvPr>
            <p:ph type="sldNum" sz="quarter" idx="12"/>
          </p:nvPr>
        </p:nvSpPr>
        <p:spPr/>
        <p:txBody>
          <a:bodyPr/>
          <a:lstStyle/>
          <a:p>
            <a:fld id="{619B10C9-9A24-5847-8AB9-20668630D116}" type="slidenum">
              <a:rPr lang="es-ES_tradnl" smtClean="0"/>
              <a:t>64</a:t>
            </a:fld>
            <a:endParaRPr lang="es-ES_tradnl"/>
          </a:p>
        </p:txBody>
      </p:sp>
    </p:spTree>
    <p:extLst>
      <p:ext uri="{BB962C8B-B14F-4D97-AF65-F5344CB8AC3E}">
        <p14:creationId xmlns:p14="http://schemas.microsoft.com/office/powerpoint/2010/main" val="3448240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80A1-1B53-634E-9A9D-266783FC4235}"/>
              </a:ext>
            </a:extLst>
          </p:cNvPr>
          <p:cNvSpPr>
            <a:spLocks noGrp="1"/>
          </p:cNvSpPr>
          <p:nvPr>
            <p:ph type="title"/>
          </p:nvPr>
        </p:nvSpPr>
        <p:spPr/>
        <p:txBody>
          <a:bodyPr/>
          <a:lstStyle/>
          <a:p>
            <a:r>
              <a:rPr lang="es-ES_tradnl" dirty="0" err="1"/>
              <a:t>Bounding</a:t>
            </a:r>
            <a:r>
              <a:rPr lang="es-ES_tradnl" dirty="0"/>
              <a:t> box</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7BD548-94F4-0149-A800-02DA564ED5DD}"/>
                  </a:ext>
                </a:extLst>
              </p:cNvPr>
              <p:cNvSpPr>
                <a:spLocks noGrp="1"/>
              </p:cNvSpPr>
              <p:nvPr>
                <p:ph idx="1"/>
              </p:nvPr>
            </p:nvSpPr>
            <p:spPr/>
            <p:txBody>
              <a:bodyPr>
                <a:normAutofit/>
              </a:bodyPr>
              <a:lstStyle/>
              <a:p>
                <a:r>
                  <a:rPr lang="es-ES_tradnl" dirty="0"/>
                  <a:t>El </a:t>
                </a:r>
                <a:r>
                  <a:rPr lang="es-ES_tradnl" dirty="0" err="1"/>
                  <a:t>bounding</a:t>
                </a:r>
                <a:r>
                  <a:rPr lang="es-ES_tradnl" dirty="0"/>
                  <a:t> box de una región </a:t>
                </a:r>
                <a14:m>
                  <m:oMath xmlns:m="http://schemas.openxmlformats.org/officeDocument/2006/math">
                    <m:r>
                      <a:rPr lang="es-ES" b="0" i="1" smtClean="0">
                        <a:latin typeface="Cambria Math" panose="02040503050406030204" pitchFamily="18" charset="0"/>
                      </a:rPr>
                      <m:t>𝑅</m:t>
                    </m:r>
                  </m:oMath>
                </a14:m>
                <a:r>
                  <a:rPr lang="es-ES_tradnl" dirty="0"/>
                  <a:t> es el rectángulo mínimo, paralelo a los ejes, que encierra todos los puntos de </a:t>
                </a:r>
                <a14:m>
                  <m:oMath xmlns:m="http://schemas.openxmlformats.org/officeDocument/2006/math">
                    <m:r>
                      <a:rPr lang="es-ES" b="0" i="1" smtClean="0">
                        <a:latin typeface="Cambria Math" panose="02040503050406030204" pitchFamily="18" charset="0"/>
                      </a:rPr>
                      <m:t>𝑅</m:t>
                    </m:r>
                  </m:oMath>
                </a14:m>
                <a:r>
                  <a:rPr lang="es-ES_tradnl" dirty="0"/>
                  <a:t>.</a:t>
                </a:r>
              </a:p>
              <a:p>
                <a:endParaRPr lang="es-ES_tradnl" dirty="0"/>
              </a:p>
              <a:p>
                <a:endParaRPr lang="es-ES_tradnl" dirty="0"/>
              </a:p>
              <a:p>
                <a:endParaRPr lang="es-ES_tradnl" dirty="0"/>
              </a:p>
              <a:p>
                <a:endParaRPr lang="es-ES_tradnl" dirty="0"/>
              </a:p>
              <a:p>
                <a:endParaRPr lang="es-ES_tradnl" dirty="0"/>
              </a:p>
              <a:p>
                <a:pPr marL="0" indent="0">
                  <a:buNone/>
                </a:pPr>
                <a:r>
                  <a:rPr lang="es-ES_tradnl" sz="1400" dirty="0" err="1"/>
                  <a:t>Fuente:license</a:t>
                </a:r>
                <a:r>
                  <a:rPr lang="es-ES_tradnl" sz="1400" dirty="0"/>
                  <a:t>: </a:t>
                </a:r>
                <a:r>
                  <a:rPr lang="es-ES_tradnl" sz="1400" dirty="0" err="1"/>
                  <a:t>Creative</a:t>
                </a:r>
                <a:r>
                  <a:rPr lang="es-ES_tradnl" sz="1400" dirty="0"/>
                  <a:t> </a:t>
                </a:r>
                <a:r>
                  <a:rPr lang="es-ES_tradnl" sz="1400" dirty="0" err="1"/>
                  <a:t>Commons</a:t>
                </a:r>
                <a:r>
                  <a:rPr lang="es-ES_tradnl" sz="1400" dirty="0"/>
                  <a:t> </a:t>
                </a:r>
                <a:r>
                  <a:rPr lang="es-ES_tradnl" sz="1400" dirty="0" err="1"/>
                  <a:t>Attribution</a:t>
                </a:r>
                <a:r>
                  <a:rPr lang="es-ES_tradnl" sz="1400" dirty="0"/>
                  <a:t> 4.0 International </a:t>
                </a:r>
                <a:r>
                  <a:rPr lang="es-ES_tradnl" sz="1400" dirty="0">
                    <a:hlinkClick r:id="rId2"/>
                  </a:rPr>
                  <a:t>https://www.researchgate.net/publication/356632069/figure/fig3/AS:1095686288347139@1638243376533/Bounding-box-definition-in-the-image-coordinates-system.ppm</a:t>
                </a:r>
                <a:endParaRPr lang="es-ES_tradnl" dirty="0"/>
              </a:p>
              <a:p>
                <a:endParaRPr lang="es-ES_tradnl" dirty="0"/>
              </a:p>
            </p:txBody>
          </p:sp>
        </mc:Choice>
        <mc:Fallback>
          <p:sp>
            <p:nvSpPr>
              <p:cNvPr id="3" name="Content Placeholder 2">
                <a:extLst>
                  <a:ext uri="{FF2B5EF4-FFF2-40B4-BE49-F238E27FC236}">
                    <a16:creationId xmlns:a16="http://schemas.microsoft.com/office/drawing/2014/main" id="{7C7BD548-94F4-0149-A800-02DA564ED5DD}"/>
                  </a:ext>
                </a:extLst>
              </p:cNvPr>
              <p:cNvSpPr>
                <a:spLocks noGrp="1" noRot="1" noChangeAspect="1" noMove="1" noResize="1" noEditPoints="1" noAdjustHandles="1" noChangeArrowheads="1" noChangeShapeType="1" noTextEdit="1"/>
              </p:cNvSpPr>
              <p:nvPr>
                <p:ph idx="1"/>
              </p:nvPr>
            </p:nvSpPr>
            <p:spPr>
              <a:blipFill>
                <a:blip r:embed="rId3"/>
                <a:stretch>
                  <a:fillRect l="-667" t="-1389"/>
                </a:stretch>
              </a:blipFill>
            </p:spPr>
            <p:txBody>
              <a:bodyPr/>
              <a:lstStyle/>
              <a:p>
                <a:r>
                  <a:rPr lang="es-MX">
                    <a:noFill/>
                  </a:rPr>
                  <a:t> </a:t>
                </a:r>
              </a:p>
            </p:txBody>
          </p:sp>
        </mc:Fallback>
      </mc:AlternateContent>
      <p:sp>
        <p:nvSpPr>
          <p:cNvPr id="4" name="Footer Placeholder 3">
            <a:extLst>
              <a:ext uri="{FF2B5EF4-FFF2-40B4-BE49-F238E27FC236}">
                <a16:creationId xmlns:a16="http://schemas.microsoft.com/office/drawing/2014/main" id="{B58A2479-3FB4-D34C-AB1C-733186F4D068}"/>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95D57B88-7F40-F64D-A48A-18B8E41E9E8A}"/>
              </a:ext>
            </a:extLst>
          </p:cNvPr>
          <p:cNvSpPr>
            <a:spLocks noGrp="1"/>
          </p:cNvSpPr>
          <p:nvPr>
            <p:ph type="sldNum" sz="quarter" idx="12"/>
          </p:nvPr>
        </p:nvSpPr>
        <p:spPr/>
        <p:txBody>
          <a:bodyPr/>
          <a:lstStyle/>
          <a:p>
            <a:fld id="{619B10C9-9A24-5847-8AB9-20668630D116}" type="slidenum">
              <a:rPr lang="es-ES_tradnl" smtClean="0"/>
              <a:t>65</a:t>
            </a:fld>
            <a:endParaRPr lang="es-ES_tradnl"/>
          </a:p>
        </p:txBody>
      </p:sp>
      <p:pic>
        <p:nvPicPr>
          <p:cNvPr id="7" name="Imagen 6">
            <a:extLst>
              <a:ext uri="{FF2B5EF4-FFF2-40B4-BE49-F238E27FC236}">
                <a16:creationId xmlns:a16="http://schemas.microsoft.com/office/drawing/2014/main" id="{0153A19A-41E5-47C0-A7B1-F502041FE512}"/>
              </a:ext>
            </a:extLst>
          </p:cNvPr>
          <p:cNvPicPr>
            <a:picLocks noChangeAspect="1"/>
          </p:cNvPicPr>
          <p:nvPr/>
        </p:nvPicPr>
        <p:blipFill>
          <a:blip r:embed="rId4"/>
          <a:stretch>
            <a:fillRect/>
          </a:stretch>
        </p:blipFill>
        <p:spPr>
          <a:xfrm>
            <a:off x="3243531" y="2829465"/>
            <a:ext cx="3752091" cy="2352782"/>
          </a:xfrm>
          <a:prstGeom prst="rect">
            <a:avLst/>
          </a:prstGeom>
        </p:spPr>
      </p:pic>
    </p:spTree>
    <p:extLst>
      <p:ext uri="{BB962C8B-B14F-4D97-AF65-F5344CB8AC3E}">
        <p14:creationId xmlns:p14="http://schemas.microsoft.com/office/powerpoint/2010/main" val="5231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C7FA-0A34-C041-AA54-00CFBBC34054}"/>
              </a:ext>
            </a:extLst>
          </p:cNvPr>
          <p:cNvSpPr>
            <a:spLocks noGrp="1"/>
          </p:cNvSpPr>
          <p:nvPr>
            <p:ph type="title"/>
          </p:nvPr>
        </p:nvSpPr>
        <p:spPr/>
        <p:txBody>
          <a:bodyPr/>
          <a:lstStyle/>
          <a:p>
            <a:r>
              <a:rPr lang="es-ES_tradnl" dirty="0"/>
              <a:t>Envolvente convexa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5550B6-B41A-4C46-A437-F2C1F9ACFEA8}"/>
                  </a:ext>
                </a:extLst>
              </p:cNvPr>
              <p:cNvSpPr>
                <a:spLocks noGrp="1"/>
              </p:cNvSpPr>
              <p:nvPr>
                <p:ph idx="1"/>
              </p:nvPr>
            </p:nvSpPr>
            <p:spPr/>
            <p:txBody>
              <a:bodyPr/>
              <a:lstStyle/>
              <a:p>
                <a:r>
                  <a:rPr lang="es-ES_tradnl" dirty="0"/>
                  <a:t>En inglés </a:t>
                </a:r>
                <a:r>
                  <a:rPr lang="es-ES_tradnl" i="1" dirty="0" err="1"/>
                  <a:t>convex</a:t>
                </a:r>
                <a:r>
                  <a:rPr lang="es-ES_tradnl" i="1" dirty="0"/>
                  <a:t> </a:t>
                </a:r>
                <a:r>
                  <a:rPr lang="es-ES_tradnl" i="1" dirty="0" err="1"/>
                  <a:t>hull</a:t>
                </a:r>
                <a:r>
                  <a:rPr lang="es-ES_tradnl" dirty="0"/>
                  <a:t>.</a:t>
                </a:r>
              </a:p>
              <a:p>
                <a:r>
                  <a:rPr lang="es-ES_tradnl" dirty="0"/>
                  <a:t>La envolvente convexa es el polígono convexo más pequeño que contiene todos los puntos de la región </a:t>
                </a:r>
                <a14:m>
                  <m:oMath xmlns:m="http://schemas.openxmlformats.org/officeDocument/2006/math">
                    <m:r>
                      <a:rPr lang="es-ES" b="0" i="1" smtClean="0">
                        <a:latin typeface="Cambria Math" panose="02040503050406030204" pitchFamily="18" charset="0"/>
                      </a:rPr>
                      <m:t>𝑅</m:t>
                    </m:r>
                  </m:oMath>
                </a14:m>
                <a:r>
                  <a:rPr lang="es-ES_tradnl" dirty="0"/>
                  <a:t>.</a:t>
                </a:r>
              </a:p>
              <a:p>
                <a:endParaRPr lang="es-ES_tradnl" dirty="0"/>
              </a:p>
            </p:txBody>
          </p:sp>
        </mc:Choice>
        <mc:Fallback xmlns="">
          <p:sp>
            <p:nvSpPr>
              <p:cNvPr id="3" name="Content Placeholder 2">
                <a:extLst>
                  <a:ext uri="{FF2B5EF4-FFF2-40B4-BE49-F238E27FC236}">
                    <a16:creationId xmlns:a16="http://schemas.microsoft.com/office/drawing/2014/main" id="{125550B6-B41A-4C46-A437-F2C1F9ACFEA8}"/>
                  </a:ext>
                </a:extLst>
              </p:cNvPr>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s-ES_tradnl">
                    <a:noFill/>
                  </a:rPr>
                  <a:t> </a:t>
                </a:r>
              </a:p>
            </p:txBody>
          </p:sp>
        </mc:Fallback>
      </mc:AlternateContent>
      <p:sp>
        <p:nvSpPr>
          <p:cNvPr id="4" name="Footer Placeholder 3">
            <a:extLst>
              <a:ext uri="{FF2B5EF4-FFF2-40B4-BE49-F238E27FC236}">
                <a16:creationId xmlns:a16="http://schemas.microsoft.com/office/drawing/2014/main" id="{D0505461-285A-F548-8CD2-2A1A92C8BCF6}"/>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00855D3D-263F-3445-A211-4755BFB8DB90}"/>
              </a:ext>
            </a:extLst>
          </p:cNvPr>
          <p:cNvSpPr>
            <a:spLocks noGrp="1"/>
          </p:cNvSpPr>
          <p:nvPr>
            <p:ph type="sldNum" sz="quarter" idx="12"/>
          </p:nvPr>
        </p:nvSpPr>
        <p:spPr/>
        <p:txBody>
          <a:bodyPr/>
          <a:lstStyle/>
          <a:p>
            <a:fld id="{619B10C9-9A24-5847-8AB9-20668630D116}" type="slidenum">
              <a:rPr lang="es-ES_tradnl" smtClean="0"/>
              <a:t>66</a:t>
            </a:fld>
            <a:endParaRPr lang="es-ES_tradnl"/>
          </a:p>
        </p:txBody>
      </p:sp>
      <p:pic>
        <p:nvPicPr>
          <p:cNvPr id="7" name="Picture 6">
            <a:extLst>
              <a:ext uri="{FF2B5EF4-FFF2-40B4-BE49-F238E27FC236}">
                <a16:creationId xmlns:a16="http://schemas.microsoft.com/office/drawing/2014/main" id="{8A9BBB88-3225-6144-BDCE-FF1A26FE8F7E}"/>
              </a:ext>
            </a:extLst>
          </p:cNvPr>
          <p:cNvPicPr>
            <a:picLocks noChangeAspect="1"/>
          </p:cNvPicPr>
          <p:nvPr/>
        </p:nvPicPr>
        <p:blipFill>
          <a:blip r:embed="rId3"/>
          <a:stretch>
            <a:fillRect/>
          </a:stretch>
        </p:blipFill>
        <p:spPr>
          <a:xfrm>
            <a:off x="1109475" y="3429000"/>
            <a:ext cx="9456925" cy="2571750"/>
          </a:xfrm>
          <a:prstGeom prst="rect">
            <a:avLst/>
          </a:prstGeom>
        </p:spPr>
      </p:pic>
    </p:spTree>
    <p:extLst>
      <p:ext uri="{BB962C8B-B14F-4D97-AF65-F5344CB8AC3E}">
        <p14:creationId xmlns:p14="http://schemas.microsoft.com/office/powerpoint/2010/main" val="134210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6746-4895-8342-AF5E-77CE3A1C9BAA}"/>
              </a:ext>
            </a:extLst>
          </p:cNvPr>
          <p:cNvSpPr>
            <a:spLocks noGrp="1"/>
          </p:cNvSpPr>
          <p:nvPr>
            <p:ph type="title"/>
          </p:nvPr>
        </p:nvSpPr>
        <p:spPr/>
        <p:txBody>
          <a:bodyPr/>
          <a:lstStyle/>
          <a:p>
            <a:r>
              <a:rPr lang="es-ES_tradnl" dirty="0"/>
              <a:t>Convexidad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144E54-F7B6-B847-951F-974A0BDC1189}"/>
                  </a:ext>
                </a:extLst>
              </p:cNvPr>
              <p:cNvSpPr>
                <a:spLocks noGrp="1"/>
              </p:cNvSpPr>
              <p:nvPr>
                <p:ph idx="1"/>
              </p:nvPr>
            </p:nvSpPr>
            <p:spPr/>
            <p:txBody>
              <a:bodyPr/>
              <a:lstStyle/>
              <a:p>
                <a:r>
                  <a:rPr lang="es-ES_tradnl" dirty="0"/>
                  <a:t>Es la relación entre la longitud de la envolvente convexa y el perímetro de la región.</a:t>
                </a:r>
              </a:p>
              <a:p>
                <a14:m>
                  <m:oMath xmlns:m="http://schemas.openxmlformats.org/officeDocument/2006/math">
                    <m:r>
                      <m:rPr>
                        <m:nor/>
                      </m:rPr>
                      <a:rPr lang="es-ES" b="0" i="0" smtClean="0">
                        <a:latin typeface="Cambria Math" panose="02040503050406030204" pitchFamily="18" charset="0"/>
                      </a:rPr>
                      <m:t>Convexity</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𝐻</m:t>
                            </m:r>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e>
                        </m:d>
                      </m:num>
                      <m:den>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den>
                    </m:f>
                  </m:oMath>
                </a14:m>
                <a:endParaRPr lang="es-ES_tradnl" dirty="0"/>
              </a:p>
              <a:p>
                <a:r>
                  <a:rPr lang="es-ES_tradnl" dirty="0"/>
                  <a:t>Para un círculo: </a:t>
                </a:r>
                <a14:m>
                  <m:oMath xmlns:m="http://schemas.openxmlformats.org/officeDocument/2006/math">
                    <m:r>
                      <m:rPr>
                        <m:nor/>
                      </m:rPr>
                      <a:rPr lang="es-ES" b="0" i="0" smtClean="0">
                        <a:latin typeface="Cambria Math" panose="02040503050406030204" pitchFamily="18" charset="0"/>
                      </a:rPr>
                      <m:t>Convexity</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&gt;1</m:t>
                    </m:r>
                  </m:oMath>
                </a14:m>
                <a:r>
                  <a:rPr lang="es-ES_tradnl" dirty="0"/>
                  <a:t>.</a:t>
                </a:r>
              </a:p>
              <a:p>
                <a:r>
                  <a:rPr lang="es-ES_tradnl" dirty="0"/>
                  <a:t>Para un cuadrado: </a:t>
                </a:r>
                <a14:m>
                  <m:oMath xmlns:m="http://schemas.openxmlformats.org/officeDocument/2006/math">
                    <m:r>
                      <m:rPr>
                        <m:nor/>
                      </m:rPr>
                      <a:rPr lang="es-ES" b="0" i="0" smtClean="0">
                        <a:latin typeface="Cambria Math" panose="02040503050406030204" pitchFamily="18" charset="0"/>
                      </a:rPr>
                      <m:t>Convexity</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=1</m:t>
                    </m:r>
                  </m:oMath>
                </a14:m>
                <a:r>
                  <a:rPr lang="es-ES_tradnl" dirty="0"/>
                  <a:t>.</a:t>
                </a:r>
              </a:p>
              <a:p>
                <a:endParaRPr lang="es-ES_tradnl" dirty="0"/>
              </a:p>
            </p:txBody>
          </p:sp>
        </mc:Choice>
        <mc:Fallback xmlns="">
          <p:sp>
            <p:nvSpPr>
              <p:cNvPr id="3" name="Content Placeholder 2">
                <a:extLst>
                  <a:ext uri="{FF2B5EF4-FFF2-40B4-BE49-F238E27FC236}">
                    <a16:creationId xmlns:a16="http://schemas.microsoft.com/office/drawing/2014/main" id="{AB144E54-F7B6-B847-951F-974A0BDC1189}"/>
                  </a:ext>
                </a:extLst>
              </p:cNvPr>
              <p:cNvSpPr>
                <a:spLocks noGrp="1" noRot="1" noChangeAspect="1" noMove="1" noResize="1" noEditPoints="1" noAdjustHandles="1" noChangeArrowheads="1" noChangeShapeType="1" noTextEdit="1"/>
              </p:cNvSpPr>
              <p:nvPr>
                <p:ph idx="1"/>
              </p:nvPr>
            </p:nvSpPr>
            <p:spPr>
              <a:blipFill>
                <a:blip r:embed="rId2"/>
                <a:stretch>
                  <a:fillRect l="-809" t="-1441" r="-462"/>
                </a:stretch>
              </a:blipFill>
            </p:spPr>
            <p:txBody>
              <a:bodyPr/>
              <a:lstStyle/>
              <a:p>
                <a:r>
                  <a:rPr lang="es-ES_tradnl">
                    <a:noFill/>
                  </a:rPr>
                  <a:t> </a:t>
                </a:r>
              </a:p>
            </p:txBody>
          </p:sp>
        </mc:Fallback>
      </mc:AlternateContent>
      <p:sp>
        <p:nvSpPr>
          <p:cNvPr id="4" name="Footer Placeholder 3">
            <a:extLst>
              <a:ext uri="{FF2B5EF4-FFF2-40B4-BE49-F238E27FC236}">
                <a16:creationId xmlns:a16="http://schemas.microsoft.com/office/drawing/2014/main" id="{7F4EFB06-9800-314C-BB4D-B9F8F160998C}"/>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B4676C71-78DB-3C4A-BD6E-511A911A32CC}"/>
              </a:ext>
            </a:extLst>
          </p:cNvPr>
          <p:cNvSpPr>
            <a:spLocks noGrp="1"/>
          </p:cNvSpPr>
          <p:nvPr>
            <p:ph type="sldNum" sz="quarter" idx="12"/>
          </p:nvPr>
        </p:nvSpPr>
        <p:spPr/>
        <p:txBody>
          <a:bodyPr/>
          <a:lstStyle/>
          <a:p>
            <a:fld id="{619B10C9-9A24-5847-8AB9-20668630D116}" type="slidenum">
              <a:rPr lang="es-ES_tradnl" smtClean="0"/>
              <a:t>67</a:t>
            </a:fld>
            <a:endParaRPr lang="es-ES_tradnl"/>
          </a:p>
        </p:txBody>
      </p:sp>
    </p:spTree>
    <p:extLst>
      <p:ext uri="{BB962C8B-B14F-4D97-AF65-F5344CB8AC3E}">
        <p14:creationId xmlns:p14="http://schemas.microsoft.com/office/powerpoint/2010/main" val="404888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CD68-5D6C-5341-962D-773435C764F4}"/>
              </a:ext>
            </a:extLst>
          </p:cNvPr>
          <p:cNvSpPr>
            <a:spLocks noGrp="1"/>
          </p:cNvSpPr>
          <p:nvPr>
            <p:ph type="title"/>
          </p:nvPr>
        </p:nvSpPr>
        <p:spPr/>
        <p:txBody>
          <a:bodyPr/>
          <a:lstStyle/>
          <a:p>
            <a:r>
              <a:rPr lang="es-ES_tradnl" dirty="0"/>
              <a:t>Densidad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275E73-332C-A243-B8BC-2D9BDB6141E7}"/>
                  </a:ext>
                </a:extLst>
              </p:cNvPr>
              <p:cNvSpPr>
                <a:spLocks noGrp="1"/>
              </p:cNvSpPr>
              <p:nvPr>
                <p:ph idx="1"/>
              </p:nvPr>
            </p:nvSpPr>
            <p:spPr/>
            <p:txBody>
              <a:bodyPr/>
              <a:lstStyle/>
              <a:p>
                <a:r>
                  <a:rPr lang="es-ES_tradnl" dirty="0"/>
                  <a:t>La densidad es la relación entre el área de la región y el área de su envolvente conexa.</a:t>
                </a:r>
              </a:p>
              <a:p>
                <a14:m>
                  <m:oMath xmlns:m="http://schemas.openxmlformats.org/officeDocument/2006/math">
                    <m:r>
                      <m:rPr>
                        <m:nor/>
                      </m:rPr>
                      <a:rPr lang="es-ES" b="0" i="0" smtClean="0">
                        <a:latin typeface="Cambria Math" panose="02040503050406030204" pitchFamily="18" charset="0"/>
                      </a:rPr>
                      <m:t>Density</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𝐴</m:t>
                        </m:r>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𝐻</m:t>
                            </m:r>
                          </m:sub>
                        </m:sSub>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den>
                    </m:f>
                  </m:oMath>
                </a14:m>
                <a:endParaRPr lang="es-ES_tradnl" dirty="0"/>
              </a:p>
              <a:p>
                <a:r>
                  <a:rPr lang="es-ES_tradnl" dirty="0"/>
                  <a:t>Para un círculo: </a:t>
                </a:r>
                <a14:m>
                  <m:oMath xmlns:m="http://schemas.openxmlformats.org/officeDocument/2006/math">
                    <m:r>
                      <m:rPr>
                        <m:nor/>
                      </m:rPr>
                      <a:rPr lang="es-ES" b="0" i="0" smtClean="0">
                        <a:latin typeface="Cambria Math" panose="02040503050406030204" pitchFamily="18" charset="0"/>
                      </a:rPr>
                      <m:t>Density</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&lt;1</m:t>
                    </m:r>
                  </m:oMath>
                </a14:m>
                <a:r>
                  <a:rPr lang="es-ES_tradnl" dirty="0"/>
                  <a:t>.</a:t>
                </a:r>
              </a:p>
              <a:p>
                <a:r>
                  <a:rPr lang="es-ES_tradnl" dirty="0"/>
                  <a:t>Para un cuadrado: </a:t>
                </a:r>
                <a14:m>
                  <m:oMath xmlns:m="http://schemas.openxmlformats.org/officeDocument/2006/math">
                    <m:r>
                      <m:rPr>
                        <m:nor/>
                      </m:rPr>
                      <a:rPr lang="es-ES" b="0" i="0" smtClean="0">
                        <a:latin typeface="Cambria Math" panose="02040503050406030204" pitchFamily="18" charset="0"/>
                      </a:rPr>
                      <m:t>Density</m:t>
                    </m:r>
                    <m:d>
                      <m:dPr>
                        <m:ctrlPr>
                          <a:rPr lang="es-ES" b="0" i="1" smtClean="0">
                            <a:latin typeface="Cambria Math" panose="02040503050406030204" pitchFamily="18" charset="0"/>
                          </a:rPr>
                        </m:ctrlPr>
                      </m:dPr>
                      <m:e>
                        <m:r>
                          <a:rPr lang="es-ES" b="0" i="1" smtClean="0">
                            <a:latin typeface="Cambria Math" panose="02040503050406030204" pitchFamily="18" charset="0"/>
                          </a:rPr>
                          <m:t>𝑅</m:t>
                        </m:r>
                      </m:e>
                    </m:d>
                    <m:r>
                      <a:rPr lang="es-ES" b="0" i="1" smtClean="0">
                        <a:latin typeface="Cambria Math" panose="02040503050406030204" pitchFamily="18" charset="0"/>
                      </a:rPr>
                      <m:t>=1</m:t>
                    </m:r>
                  </m:oMath>
                </a14:m>
                <a:r>
                  <a:rPr lang="es-ES_tradnl" dirty="0"/>
                  <a:t>.</a:t>
                </a:r>
              </a:p>
              <a:p>
                <a:endParaRPr lang="es-ES_tradnl" dirty="0"/>
              </a:p>
              <a:p>
                <a:endParaRPr lang="es-ES_tradnl" dirty="0"/>
              </a:p>
            </p:txBody>
          </p:sp>
        </mc:Choice>
        <mc:Fallback xmlns="">
          <p:sp>
            <p:nvSpPr>
              <p:cNvPr id="3" name="Content Placeholder 2">
                <a:extLst>
                  <a:ext uri="{FF2B5EF4-FFF2-40B4-BE49-F238E27FC236}">
                    <a16:creationId xmlns:a16="http://schemas.microsoft.com/office/drawing/2014/main" id="{71275E73-332C-A243-B8BC-2D9BDB6141E7}"/>
                  </a:ext>
                </a:extLst>
              </p:cNvPr>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s-ES_tradnl">
                    <a:noFill/>
                  </a:rPr>
                  <a:t> </a:t>
                </a:r>
              </a:p>
            </p:txBody>
          </p:sp>
        </mc:Fallback>
      </mc:AlternateContent>
      <p:sp>
        <p:nvSpPr>
          <p:cNvPr id="4" name="Footer Placeholder 3">
            <a:extLst>
              <a:ext uri="{FF2B5EF4-FFF2-40B4-BE49-F238E27FC236}">
                <a16:creationId xmlns:a16="http://schemas.microsoft.com/office/drawing/2014/main" id="{BF6FFBDA-6E2E-AF45-B135-036E9F67F6EF}"/>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BFD863B6-EA95-614A-B6C8-CAC09AA95C41}"/>
              </a:ext>
            </a:extLst>
          </p:cNvPr>
          <p:cNvSpPr>
            <a:spLocks noGrp="1"/>
          </p:cNvSpPr>
          <p:nvPr>
            <p:ph type="sldNum" sz="quarter" idx="12"/>
          </p:nvPr>
        </p:nvSpPr>
        <p:spPr/>
        <p:txBody>
          <a:bodyPr/>
          <a:lstStyle/>
          <a:p>
            <a:fld id="{619B10C9-9A24-5847-8AB9-20668630D116}" type="slidenum">
              <a:rPr lang="es-ES_tradnl" smtClean="0"/>
              <a:t>68</a:t>
            </a:fld>
            <a:endParaRPr lang="es-ES_tradnl"/>
          </a:p>
        </p:txBody>
      </p:sp>
    </p:spTree>
    <p:extLst>
      <p:ext uri="{BB962C8B-B14F-4D97-AF65-F5344CB8AC3E}">
        <p14:creationId xmlns:p14="http://schemas.microsoft.com/office/powerpoint/2010/main" val="17008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03AA-38E7-7049-8B7C-C2528F2EA3EF}"/>
              </a:ext>
            </a:extLst>
          </p:cNvPr>
          <p:cNvSpPr>
            <a:spLocks noGrp="1"/>
          </p:cNvSpPr>
          <p:nvPr>
            <p:ph type="title"/>
          </p:nvPr>
        </p:nvSpPr>
        <p:spPr/>
        <p:txBody>
          <a:bodyPr/>
          <a:lstStyle/>
          <a:p>
            <a:r>
              <a:rPr lang="es-ES_tradnl" dirty="0"/>
              <a:t>Diámetro</a:t>
            </a:r>
          </a:p>
        </p:txBody>
      </p:sp>
      <p:sp>
        <p:nvSpPr>
          <p:cNvPr id="3" name="Content Placeholder 2">
            <a:extLst>
              <a:ext uri="{FF2B5EF4-FFF2-40B4-BE49-F238E27FC236}">
                <a16:creationId xmlns:a16="http://schemas.microsoft.com/office/drawing/2014/main" id="{5EA5771D-CD5E-CA42-9B6F-DCE3976C71F6}"/>
              </a:ext>
            </a:extLst>
          </p:cNvPr>
          <p:cNvSpPr>
            <a:spLocks noGrp="1"/>
          </p:cNvSpPr>
          <p:nvPr>
            <p:ph idx="1"/>
          </p:nvPr>
        </p:nvSpPr>
        <p:spPr/>
        <p:txBody>
          <a:bodyPr/>
          <a:lstStyle/>
          <a:p>
            <a:r>
              <a:rPr lang="es-ES_tradnl" dirty="0"/>
              <a:t>El diámetro, es la distancia máxima entre dos puntos cualesquiera en la envolvente convexa.</a:t>
            </a:r>
          </a:p>
          <a:p>
            <a:endParaRPr lang="es-ES_tradnl" dirty="0"/>
          </a:p>
        </p:txBody>
      </p:sp>
      <p:sp>
        <p:nvSpPr>
          <p:cNvPr id="4" name="Footer Placeholder 3">
            <a:extLst>
              <a:ext uri="{FF2B5EF4-FFF2-40B4-BE49-F238E27FC236}">
                <a16:creationId xmlns:a16="http://schemas.microsoft.com/office/drawing/2014/main" id="{C6065173-3DBE-FF47-A8FA-374B26B18667}"/>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F5870F6F-D0BA-A644-B375-53F672D9BC8F}"/>
              </a:ext>
            </a:extLst>
          </p:cNvPr>
          <p:cNvSpPr>
            <a:spLocks noGrp="1"/>
          </p:cNvSpPr>
          <p:nvPr>
            <p:ph type="sldNum" sz="quarter" idx="12"/>
          </p:nvPr>
        </p:nvSpPr>
        <p:spPr/>
        <p:txBody>
          <a:bodyPr/>
          <a:lstStyle/>
          <a:p>
            <a:fld id="{619B10C9-9A24-5847-8AB9-20668630D116}" type="slidenum">
              <a:rPr lang="es-ES_tradnl" smtClean="0"/>
              <a:t>69</a:t>
            </a:fld>
            <a:endParaRPr lang="es-ES_tradnl"/>
          </a:p>
        </p:txBody>
      </p:sp>
    </p:spTree>
    <p:extLst>
      <p:ext uri="{BB962C8B-B14F-4D97-AF65-F5344CB8AC3E}">
        <p14:creationId xmlns:p14="http://schemas.microsoft.com/office/powerpoint/2010/main" val="70990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475A-8D96-F74E-882D-B6426A25B098}"/>
              </a:ext>
            </a:extLst>
          </p:cNvPr>
          <p:cNvSpPr>
            <a:spLocks noGrp="1"/>
          </p:cNvSpPr>
          <p:nvPr>
            <p:ph type="title"/>
          </p:nvPr>
        </p:nvSpPr>
        <p:spPr/>
        <p:txBody>
          <a:bodyPr/>
          <a:lstStyle/>
          <a:p>
            <a:r>
              <a:rPr lang="es-ES_tradnl" dirty="0"/>
              <a:t>Convenciones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409D1E-2BC9-B246-A812-EECEA8A97091}"/>
                  </a:ext>
                </a:extLst>
              </p:cNvPr>
              <p:cNvSpPr>
                <a:spLocks noGrp="1"/>
              </p:cNvSpPr>
              <p:nvPr>
                <p:ph idx="1"/>
              </p:nvPr>
            </p:nvSpPr>
            <p:spPr/>
            <p:txBody>
              <a:bodyPr/>
              <a:lstStyle/>
              <a:p>
                <a:r>
                  <a:rPr lang="es-ES_tradnl" dirty="0"/>
                  <a:t>Hay que especificar que definición de vecindad se va a usar: 4-vecinos u 8-vecinos.</a:t>
                </a:r>
              </a:p>
              <a:p>
                <a:r>
                  <a:rPr lang="es-ES_tradnl" dirty="0"/>
                  <a:t>Los valores posibles de los pixeles en la imagen </a:t>
                </a:r>
                <a14:m>
                  <m:oMath xmlns:m="http://schemas.openxmlformats.org/officeDocument/2006/math">
                    <m:r>
                      <a:rPr lang="es-ES" b="0" i="1" smtClean="0">
                        <a:latin typeface="Cambria Math" panose="02040503050406030204" pitchFamily="18" charset="0"/>
                      </a:rPr>
                      <m:t>𝐼</m:t>
                    </m:r>
                    <m:d>
                      <m:dPr>
                        <m:ctrlPr>
                          <a:rPr lang="es-ES" b="0" i="1" smtClean="0">
                            <a:latin typeface="Cambria Math" panose="02040503050406030204" pitchFamily="18" charset="0"/>
                          </a:rPr>
                        </m:ctrlPr>
                      </m:dPr>
                      <m:e>
                        <m:r>
                          <a:rPr lang="es-ES" b="0" i="1" smtClean="0">
                            <a:latin typeface="Cambria Math" panose="02040503050406030204" pitchFamily="18" charset="0"/>
                          </a:rPr>
                          <m:t>𝑢</m:t>
                        </m:r>
                        <m:r>
                          <a:rPr lang="es-ES" b="0" i="1" smtClean="0">
                            <a:latin typeface="Cambria Math" panose="02040503050406030204" pitchFamily="18" charset="0"/>
                          </a:rPr>
                          <m:t>,</m:t>
                        </m:r>
                        <m:r>
                          <a:rPr lang="es-ES" b="0" i="1" smtClean="0">
                            <a:latin typeface="Cambria Math" panose="02040503050406030204" pitchFamily="18" charset="0"/>
                          </a:rPr>
                          <m:t>𝑣</m:t>
                        </m:r>
                      </m:e>
                    </m:d>
                  </m:oMath>
                </a14:m>
                <a:r>
                  <a:rPr lang="es-ES_tradnl" dirty="0"/>
                  <a:t> son:</a:t>
                </a:r>
              </a:p>
              <a:p>
                <a14:m>
                  <m:oMath xmlns:m="http://schemas.openxmlformats.org/officeDocument/2006/math">
                    <m:r>
                      <a:rPr lang="es-ES" b="0" i="1" smtClean="0">
                        <a:latin typeface="Cambria Math" panose="02040503050406030204" pitchFamily="18" charset="0"/>
                      </a:rPr>
                      <m:t>𝐼</m:t>
                    </m:r>
                    <m:d>
                      <m:dPr>
                        <m:ctrlPr>
                          <a:rPr lang="es-ES" b="0" i="1" smtClean="0">
                            <a:latin typeface="Cambria Math" panose="02040503050406030204" pitchFamily="18" charset="0"/>
                          </a:rPr>
                        </m:ctrlPr>
                      </m:dPr>
                      <m:e>
                        <m:r>
                          <a:rPr lang="es-ES" b="0" i="1" smtClean="0">
                            <a:latin typeface="Cambria Math" panose="02040503050406030204" pitchFamily="18" charset="0"/>
                          </a:rPr>
                          <m:t>𝑢</m:t>
                        </m:r>
                        <m:r>
                          <a:rPr lang="es-ES" b="0" i="1" smtClean="0">
                            <a:latin typeface="Cambria Math" panose="02040503050406030204" pitchFamily="18" charset="0"/>
                          </a:rPr>
                          <m:t>, </m:t>
                        </m:r>
                        <m:r>
                          <a:rPr lang="es-ES" b="0" i="1" smtClean="0">
                            <a:latin typeface="Cambria Math" panose="02040503050406030204" pitchFamily="18" charset="0"/>
                          </a:rPr>
                          <m:t>𝑣</m:t>
                        </m:r>
                      </m:e>
                    </m:d>
                    <m:r>
                      <a:rPr lang="es-ES" b="0" i="1" smtClean="0">
                        <a:latin typeface="Cambria Math" panose="02040503050406030204" pitchFamily="18" charset="0"/>
                      </a:rPr>
                      <m:t>=</m:t>
                    </m:r>
                    <m:d>
                      <m:dPr>
                        <m:begChr m:val="{"/>
                        <m:endChr m:val=""/>
                        <m:ctrlPr>
                          <a:rPr lang="es-ES" b="0" i="1" smtClean="0">
                            <a:latin typeface="Cambria Math" panose="02040503050406030204" pitchFamily="18" charset="0"/>
                          </a:rPr>
                        </m:ctrlPr>
                      </m:dPr>
                      <m:e>
                        <m:m>
                          <m:mPr>
                            <m:mcs>
                              <m:mc>
                                <m:mcPr>
                                  <m:count m:val="2"/>
                                  <m:mcJc m:val="center"/>
                                </m:mcPr>
                              </m:mc>
                            </m:mcs>
                            <m:ctrlPr>
                              <a:rPr lang="es-ES" b="0" i="1" smtClean="0">
                                <a:latin typeface="Cambria Math" panose="02040503050406030204" pitchFamily="18" charset="0"/>
                              </a:rPr>
                            </m:ctrlPr>
                          </m:mPr>
                          <m:mr>
                            <m:e>
                              <m:r>
                                <m:rPr>
                                  <m:brk m:alnAt="7"/>
                                </m:rPr>
                                <a:rPr lang="es-ES" b="0" i="1" smtClean="0">
                                  <a:latin typeface="Cambria Math" panose="02040503050406030204" pitchFamily="18" charset="0"/>
                                </a:rPr>
                                <m:t>0</m:t>
                              </m:r>
                              <m:r>
                                <a:rPr lang="es-ES" b="0" i="1" smtClean="0">
                                  <a:latin typeface="Cambria Math" panose="02040503050406030204" pitchFamily="18" charset="0"/>
                                </a:rPr>
                                <m:t>         </m:t>
                              </m:r>
                            </m:e>
                            <m:e>
                              <m:r>
                                <m:rPr>
                                  <m:nor/>
                                </m:rPr>
                                <a:rPr lang="es-ES" b="0" i="0" smtClean="0">
                                  <a:latin typeface="Cambria Math" panose="02040503050406030204" pitchFamily="18" charset="0"/>
                                </a:rPr>
                                <m:t>fondo</m:t>
                              </m:r>
                              <m:r>
                                <a:rPr lang="es-ES" b="0" i="1" smtClean="0">
                                  <a:latin typeface="Cambria Math" panose="02040503050406030204" pitchFamily="18" charset="0"/>
                                </a:rPr>
                                <m:t>                       </m:t>
                              </m:r>
                            </m:e>
                          </m:mr>
                          <m:mr>
                            <m:e>
                              <m:r>
                                <a:rPr lang="es-ES" b="0" i="1" smtClean="0">
                                  <a:latin typeface="Cambria Math" panose="02040503050406030204" pitchFamily="18" charset="0"/>
                                </a:rPr>
                                <m:t>1         </m:t>
                              </m:r>
                            </m:e>
                            <m:e>
                              <m:r>
                                <m:rPr>
                                  <m:nor/>
                                </m:rPr>
                                <a:rPr lang="es-ES" b="0" i="0" smtClean="0">
                                  <a:latin typeface="Cambria Math" panose="02040503050406030204" pitchFamily="18" charset="0"/>
                                </a:rPr>
                                <m:t>primer</m:t>
                              </m:r>
                              <m:r>
                                <m:rPr>
                                  <m:nor/>
                                </m:rPr>
                                <a:rPr lang="es-ES" b="0" i="0" smtClean="0">
                                  <a:latin typeface="Cambria Math" panose="02040503050406030204" pitchFamily="18" charset="0"/>
                                </a:rPr>
                                <m:t> </m:t>
                              </m:r>
                              <m:r>
                                <m:rPr>
                                  <m:nor/>
                                </m:rPr>
                                <a:rPr lang="es-ES" b="0" i="0" smtClean="0">
                                  <a:latin typeface="Cambria Math" panose="02040503050406030204" pitchFamily="18" charset="0"/>
                                </a:rPr>
                                <m:t>plano</m:t>
                              </m:r>
                              <m:r>
                                <m:rPr>
                                  <m:nor/>
                                </m:rPr>
                                <a:rPr lang="es-ES" b="0" i="0" smtClean="0">
                                  <a:latin typeface="Cambria Math" panose="02040503050406030204" pitchFamily="18" charset="0"/>
                                </a:rPr>
                                <m:t>         </m:t>
                              </m:r>
                            </m:e>
                          </m:mr>
                          <m:mr>
                            <m:e>
                              <m:r>
                                <a:rPr lang="es-ES" b="0" i="1" smtClean="0">
                                  <a:latin typeface="Cambria Math" panose="02040503050406030204" pitchFamily="18" charset="0"/>
                                </a:rPr>
                                <m:t>2, 3, …</m:t>
                              </m:r>
                            </m:e>
                            <m:e>
                              <m:r>
                                <m:rPr>
                                  <m:nor/>
                                </m:rPr>
                                <a:rPr lang="es-ES" b="0" i="0" smtClean="0">
                                  <a:latin typeface="Cambria Math" panose="02040503050406030204" pitchFamily="18" charset="0"/>
                                </a:rPr>
                                <m:t>etiqueta</m:t>
                              </m:r>
                              <m:r>
                                <m:rPr>
                                  <m:nor/>
                                </m:rPr>
                                <a:rPr lang="es-ES" b="0" i="0" smtClean="0">
                                  <a:latin typeface="Cambria Math" panose="02040503050406030204" pitchFamily="18" charset="0"/>
                                </a:rPr>
                                <m:t> </m:t>
                              </m:r>
                              <m:r>
                                <m:rPr>
                                  <m:nor/>
                                </m:rPr>
                                <a:rPr lang="es-ES" b="0" i="0" smtClean="0">
                                  <a:latin typeface="Cambria Math" panose="02040503050406030204" pitchFamily="18" charset="0"/>
                                </a:rPr>
                                <m:t>de</m:t>
                              </m:r>
                              <m:r>
                                <m:rPr>
                                  <m:nor/>
                                </m:rPr>
                                <a:rPr lang="es-ES" b="0" i="0" smtClean="0">
                                  <a:latin typeface="Cambria Math" panose="02040503050406030204" pitchFamily="18" charset="0"/>
                                </a:rPr>
                                <m:t> </m:t>
                              </m:r>
                              <m:r>
                                <m:rPr>
                                  <m:nor/>
                                </m:rPr>
                                <a:rPr lang="es-ES" b="0" i="0" smtClean="0">
                                  <a:latin typeface="Cambria Math" panose="02040503050406030204" pitchFamily="18" charset="0"/>
                                </a:rPr>
                                <m:t>regi</m:t>
                              </m:r>
                              <m:r>
                                <m:rPr>
                                  <m:nor/>
                                </m:rPr>
                                <a:rPr lang="es-ES" i="0">
                                  <a:latin typeface="Cambria Math" panose="02040503050406030204" pitchFamily="18" charset="0"/>
                                </a:rPr>
                                <m:t>ó</m:t>
                              </m:r>
                              <m:r>
                                <m:rPr>
                                  <m:nor/>
                                </m:rPr>
                                <a:rPr lang="es-ES" b="0" i="0" smtClean="0">
                                  <a:latin typeface="Cambria Math" panose="02040503050406030204" pitchFamily="18" charset="0"/>
                                </a:rPr>
                                <m:t>n</m:t>
                              </m:r>
                            </m:e>
                          </m:mr>
                        </m:m>
                      </m:e>
                    </m:d>
                  </m:oMath>
                </a14:m>
                <a:endParaRPr lang="es-ES_tradnl" dirty="0"/>
              </a:p>
            </p:txBody>
          </p:sp>
        </mc:Choice>
        <mc:Fallback xmlns="">
          <p:sp>
            <p:nvSpPr>
              <p:cNvPr id="3" name="Content Placeholder 2">
                <a:extLst>
                  <a:ext uri="{FF2B5EF4-FFF2-40B4-BE49-F238E27FC236}">
                    <a16:creationId xmlns:a16="http://schemas.microsoft.com/office/drawing/2014/main" id="{A9409D1E-2BC9-B246-A812-EECEA8A97091}"/>
                  </a:ext>
                </a:extLst>
              </p:cNvPr>
              <p:cNvSpPr>
                <a:spLocks noGrp="1" noRot="1" noChangeAspect="1" noMove="1" noResize="1" noEditPoints="1" noAdjustHandles="1" noChangeArrowheads="1" noChangeShapeType="1" noTextEdit="1"/>
              </p:cNvSpPr>
              <p:nvPr>
                <p:ph idx="1"/>
              </p:nvPr>
            </p:nvSpPr>
            <p:spPr>
              <a:blipFill>
                <a:blip r:embed="rId2"/>
                <a:stretch>
                  <a:fillRect l="-667" t="-1389" r="-833"/>
                </a:stretch>
              </a:blipFill>
            </p:spPr>
            <p:txBody>
              <a:bodyPr/>
              <a:lstStyle/>
              <a:p>
                <a:r>
                  <a:rPr lang="es-MX">
                    <a:noFill/>
                  </a:rPr>
                  <a:t> </a:t>
                </a:r>
              </a:p>
            </p:txBody>
          </p:sp>
        </mc:Fallback>
      </mc:AlternateContent>
      <p:sp>
        <p:nvSpPr>
          <p:cNvPr id="4" name="Footer Placeholder 3">
            <a:extLst>
              <a:ext uri="{FF2B5EF4-FFF2-40B4-BE49-F238E27FC236}">
                <a16:creationId xmlns:a16="http://schemas.microsoft.com/office/drawing/2014/main" id="{ED1ADC68-CBE7-604A-AEA6-63EE542127F6}"/>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376674C1-94C8-B14C-982A-D2BD29A27398}"/>
              </a:ext>
            </a:extLst>
          </p:cNvPr>
          <p:cNvSpPr>
            <a:spLocks noGrp="1"/>
          </p:cNvSpPr>
          <p:nvPr>
            <p:ph type="sldNum" sz="quarter" idx="12"/>
          </p:nvPr>
        </p:nvSpPr>
        <p:spPr/>
        <p:txBody>
          <a:bodyPr/>
          <a:lstStyle/>
          <a:p>
            <a:fld id="{619B10C9-9A24-5847-8AB9-20668630D116}" type="slidenum">
              <a:rPr lang="es-ES_tradnl" smtClean="0"/>
              <a:t>7</a:t>
            </a:fld>
            <a:endParaRPr lang="es-ES_tradnl"/>
          </a:p>
        </p:txBody>
      </p:sp>
    </p:spTree>
    <p:extLst>
      <p:ext uri="{BB962C8B-B14F-4D97-AF65-F5344CB8AC3E}">
        <p14:creationId xmlns:p14="http://schemas.microsoft.com/office/powerpoint/2010/main" val="136751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BB19-5243-0A4E-B566-1E33386F7338}"/>
              </a:ext>
            </a:extLst>
          </p:cNvPr>
          <p:cNvSpPr>
            <a:spLocks noGrp="1"/>
          </p:cNvSpPr>
          <p:nvPr>
            <p:ph type="title"/>
          </p:nvPr>
        </p:nvSpPr>
        <p:spPr/>
        <p:txBody>
          <a:bodyPr/>
          <a:lstStyle/>
          <a:p>
            <a:r>
              <a:rPr lang="es-ES_tradnl" dirty="0"/>
              <a:t>Inundación</a:t>
            </a:r>
          </a:p>
        </p:txBody>
      </p:sp>
      <p:sp>
        <p:nvSpPr>
          <p:cNvPr id="3" name="Content Placeholder 2">
            <a:extLst>
              <a:ext uri="{FF2B5EF4-FFF2-40B4-BE49-F238E27FC236}">
                <a16:creationId xmlns:a16="http://schemas.microsoft.com/office/drawing/2014/main" id="{43A87C8C-D999-5E48-8086-29942F89FA46}"/>
              </a:ext>
            </a:extLst>
          </p:cNvPr>
          <p:cNvSpPr>
            <a:spLocks noGrp="1"/>
          </p:cNvSpPr>
          <p:nvPr>
            <p:ph idx="1"/>
          </p:nvPr>
        </p:nvSpPr>
        <p:spPr/>
        <p:txBody>
          <a:bodyPr/>
          <a:lstStyle/>
          <a:p>
            <a:r>
              <a:rPr lang="es-ES_tradnl" dirty="0"/>
              <a:t>Consiste en buscar un pixel del primer plano sin marcar y llenar (visitar y marcar) el resto de los pixeles vecinos en la región.</a:t>
            </a:r>
          </a:p>
          <a:p>
            <a:r>
              <a:rPr lang="es-ES_tradnl" dirty="0"/>
              <a:t>Se le llama inundación porque es como si un flujo de agua saliera del pixel del comienzo e inundara un terreno plano.</a:t>
            </a:r>
          </a:p>
          <a:p>
            <a:r>
              <a:rPr lang="es-ES_tradnl" dirty="0"/>
              <a:t>Hay 3 formas de implementar este algoritmo:</a:t>
            </a:r>
          </a:p>
          <a:p>
            <a:pPr marL="514350" indent="-514350">
              <a:buFont typeface="+mj-lt"/>
              <a:buAutoNum type="alphaLcParenR"/>
            </a:pPr>
            <a:r>
              <a:rPr lang="es-ES_tradnl" dirty="0"/>
              <a:t>Recursivo.</a:t>
            </a:r>
          </a:p>
          <a:p>
            <a:pPr marL="514350" indent="-514350">
              <a:buFont typeface="+mj-lt"/>
              <a:buAutoNum type="alphaLcParenR"/>
            </a:pPr>
            <a:r>
              <a:rPr lang="es-ES_tradnl" dirty="0"/>
              <a:t>Primero en profundidad (</a:t>
            </a:r>
            <a:r>
              <a:rPr lang="es-ES_tradnl" dirty="0" err="1"/>
              <a:t>depth-first</a:t>
            </a:r>
            <a:r>
              <a:rPr lang="es-ES_tradnl" dirty="0"/>
              <a:t>).</a:t>
            </a:r>
          </a:p>
          <a:p>
            <a:pPr marL="514350" indent="-514350">
              <a:buFont typeface="+mj-lt"/>
              <a:buAutoNum type="alphaLcParenR"/>
            </a:pPr>
            <a:r>
              <a:rPr lang="es-ES_tradnl" dirty="0"/>
              <a:t>Primero en anchura (</a:t>
            </a:r>
            <a:r>
              <a:rPr lang="es-ES_tradnl" dirty="0" err="1"/>
              <a:t>breadth-first</a:t>
            </a:r>
            <a:r>
              <a:rPr lang="es-ES_tradnl" dirty="0"/>
              <a:t>).</a:t>
            </a:r>
          </a:p>
          <a:p>
            <a:endParaRPr lang="es-ES_tradnl" dirty="0"/>
          </a:p>
          <a:p>
            <a:endParaRPr lang="es-ES_tradnl" dirty="0"/>
          </a:p>
        </p:txBody>
      </p:sp>
      <p:sp>
        <p:nvSpPr>
          <p:cNvPr id="4" name="Footer Placeholder 3">
            <a:extLst>
              <a:ext uri="{FF2B5EF4-FFF2-40B4-BE49-F238E27FC236}">
                <a16:creationId xmlns:a16="http://schemas.microsoft.com/office/drawing/2014/main" id="{ADFEDDD9-59E9-C54A-815A-FE77ECC93B68}"/>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49162583-193C-3044-ACCE-A8901CA0F23A}"/>
              </a:ext>
            </a:extLst>
          </p:cNvPr>
          <p:cNvSpPr>
            <a:spLocks noGrp="1"/>
          </p:cNvSpPr>
          <p:nvPr>
            <p:ph type="sldNum" sz="quarter" idx="12"/>
          </p:nvPr>
        </p:nvSpPr>
        <p:spPr/>
        <p:txBody>
          <a:bodyPr/>
          <a:lstStyle/>
          <a:p>
            <a:fld id="{619B10C9-9A24-5847-8AB9-20668630D116}" type="slidenum">
              <a:rPr lang="es-ES_tradnl" smtClean="0"/>
              <a:t>8</a:t>
            </a:fld>
            <a:endParaRPr lang="es-ES_tradnl"/>
          </a:p>
        </p:txBody>
      </p:sp>
    </p:spTree>
    <p:extLst>
      <p:ext uri="{BB962C8B-B14F-4D97-AF65-F5344CB8AC3E}">
        <p14:creationId xmlns:p14="http://schemas.microsoft.com/office/powerpoint/2010/main" val="25950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2D32-FE06-AA40-972B-16CA9B3AC828}"/>
              </a:ext>
            </a:extLst>
          </p:cNvPr>
          <p:cNvSpPr>
            <a:spLocks noGrp="1"/>
          </p:cNvSpPr>
          <p:nvPr>
            <p:ph type="title"/>
          </p:nvPr>
        </p:nvSpPr>
        <p:spPr/>
        <p:txBody>
          <a:bodyPr/>
          <a:lstStyle/>
          <a:p>
            <a:r>
              <a:rPr lang="es-ES_tradnl" dirty="0"/>
              <a:t>Inundación</a:t>
            </a:r>
          </a:p>
        </p:txBody>
      </p:sp>
      <p:pic>
        <p:nvPicPr>
          <p:cNvPr id="7" name="Content Placeholder 6">
            <a:extLst>
              <a:ext uri="{FF2B5EF4-FFF2-40B4-BE49-F238E27FC236}">
                <a16:creationId xmlns:a16="http://schemas.microsoft.com/office/drawing/2014/main" id="{027FF2C2-9A5B-F345-906B-E66C4A3418B2}"/>
              </a:ext>
            </a:extLst>
          </p:cNvPr>
          <p:cNvPicPr>
            <a:picLocks noGrp="1" noChangeAspect="1"/>
          </p:cNvPicPr>
          <p:nvPr>
            <p:ph idx="1"/>
          </p:nvPr>
        </p:nvPicPr>
        <p:blipFill>
          <a:blip r:embed="rId2"/>
          <a:stretch>
            <a:fillRect/>
          </a:stretch>
        </p:blipFill>
        <p:spPr>
          <a:xfrm>
            <a:off x="3756203" y="475711"/>
            <a:ext cx="7826197" cy="5880640"/>
          </a:xfrm>
        </p:spPr>
      </p:pic>
      <p:sp>
        <p:nvSpPr>
          <p:cNvPr id="4" name="Footer Placeholder 3">
            <a:extLst>
              <a:ext uri="{FF2B5EF4-FFF2-40B4-BE49-F238E27FC236}">
                <a16:creationId xmlns:a16="http://schemas.microsoft.com/office/drawing/2014/main" id="{560C4E64-F30D-314E-AC60-EDF117545649}"/>
              </a:ext>
            </a:extLst>
          </p:cNvPr>
          <p:cNvSpPr>
            <a:spLocks noGrp="1"/>
          </p:cNvSpPr>
          <p:nvPr>
            <p:ph type="ftr" sz="quarter" idx="11"/>
          </p:nvPr>
        </p:nvSpPr>
        <p:spPr/>
        <p:txBody>
          <a:bodyPr/>
          <a:lstStyle/>
          <a:p>
            <a:r>
              <a:rPr lang="es-ES_tradnl"/>
              <a:t>Universidad de Sonora</a:t>
            </a:r>
          </a:p>
        </p:txBody>
      </p:sp>
      <p:sp>
        <p:nvSpPr>
          <p:cNvPr id="5" name="Slide Number Placeholder 4">
            <a:extLst>
              <a:ext uri="{FF2B5EF4-FFF2-40B4-BE49-F238E27FC236}">
                <a16:creationId xmlns:a16="http://schemas.microsoft.com/office/drawing/2014/main" id="{C2C878CA-613D-E142-9AAA-611F23A8E91B}"/>
              </a:ext>
            </a:extLst>
          </p:cNvPr>
          <p:cNvSpPr>
            <a:spLocks noGrp="1"/>
          </p:cNvSpPr>
          <p:nvPr>
            <p:ph type="sldNum" sz="quarter" idx="12"/>
          </p:nvPr>
        </p:nvSpPr>
        <p:spPr/>
        <p:txBody>
          <a:bodyPr/>
          <a:lstStyle/>
          <a:p>
            <a:fld id="{619B10C9-9A24-5847-8AB9-20668630D116}" type="slidenum">
              <a:rPr lang="es-ES_tradnl" smtClean="0"/>
              <a:t>9</a:t>
            </a:fld>
            <a:endParaRPr lang="es-ES_tradnl"/>
          </a:p>
        </p:txBody>
      </p:sp>
    </p:spTree>
    <p:extLst>
      <p:ext uri="{BB962C8B-B14F-4D97-AF65-F5344CB8AC3E}">
        <p14:creationId xmlns:p14="http://schemas.microsoft.com/office/powerpoint/2010/main" val="176283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09-Morphological-Operations</Template>
  <TotalTime>3286</TotalTime>
  <Words>2860</Words>
  <Application>Microsoft Office PowerPoint</Application>
  <PresentationFormat>Panorámica</PresentationFormat>
  <Paragraphs>444</Paragraphs>
  <Slides>69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69</vt:i4>
      </vt:variant>
    </vt:vector>
  </HeadingPairs>
  <TitlesOfParts>
    <vt:vector size="75" baseType="lpstr">
      <vt:lpstr>Arial</vt:lpstr>
      <vt:lpstr>Calibri</vt:lpstr>
      <vt:lpstr>Cambria Math</vt:lpstr>
      <vt:lpstr>Times New Roman</vt:lpstr>
      <vt:lpstr>Wingdings 2</vt:lpstr>
      <vt:lpstr>Flujo</vt:lpstr>
      <vt:lpstr>Regiones en imágenes binarias</vt:lpstr>
      <vt:lpstr>Temas</vt:lpstr>
      <vt:lpstr>Introducción</vt:lpstr>
      <vt:lpstr>Introducción</vt:lpstr>
      <vt:lpstr>Búsqueda de regiones binarias</vt:lpstr>
      <vt:lpstr>Algoritmos de búsqueda de regiones</vt:lpstr>
      <vt:lpstr>Convenciones</vt:lpstr>
      <vt:lpstr>Inundación</vt:lpstr>
      <vt:lpstr>Inundación</vt:lpstr>
      <vt:lpstr>Inundación</vt:lpstr>
      <vt:lpstr>Inundación iterativa</vt:lpstr>
      <vt:lpstr>Implementación en Java</vt:lpstr>
      <vt:lpstr>Implementación en Java</vt:lpstr>
      <vt:lpstr>Implementación en Java</vt:lpstr>
      <vt:lpstr>Marcado secuencial de regiones</vt:lpstr>
      <vt:lpstr>Paso 1</vt:lpstr>
      <vt:lpstr>Paso 1</vt:lpstr>
      <vt:lpstr>Paso 1</vt:lpstr>
      <vt:lpstr>Paso 1</vt:lpstr>
      <vt:lpstr>Paso 2</vt:lpstr>
      <vt:lpstr>Paso 2</vt:lpstr>
      <vt:lpstr>Ejemplo</vt:lpstr>
      <vt:lpstr>Comparación</vt:lpstr>
      <vt:lpstr>Componentes conectados en OpenCV</vt:lpstr>
      <vt:lpstr>Componentes conectados en OpenCV</vt:lpstr>
      <vt:lpstr>Ejemplo</vt:lpstr>
      <vt:lpstr>Ejemplo</vt:lpstr>
      <vt:lpstr>Contornos</vt:lpstr>
      <vt:lpstr>Contornos</vt:lpstr>
      <vt:lpstr>Contornos</vt:lpstr>
      <vt:lpstr>Contornos</vt:lpstr>
      <vt:lpstr>Contornos</vt:lpstr>
      <vt:lpstr>Algoritmo</vt:lpstr>
      <vt:lpstr>Algoritmo</vt:lpstr>
      <vt:lpstr>Algoritmo</vt:lpstr>
      <vt:lpstr>Algoritmo</vt:lpstr>
      <vt:lpstr>Algoritmo</vt:lpstr>
      <vt:lpstr>Algoritmo</vt:lpstr>
      <vt:lpstr>Detección de contornos en OpenCV</vt:lpstr>
      <vt:lpstr>Ejemplo</vt:lpstr>
      <vt:lpstr>Ejemplo</vt:lpstr>
      <vt:lpstr>Función cv2.findContours()</vt:lpstr>
      <vt:lpstr>Jerarquía de contornos en OpenCV</vt:lpstr>
      <vt:lpstr>Modo de recuperación RETR_LIST</vt:lpstr>
      <vt:lpstr>Modo de recuperación RETR_EXTERNAL</vt:lpstr>
      <vt:lpstr>Modo de recuperación RETR_CCOMP</vt:lpstr>
      <vt:lpstr>Modo de recuperación RETR_CCOMP</vt:lpstr>
      <vt:lpstr>Modo de recuperación RETR_TREE</vt:lpstr>
      <vt:lpstr>Modo de recuperación RETR_TREE</vt:lpstr>
      <vt:lpstr>Representación de imágenes binarias</vt:lpstr>
      <vt:lpstr>Representación de matriz</vt:lpstr>
      <vt:lpstr>RLE</vt:lpstr>
      <vt:lpstr>RLE</vt:lpstr>
      <vt:lpstr>RLE</vt:lpstr>
      <vt:lpstr>Propiedades de las imágenes binarias</vt:lpstr>
      <vt:lpstr>Perímetro</vt:lpstr>
      <vt:lpstr>Perímetro</vt:lpstr>
      <vt:lpstr>Área</vt:lpstr>
      <vt:lpstr>Fórmula de Gauss</vt:lpstr>
      <vt:lpstr>Área</vt:lpstr>
      <vt:lpstr>Compacidad</vt:lpstr>
      <vt:lpstr>Compacidad</vt:lpstr>
      <vt:lpstr>Redondez</vt:lpstr>
      <vt:lpstr>Redondez</vt:lpstr>
      <vt:lpstr>Bounding box</vt:lpstr>
      <vt:lpstr>Envolvente convexa</vt:lpstr>
      <vt:lpstr>Convexidad</vt:lpstr>
      <vt:lpstr>Densidad</vt:lpstr>
      <vt:lpstr>Diámetro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Regiones en imágenes binarias</dc:title>
  <dc:creator>HECTOR ANTONIO VILLA MARTINEZ</dc:creator>
  <cp:lastModifiedBy>HECTOR ANTONIO VILLA MARTINEZ</cp:lastModifiedBy>
  <cp:revision>87</cp:revision>
  <cp:lastPrinted>2024-10-14T21:44:59Z</cp:lastPrinted>
  <dcterms:created xsi:type="dcterms:W3CDTF">2020-10-27T01:07:15Z</dcterms:created>
  <dcterms:modified xsi:type="dcterms:W3CDTF">2024-10-14T21:54:17Z</dcterms:modified>
</cp:coreProperties>
</file>