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8"/>
  </p:notesMasterIdLst>
  <p:sldIdLst>
    <p:sldId id="256" r:id="rId2"/>
    <p:sldId id="319" r:id="rId3"/>
    <p:sldId id="257" r:id="rId4"/>
    <p:sldId id="260" r:id="rId5"/>
    <p:sldId id="258" r:id="rId6"/>
    <p:sldId id="259" r:id="rId7"/>
    <p:sldId id="302" r:id="rId8"/>
    <p:sldId id="268" r:id="rId9"/>
    <p:sldId id="301" r:id="rId10"/>
    <p:sldId id="261" r:id="rId11"/>
    <p:sldId id="262" r:id="rId12"/>
    <p:sldId id="263" r:id="rId13"/>
    <p:sldId id="264" r:id="rId14"/>
    <p:sldId id="265" r:id="rId15"/>
    <p:sldId id="320" r:id="rId16"/>
    <p:sldId id="267" r:id="rId17"/>
    <p:sldId id="269" r:id="rId18"/>
    <p:sldId id="271" r:id="rId19"/>
    <p:sldId id="273" r:id="rId20"/>
    <p:sldId id="272" r:id="rId21"/>
    <p:sldId id="274" r:id="rId22"/>
    <p:sldId id="275" r:id="rId23"/>
    <p:sldId id="276" r:id="rId24"/>
    <p:sldId id="277" r:id="rId25"/>
    <p:sldId id="278" r:id="rId26"/>
    <p:sldId id="321" r:id="rId27"/>
    <p:sldId id="279" r:id="rId28"/>
    <p:sldId id="280" r:id="rId29"/>
    <p:sldId id="281" r:id="rId30"/>
    <p:sldId id="325" r:id="rId31"/>
    <p:sldId id="326" r:id="rId32"/>
    <p:sldId id="327" r:id="rId33"/>
    <p:sldId id="284" r:id="rId34"/>
    <p:sldId id="285" r:id="rId35"/>
    <p:sldId id="286" r:id="rId36"/>
    <p:sldId id="322" r:id="rId37"/>
    <p:sldId id="323" r:id="rId38"/>
    <p:sldId id="324" r:id="rId39"/>
    <p:sldId id="288" r:id="rId40"/>
    <p:sldId id="289" r:id="rId41"/>
    <p:sldId id="290" r:id="rId42"/>
    <p:sldId id="291" r:id="rId43"/>
    <p:sldId id="303" r:id="rId44"/>
    <p:sldId id="292" r:id="rId45"/>
    <p:sldId id="293" r:id="rId46"/>
    <p:sldId id="328" r:id="rId47"/>
    <p:sldId id="297" r:id="rId48"/>
    <p:sldId id="329" r:id="rId49"/>
    <p:sldId id="295" r:id="rId50"/>
    <p:sldId id="298" r:id="rId51"/>
    <p:sldId id="299" r:id="rId52"/>
    <p:sldId id="330" r:id="rId53"/>
    <p:sldId id="331" r:id="rId54"/>
    <p:sldId id="300" r:id="rId55"/>
    <p:sldId id="332" r:id="rId56"/>
    <p:sldId id="333" r:id="rId5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79"/>
  </p:normalViewPr>
  <p:slideViewPr>
    <p:cSldViewPr snapToGrid="0" snapToObjects="1">
      <p:cViewPr varScale="1">
        <p:scale>
          <a:sx n="56" d="100"/>
          <a:sy n="56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0CDAF-F5AC-F741-BD34-95404518A139}" type="datetimeFigureOut">
              <a:rPr lang="es-ES_tradnl" smtClean="0"/>
              <a:t>07/10/2024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52837-F641-F042-94D1-BFD69D71023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855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6CF3-D96E-9849-ABB2-B1FB2C735476}" type="datetime1">
              <a:rPr lang="en-US" smtClean="0"/>
              <a:t>10/7/2024</a:t>
            </a:fld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242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D516-8AEC-434B-81C2-0852681A35EB}" type="datetime1">
              <a:rPr lang="en-US" smtClean="0"/>
              <a:t>10/7/2024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120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7A44-6965-AD41-93C8-368A884A7A26}" type="datetime1">
              <a:rPr lang="en-US" smtClean="0"/>
              <a:t>10/7/2024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023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7260B-1B45-DB42-8169-211EC7AEEE86}" type="datetime1">
              <a:rPr lang="en-US" smtClean="0"/>
              <a:t>10/7/2024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206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8524-D56A-FD41-BE5C-9292ED31FE3E}" type="datetime1">
              <a:rPr lang="en-US" smtClean="0"/>
              <a:t>10/7/2024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7431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0143-72C9-C547-89D7-7AD000F057C6}" type="datetime1">
              <a:rPr lang="en-US" smtClean="0"/>
              <a:t>10/7/2024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574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B7B5-E502-FE49-841A-C7F7D8AC1A42}" type="datetime1">
              <a:rPr lang="en-US" smtClean="0"/>
              <a:t>10/7/2024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6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9D7B-CB1B-7F46-A158-851C81EFF680}" type="datetime1">
              <a:rPr lang="en-US" smtClean="0"/>
              <a:t>10/7/2024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384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32EF-98CA-2A48-8888-5A456EC449B3}" type="datetime1">
              <a:rPr lang="en-US" smtClean="0"/>
              <a:t>10/7/2024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09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B2B6-1E32-5543-A5B3-8D35FF0BF304}" type="datetime1">
              <a:rPr lang="en-US" smtClean="0"/>
              <a:t>10/7/2024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299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E591-407D-1747-AEAE-CF40787ACD67}" type="datetime1">
              <a:rPr lang="en-US" smtClean="0"/>
              <a:t>10/7/2024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25EE8EA-AE15-814B-B6D5-78DAF4EBA753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0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E51E85-E0B3-B84F-A250-9381B6D4AE11}" type="datetime1">
              <a:rPr lang="en-US" smtClean="0"/>
              <a:t>10/7/2024</a:t>
            </a:fld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_tradnl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5EE8EA-AE15-814B-B6D5-78DAF4EBA753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91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cs.opencv.org/3.4/db/df6/tutorial_erosion_dilata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cs.opencv.org/3.4/db/df6/tutorial_erosion_dilatat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ocs.opencv.org/3.4/d3/dbe/tutorial_opening_closing_hats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ocs.opencv.org/4.x/d9/d61/tutorial_py_morphological_ops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ocs.opencv.org/4.x/d9/d61/tutorial_py_morphological_ops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FCC4-8070-1B45-A61F-5A27BF9FF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/>
              <a:t>Filtros morfológicos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4D6D3-9347-0547-BA37-13A4BBF82F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2711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2C96-2922-954B-A093-CF2D125F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elemento estructurante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8A6A7-50CE-364C-A518-F0703E861C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Es similar a la matriz del kernel de un filtro lineal.</a:t>
                </a:r>
              </a:p>
              <a:p>
                <a:r>
                  <a:rPr lang="es-ES_tradnl" dirty="0"/>
                  <a:t>El elemento estructurante contiene unos y ceros.</a:t>
                </a:r>
              </a:p>
              <a:p>
                <a:r>
                  <a:rPr lang="es-ES_tradnl" dirty="0"/>
                  <a:t>El </a:t>
                </a:r>
                <a:r>
                  <a:rPr lang="en-US" i="1" dirty="0"/>
                  <a:t>hot spot</a:t>
                </a:r>
                <a:r>
                  <a:rPr lang="es-ES_tradnl" dirty="0"/>
                  <a:t> marca el origen del sistema de coordenadas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ES" b="0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98A6A7-50CE-364C-A518-F0703E861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A5752-714C-F24A-ABC2-388E94FC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E55AE-EABA-6E4D-9C3D-092BBA00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10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804EC7-3311-5044-B5FA-BEEF990A0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7750"/>
            <a:ext cx="12192000" cy="20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2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0A82-6024-BC41-BCCF-C435F734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elemento estructurante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D245D-DF19-F146-9DA0-894714935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Notar que el </a:t>
            </a:r>
            <a:r>
              <a:rPr lang="en-US" dirty="0"/>
              <a:t>hot spot</a:t>
            </a:r>
            <a:r>
              <a:rPr lang="es-ES_tradnl" dirty="0"/>
              <a:t> no tiene que estar en el centro y su valor no tiene que ser 1.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8A453-0698-AF47-A36A-828BF8A1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67CB2-68AF-884A-95DE-C5F77769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435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CD2E-A427-8A46-8E7A-374B31BF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Conjuntos de puntos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DCF8A9-4C84-614C-8B56-F5C648B4B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A veces conviene describir las imágenes binarias como conjuntos de  coordenadas de puntos en 2D.</a:t>
                </a:r>
              </a:p>
              <a:p>
                <a:r>
                  <a:rPr lang="es-ES_tradnl" dirty="0"/>
                  <a:t>Para una imagen binaria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 1}</m:t>
                    </m:r>
                  </m:oMath>
                </a14:m>
                <a:r>
                  <a:rPr lang="es-ES_tradnl" dirty="0"/>
                  <a:t>, el conjunto de puntos correspondiente,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s-ES_tradnl" dirty="0"/>
                  <a:t> consiste en las parejas de coordenadas,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s-ES_tradnl" dirty="0"/>
                  <a:t> de todos los pixeles del primer plano (</a:t>
                </a:r>
                <a:r>
                  <a:rPr lang="es-ES_tradnl" dirty="0" err="1"/>
                  <a:t>foreground</a:t>
                </a:r>
                <a:r>
                  <a:rPr lang="es-ES_tradnl" dirty="0"/>
                  <a:t>).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El elemento estructurante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s-ES_tradnl" dirty="0"/>
                  <a:t> también puede ser descrito como un conjunto de puntos.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DCF8A9-4C84-614C-8B56-F5C648B4B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2C038-47DC-E04A-9557-D380D476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2395F-313D-AC49-A920-EFDB569C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97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3056-3372-9C4B-AD96-949A24150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Conjuntos de puntos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CAF047-C526-6F4C-A0F9-81EA9D5C2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75250"/>
            <a:ext cx="10972800" cy="23075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AE6CA-7EFE-F348-880A-28D39059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99C66-11B8-7E47-87D1-9333CC42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7455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080C-0D56-FF40-8EC0-F0EC02B35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Conjuntos de puntos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884893-031C-0944-90C9-E0DBBABD46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Las operaciones básicas en imágenes binarias se pueden expresar como operaciones de conjuntos:</a:t>
                </a:r>
              </a:p>
              <a:p>
                <a:r>
                  <a:rPr lang="es-ES_tradnl" dirty="0"/>
                  <a:t>Invertir una imagen binaria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s-ES_tradnl" dirty="0"/>
                  <a:t> es equivalente a construir el conjunto complemento.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s-ES_tradnl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s-E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Al combinar dos imágenes binarias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ES_tradnl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_tradnl" dirty="0"/>
                  <a:t> con una operación OR, el conjunto de puntos resultante es la unión de los conjuntos de puntos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s-ES_tradn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s-ES_tradnl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s-ES_tradn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s-ES_tradnl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s-ES_tradn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_tradn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s-ES_tradn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884893-031C-0944-90C9-E0DBBABD46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AC77E-8B18-8D4D-9F74-0DC968A9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CBECB-C41A-5344-9A1E-74973705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31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E2DBAA-1500-4AEA-B650-365E3585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básicas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42742B-7BA6-403A-80FA-2C36EAAD7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Dilate.</a:t>
            </a:r>
          </a:p>
          <a:p>
            <a:r>
              <a:rPr lang="en-US" dirty="0"/>
              <a:t>Erosion.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E9A73A-0D50-4D78-BE68-1B61498C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617A45-B4FB-42BF-8155-997E7761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3418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BDE3-82A7-AF4A-ADD8-89306453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Dilatación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D383E-8FEF-854B-A13E-FD0079E277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i="1" dirty="0"/>
                  <a:t>Dilate</a:t>
                </a:r>
                <a:r>
                  <a:rPr lang="es-ES_tradnl" dirty="0"/>
                  <a:t> en inglés.</a:t>
                </a:r>
              </a:p>
              <a:p>
                <a:r>
                  <a:rPr lang="es-ES_tradnl" dirty="0"/>
                  <a:t>La dilatación es una operación morfológica que corresponde al concepto de “crecer”.</a:t>
                </a:r>
              </a:p>
              <a:p>
                <a:r>
                  <a:rPr lang="es-ES_tradnl" dirty="0"/>
                  <a:t>Vista cómo una operación de conjuntos se define así: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∀ 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s-ES_tradnl" dirty="0"/>
              </a:p>
              <a:p>
                <a:r>
                  <a:rPr lang="es-ES_tradnl" dirty="0"/>
                  <a:t>El conjunto de puntos generado es la suma de todos los posibles pares de puntos de los conjuntos originales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s-ES_tradnl" dirty="0"/>
                  <a:t> y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s-ES_tradnl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6D383E-8FEF-854B-A13E-FD0079E277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 r="-138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ED9C3-6509-054F-8B93-3D3E84AC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6E59C-E307-934E-8E2C-0C554E84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26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BD7CF-EBB1-E141-B9DD-201E32DF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Dilatación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4200E1-112E-9544-9578-17F52D10F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152580"/>
            <a:ext cx="10972800" cy="395460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33A88-835A-A640-9D0A-64DDB1FF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D3A40-401A-D745-9349-0505E6AA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0276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DFA7-F856-3442-B3B5-D510B569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Erosión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6806F-6A1C-064E-9514-508FE454B5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_tradnl" i="1" dirty="0" err="1"/>
                  <a:t>Erode</a:t>
                </a:r>
                <a:r>
                  <a:rPr lang="es-ES_tradnl" dirty="0"/>
                  <a:t> / </a:t>
                </a:r>
                <a:r>
                  <a:rPr lang="es-ES_tradnl" i="1" dirty="0" err="1"/>
                  <a:t>Erosion</a:t>
                </a:r>
                <a:r>
                  <a:rPr lang="es-ES_tradnl" dirty="0"/>
                  <a:t> en inglés</a:t>
                </a:r>
              </a:p>
              <a:p>
                <a:r>
                  <a:rPr lang="es-ES_tradnl" dirty="0"/>
                  <a:t>Es la cuasi-inversa de la dilatación.</a:t>
                </a:r>
              </a:p>
              <a:p>
                <a:r>
                  <a:rPr lang="es-ES_tradnl" dirty="0"/>
                  <a:t>En notación de conjuntos se define así: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⊖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s-E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∀ 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s-ES_tradnl" dirty="0"/>
              </a:p>
              <a:p>
                <a:r>
                  <a:rPr lang="es-ES_tradnl" dirty="0"/>
                  <a:t>Un punto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s-ES_tradnl" b="1" dirty="0"/>
                  <a:t> </a:t>
                </a:r>
                <a:r>
                  <a:rPr lang="es-ES_tradnl" dirty="0"/>
                  <a:t>está 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⊖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s-ES_tradnl" b="1" dirty="0"/>
                  <a:t> </a:t>
                </a:r>
                <a:r>
                  <a:rPr lang="es-ES_tradnl" dirty="0"/>
                  <a:t>si y solo si el elemento estructurante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s-ES_tradnl" dirty="0"/>
                  <a:t>, al ser puesto en la posición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s-ES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ES_tradnl" b="1" dirty="0"/>
                  <a:t> </a:t>
                </a:r>
                <a:r>
                  <a:rPr lang="es-ES_tradnl" dirty="0"/>
                  <a:t>está totalmente contenido en los pixeles del primer plano de la imagen original.</a:t>
                </a:r>
              </a:p>
              <a:p>
                <a:r>
                  <a:rPr lang="es-ES_tradnl" dirty="0"/>
                  <a:t>Es decir, 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s-ES_tradnl" dirty="0"/>
                  <a:t> (el conjunto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s-ES_tradnl" dirty="0"/>
                  <a:t> recorrido por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s-ES_tradnl" dirty="0"/>
                  <a:t>) es un subconjunto 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6806F-6A1C-064E-9514-508FE454B5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7D65-C567-BC48-B209-7A4F210E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4298-0E15-B746-95DB-3F397FC4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9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1AF13-3DB7-B047-B453-934DEC1F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Erosión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BD8AB-1263-1C4D-B7FE-07D047EE8B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De forma equivalente se define la erosión binaria como:</a:t>
                </a:r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⊖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{"/>
                        <m:endChr m:val="}"/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s-E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BD8AB-1263-1C4D-B7FE-07D047EE8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6D5D4-7160-EC41-B4F4-133B5D4B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21758-0634-1C4C-B9DB-B56C29D0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704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2BEB-DB84-A347-AD98-4A999454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Temas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F15E-8576-CE41-838B-5DEF57BE4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Filtros morfológicos en:</a:t>
            </a:r>
          </a:p>
          <a:p>
            <a:pPr lvl="1"/>
            <a:r>
              <a:rPr lang="es-ES_tradnl" dirty="0"/>
              <a:t>Imágenes binarias</a:t>
            </a:r>
          </a:p>
          <a:p>
            <a:pPr lvl="1"/>
            <a:r>
              <a:rPr lang="es-ES_tradnl" dirty="0"/>
              <a:t>Imágenes en tonos </a:t>
            </a:r>
            <a:r>
              <a:rPr lang="es-ES_tradnl"/>
              <a:t>de grises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84CCB-9851-1D41-83EB-22F816CA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AC731-8B5A-D541-AE83-71C2B762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384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4EC6-93E9-214C-B47E-6CC015B1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Erosión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653093A-9DB3-8743-8D26-7F6FE7E63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20537"/>
            <a:ext cx="10972800" cy="361868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0DC35-2CF9-014E-926E-4563BFAA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0DB4BF-03B3-D24F-9892-320D0175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0970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A85B-1745-4447-88EE-1CD20B09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Propiedades de la dilatación y erosión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5853E-D208-8E46-BF18-A13D6F7F0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 dilatación es conmutativa: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La dilatación es asociativa: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⊕(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La dilatación tiene un elemento neutro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s-ES_tradnl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s-ES_tradnl" dirty="0"/>
                  <a:t>	con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=(0, 0)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La erosión no es conmutativa: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⊖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⊖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5853E-D208-8E46-BF18-A13D6F7F0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CB18F-5574-6E45-BED2-557F8E0B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4E3BB-3AEB-E949-A843-0693C208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94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1C4D-5E4E-C94C-8EA4-D2CD5F14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Propiedades de la dilatación y erosión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0763C-DA6A-CB44-B3B6-62A82928C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_tradnl" dirty="0"/>
                  <a:t>La erosión y la dilatación siguen la regla de la cadena: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⊖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⊖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⊖(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La erosión y la dilatación son </a:t>
                </a:r>
                <a:r>
                  <a:rPr lang="es-ES_tradnl" i="1" dirty="0"/>
                  <a:t>duales</a:t>
                </a:r>
                <a:r>
                  <a:rPr lang="es-ES_tradnl" dirty="0"/>
                  <a:t>.</a:t>
                </a:r>
              </a:p>
              <a:p>
                <a:r>
                  <a:rPr lang="es-ES_tradnl" dirty="0"/>
                  <a:t>Una dilatación del primer plano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se puede hacer mediante una erosión del fondo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_tradnl" dirty="0"/>
                  <a:t> y luego invertir el resultado.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acc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⊖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acc>
                  </m:oMath>
                </a14:m>
                <a:endParaRPr lang="es-ES_tradnl" dirty="0"/>
              </a:p>
              <a:p>
                <a:r>
                  <a:rPr lang="es-ES_tradnl" dirty="0"/>
                  <a:t>Donde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s-ES_tradnl" dirty="0"/>
                  <a:t> es el reflejo 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r>
                  <a:rPr lang="es-ES_tradnl" dirty="0"/>
                  <a:t>También funciona al revés: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⊖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p>
                              <m:sSup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acc>
                  </m:oMath>
                </a14:m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0763C-DA6A-CB44-B3B6-62A82928C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 b="-576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AF571-FFCE-4E49-8300-3ACBD20A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9D6FD-9A47-0D44-96ED-6E57F9B8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293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2B85-DA19-D14F-8324-972D13D07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Propiedades de la dilatación y erosión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FD2A4B-555C-5E4E-AB08-F65163E3B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286" y="1935163"/>
            <a:ext cx="8937427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20320-C715-6E4E-963E-581887F5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31642-F91E-274C-AED3-0D1DB4DD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7175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144FF-E940-0B44-B021-FEC7D815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Propiedades de la dilatación y erosión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69612-D193-8445-8E9D-929DA7620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Esto implica que basta con implementar una sola operación.</a:t>
            </a:r>
          </a:p>
          <a:p>
            <a:r>
              <a:rPr lang="es-ES_tradnl" dirty="0"/>
              <a:t>La otra se puede implementar en función de la primera.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D2BEB-91B5-E441-AF15-2F548EE1A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B230D-1FF1-5146-949F-F398E66C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CCE9-00CB-D344-83B0-DE7FB856A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Algoritmos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014CEF-2ABD-DD45-A47C-B1D8B6934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013" y="1935163"/>
            <a:ext cx="7539973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A02E2-8C09-3E41-8BDA-7BBB14E0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BE46D-228F-4D41-9CE8-6D6462D1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2003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2E777-700D-49AD-A120-F830AD6B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 Python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935E35-F182-4EDC-AE87-0E0447AE0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result_erode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cv2.erode(source, element)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result_dilate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cv2.dilate(source, element)</a:t>
            </a:r>
          </a:p>
          <a:p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6E70F2-28BC-4ACF-B1E7-7C6B0FC2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2C6714-14FC-4372-A248-3EFCC23E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9496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1EE-1E93-0E4F-A12E-C0B6A1E7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Diseño de filtros morfológicos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C44DA-0EC7-C84A-BF55-D9F54A588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tamaño y la forma del elemento estructurante dependen de la aplicación, resolución de la imagen, etc.</a:t>
            </a:r>
          </a:p>
          <a:p>
            <a:r>
              <a:rPr lang="es-ES_tradnl" dirty="0"/>
              <a:t>En la práctica, frecuentemente se usan elementos estructurantes de formas cuasi-circulares.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03C79-4E65-6B4C-A530-67A688AF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89448-F247-D04B-B348-542829232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09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BF88-E141-6046-9501-681016C3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Diseño de filtros morfológicos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DA319-2DAC-EE4E-AEDD-97151BEF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50F3D-59D7-F240-A165-D04F901E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28</a:t>
            </a:fld>
            <a:endParaRPr lang="es-ES_tradnl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02ACDB-8464-6B41-9364-EAA98D7A4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8000DB-C60A-FF48-9011-C5225AEA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5661"/>
            <a:ext cx="12192000" cy="24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45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0FE6-9987-DA4A-B1BC-A4433176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Diseño de filtros morfológicos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25369-E8F7-5340-95A8-2FB6B5419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Una dilatación con un elemento estructurante circular de radio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ES_tradnl" dirty="0"/>
                  <a:t> agrega una capa de grosor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s-ES_tradnl" dirty="0"/>
                  <a:t> a los elementos del primer plano.</a:t>
                </a:r>
              </a:p>
              <a:p>
                <a:r>
                  <a:rPr lang="es-ES_tradnl" dirty="0"/>
                  <a:t>Una erosión con ese filtro estructurante quita una capa de ese mismo grosor.</a:t>
                </a:r>
              </a:p>
              <a:p>
                <a:endParaRPr lang="es-ES_tradnl" dirty="0"/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25369-E8F7-5340-95A8-2FB6B5419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 r="-138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DB6CF-CA35-584B-85FF-DD717965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6971E-9EC6-5040-B243-8B860B6C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407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8628-B792-6044-B971-EDB74AFE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Definición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A2C07-BE5F-1C46-B017-5762E476B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Las operaciones morfológicas alteran las estructuras locales de una forma predecible.</a:t>
            </a:r>
          </a:p>
          <a:p>
            <a:r>
              <a:rPr lang="es-ES_tradnl" dirty="0"/>
              <a:t>Las operaciones morfológicas aplican un </a:t>
            </a:r>
            <a:r>
              <a:rPr lang="es-ES_tradnl" i="1" dirty="0"/>
              <a:t>elemento estructurante</a:t>
            </a:r>
            <a:r>
              <a:rPr lang="es-ES_tradnl" dirty="0"/>
              <a:t> a una imagen de entrada y generan una imagen de salida.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3AECE-63A1-774D-BF82-0F9D06FB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D5FA7-9EA0-7747-A01C-51D59729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713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D0FEC-E470-4C53-9BFF-BDD73363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</a:t>
            </a:r>
            <a:r>
              <a:rPr lang="es-MX" dirty="0" err="1"/>
              <a:t>dilation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3F1AF4-F686-4D73-BDDD-94D78E86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             Imagen original                         Imagen dilatada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https://docs.opencv.org/3.4/db/df6/tutorial_erosion_dilatation.html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B8F904-0E62-4A6E-AF84-9F943F3D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279ECC-30DC-42F9-9059-610FB1F1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30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76025C-F28B-4F26-8587-34C0E0549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17" y="2524844"/>
            <a:ext cx="2252932" cy="30173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8BADC6E-EC3F-4977-A014-7DF3EF65E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99" y="2524844"/>
            <a:ext cx="2252931" cy="301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0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D0FEC-E470-4C53-9BFF-BDD733630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erosión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3F1AF4-F686-4D73-BDDD-94D78E86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             Imagen original                         Imagen erosionada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https://docs.opencv.org/3.4/db/df6/tutorial_erosion_dilatation.html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B8F904-0E62-4A6E-AF84-9F943F3D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279ECC-30DC-42F9-9059-610FB1F1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31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76025C-F28B-4F26-8587-34C0E0549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17" y="2524844"/>
            <a:ext cx="2252932" cy="30173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333CC8-D6D1-4CF5-9C8F-118A848A2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99" y="2524844"/>
            <a:ext cx="2252931" cy="301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56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202A1-4A68-4085-ADF9-2EB524B9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Gradiente morfológico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42809-2FDE-48B9-90D8-6EC1E3AB9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Es la diferencia entre el dilate y la erosión de una imagen.</a:t>
            </a:r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dilate(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erode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(imagen,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s-MX" dirty="0"/>
              <a:t>Es útil para encontrar el contorno de un objeto.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https://docs.opencv.org/3.4/d3/dbe/tutorial_opening_closing_hats.html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19C75D-4381-4FE7-B3CA-52A76590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F0C6D5-7F8D-406C-9916-75A0DCFA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32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49DFA39-1F32-422D-B95E-04A432D5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135" y="3243532"/>
            <a:ext cx="3779173" cy="25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9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602E-9106-A940-BD80-7A3BF5565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Operaciones morfológicas compuestas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2420B-A277-E642-82BC-DE24801ED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Son operaciones que usan la dilatación y la erosión: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Apertura (</a:t>
            </a:r>
            <a:r>
              <a:rPr lang="es-ES_tradnl" dirty="0" err="1"/>
              <a:t>opening</a:t>
            </a:r>
            <a:r>
              <a:rPr lang="es-ES_tradnl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Cerradura (</a:t>
            </a:r>
            <a:r>
              <a:rPr lang="es-ES_tradnl" dirty="0" err="1"/>
              <a:t>closing</a:t>
            </a:r>
            <a:r>
              <a:rPr lang="es-ES_tradnl" dirty="0"/>
              <a:t>)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77D04-085B-C041-AA3E-E7F13A4D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6977D-EB21-4148-A701-E488FB28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3192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1B09-8442-5843-BD31-B55DD06F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Apertura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115DC-3BD3-4241-8981-7D18341954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 apertura es una erosión seguida de una dilatación usando el </a:t>
                </a:r>
                <a:r>
                  <a:rPr lang="es-ES_tradnl" i="1" dirty="0"/>
                  <a:t>mismo</a:t>
                </a:r>
                <a:r>
                  <a:rPr lang="es-ES_tradnl" dirty="0"/>
                  <a:t> elemento estructurante.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Efecto:</a:t>
                </a:r>
              </a:p>
              <a:p>
                <a:r>
                  <a:rPr lang="es-ES_tradnl" dirty="0"/>
                  <a:t>Paso 1: las estructuras del primer plano más pequeñas que el elemento estructurante desaparecen con la erosión.</a:t>
                </a:r>
              </a:p>
              <a:p>
                <a:r>
                  <a:rPr lang="es-ES_tradnl" dirty="0"/>
                  <a:t>Paso 2: las estructuras restantes se suavizan y crecen, más o menos, a su tamaño original con la dilatación.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C115DC-3BD3-4241-8981-7D18341954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3B7EF-ADE5-0842-9FFF-8AD0BEF9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67D2A-BBDB-A742-B30C-B13B54E6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34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026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E5E4-2DC3-3147-8B4A-86EBD5A3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Cerradura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D726D9-3B5B-9145-8421-E1C6B5D22C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 cerradura es una dilatación seguida de una erosión usando el </a:t>
                </a:r>
                <a:r>
                  <a:rPr lang="es-ES_tradnl" i="1" dirty="0"/>
                  <a:t>mismo</a:t>
                </a:r>
                <a:r>
                  <a:rPr lang="es-ES_tradnl" dirty="0"/>
                  <a:t> elemento estructurante.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⊖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La cerradura remueve (cierra) hoyos y fisuras en las estructuras del primer plano que sean más pequeñas que el elemento estructurante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s-ES_tradnl" dirty="0"/>
                  <a:t>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D726D9-3B5B-9145-8421-E1C6B5D22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 r="-347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7C776-E8A2-C841-A045-EA6371CD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0F4D4-4F89-8F47-AAE0-96D8C133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8867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B0C40-0E7D-433F-B4F9-C01A7974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 Python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562516-BDA6-4959-8C9C-6D47B5A71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= cv2.morphologyEx(image, cv2.MORPH_OPEN, kernel)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closing = cv2.morphologyEx(image, cv2.MORPH_CLOSE, kernel)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3B8C4E-0E5B-4CB8-A8EE-37981345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1AF267-98BC-44A2-99BE-E1C36CF6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0426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3D6C1-E5F9-420A-8B8E-9FFAEB4F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Apertura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E8F28-CA84-4647-8818-5344BA2E6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</p:spPr>
        <p:txBody>
          <a:bodyPr>
            <a:normAutofit lnSpcReduction="10000"/>
          </a:bodyPr>
          <a:lstStyle/>
          <a:p>
            <a:r>
              <a:rPr lang="es-MX" dirty="0"/>
              <a:t>Es útil para eliminar ruido.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https://docs.opencv.org/4.x/d9/d61/tutorial_py_morphological_ops.html</a:t>
            </a:r>
            <a:endParaRPr lang="es-MX" sz="1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B6D5E9-C972-45AC-A8F8-D56B111A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92E2F9-8F64-4FF7-98FA-02C82C9E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37</a:t>
            </a:fld>
            <a:endParaRPr lang="es-ES_tradnl"/>
          </a:p>
        </p:txBody>
      </p:sp>
      <p:pic>
        <p:nvPicPr>
          <p:cNvPr id="1026" name="Picture 2" descr="https://docs.opencv.org/4.x/opening.png">
            <a:extLst>
              <a:ext uri="{FF2B5EF4-FFF2-40B4-BE49-F238E27FC236}">
                <a16:creationId xmlns:a16="http://schemas.microsoft.com/office/drawing/2014/main" id="{75B78677-DFF8-42BA-96E2-26C719DD3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2412000"/>
            <a:ext cx="48384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6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94852-214C-4917-85C4-CEAECA9D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Cerradura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8AD528-1173-4CEA-8E07-1C836D6D5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Es útil para cerrar hoyos pequeños en los objetos.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https://docs.opencv.org/4.x/d9/d61/tutorial_py_morphological_ops.html</a:t>
            </a:r>
            <a:endParaRPr lang="es-MX" sz="1400" b="1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53361B-2041-40E8-AFA9-AE98E0A20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815FC2-870D-4F19-983D-25A95C68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38</a:t>
            </a:fld>
            <a:endParaRPr lang="es-ES_tradnl"/>
          </a:p>
        </p:txBody>
      </p:sp>
      <p:pic>
        <p:nvPicPr>
          <p:cNvPr id="2050" name="Picture 2" descr="https://docs.opencv.org/4.x/closing.png">
            <a:extLst>
              <a:ext uri="{FF2B5EF4-FFF2-40B4-BE49-F238E27FC236}">
                <a16:creationId xmlns:a16="http://schemas.microsoft.com/office/drawing/2014/main" id="{8D43E391-0AFF-4B47-A087-1F647A73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2412000"/>
            <a:ext cx="48384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25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BAA1-30B1-D641-B587-4B0D8430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Propiedades de la apertura y cerradura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D24210-1861-B24C-B1B5-6898077110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 apertura y la cerradura son </a:t>
                </a:r>
                <a:r>
                  <a:rPr lang="es-ES_tradnl" i="1" dirty="0"/>
                  <a:t>idempotentes</a:t>
                </a:r>
                <a:r>
                  <a:rPr lang="es-ES_tradnl" dirty="0"/>
                  <a:t>, es decir, finales.</a:t>
                </a:r>
              </a:p>
              <a:p>
                <a:r>
                  <a:rPr lang="es-ES_tradnl" dirty="0"/>
                  <a:t>La subsecuente aplicación de la misma operación no tiene efectos.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s-ES" b="0" dirty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La apertura y la cerradura son duales.</a:t>
                </a:r>
              </a:p>
              <a:p>
                <a:r>
                  <a:rPr lang="es-ES_tradnl" dirty="0"/>
                  <a:t>Abrir el primer plano es equivalente a cerrar el fondo y viceversa.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s-ES_tradnl" dirty="0"/>
                  <a:t>		y		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D24210-1861-B24C-B1B5-6898077110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ABC73-2168-C447-B177-2D3525C6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0043C-1509-654A-9235-1E18F88E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856B-B3E2-DE45-BB13-CF150986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Definición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03FB9-BD9C-984A-899F-600B4C70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74EA9-7EF2-324F-8293-682EEDBD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4</a:t>
            </a:fld>
            <a:endParaRPr lang="es-ES_tradnl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D799AF-9EF0-8E4B-82F1-1A5E92F35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636948"/>
            <a:ext cx="10972800" cy="298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8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E48C4-BCF3-4048-A13C-F0B319F3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Adelgazamiento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D24D-5B6F-1049-B544-2B06FC91E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En inglés </a:t>
            </a:r>
            <a:r>
              <a:rPr lang="es-ES_tradnl" dirty="0" err="1"/>
              <a:t>thinning</a:t>
            </a:r>
            <a:r>
              <a:rPr lang="es-ES_tradnl" dirty="0"/>
              <a:t> o </a:t>
            </a:r>
            <a:r>
              <a:rPr lang="es-ES_tradnl" dirty="0" err="1"/>
              <a:t>skeletonization</a:t>
            </a:r>
            <a:r>
              <a:rPr lang="es-ES_tradnl" dirty="0"/>
              <a:t> (</a:t>
            </a:r>
            <a:r>
              <a:rPr lang="es-ES_tradnl" dirty="0" err="1"/>
              <a:t>esqueletización</a:t>
            </a:r>
            <a:r>
              <a:rPr lang="es-ES_tradnl" dirty="0"/>
              <a:t>).</a:t>
            </a:r>
          </a:p>
          <a:p>
            <a:r>
              <a:rPr lang="es-ES_tradnl" dirty="0"/>
              <a:t>Su objetivo reducir las estructuras binarias hasta un grosor máximo de un pixel sin dividirlas en varias partes.</a:t>
            </a:r>
          </a:p>
          <a:p>
            <a:r>
              <a:rPr lang="es-ES_tradnl" dirty="0"/>
              <a:t>Esto se realiza mediante una erosión condicional iterativa.</a:t>
            </a:r>
          </a:p>
          <a:p>
            <a:r>
              <a:rPr lang="es-ES_tradnl" dirty="0"/>
              <a:t>Se aplica a una vecindad local solo si queda una estructura lo suficientemente gruesa y si la erosión no genera una ruptura.</a:t>
            </a:r>
          </a:p>
          <a:p>
            <a:r>
              <a:rPr lang="es-ES_tradnl" dirty="0"/>
              <a:t>Esta operación continúa hasta que no haya cambios.</a:t>
            </a:r>
          </a:p>
          <a:p>
            <a:r>
              <a:rPr lang="es-ES_tradnl" dirty="0"/>
              <a:t>Un uso frecuente es para encontrar el “esqueleto” de una región binaria con el fin de hacer match de figuras en 2D.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FE549-D8DD-EE43-AAB8-633A776D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D989D-42E7-2D40-9AD5-9610573B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40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19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45167-1622-434B-A330-BEE2647E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Adelgazamiento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62D3F-4566-844F-93D6-96DE11D91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Al adelgazamiento también se conoce como </a:t>
            </a:r>
            <a:r>
              <a:rPr lang="es-ES_tradnl" i="1" dirty="0"/>
              <a:t>detección de línea central</a:t>
            </a:r>
            <a:r>
              <a:rPr lang="es-ES_tradnl" dirty="0"/>
              <a:t> y </a:t>
            </a:r>
            <a:r>
              <a:rPr lang="es-ES_tradnl" i="1" dirty="0"/>
              <a:t>transformación del eje medial</a:t>
            </a:r>
            <a:r>
              <a:rPr lang="es-ES_tradnl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B5BFC-1A79-E549-85C5-C9D164CF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31472-F841-454E-95CC-AC7EC5EC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41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0548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5FAD-E01C-F347-909A-5F587B13B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49CDC1-82EC-8546-B985-140E97397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103" y="1935163"/>
            <a:ext cx="10687793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BEAA0-7B8D-9D4B-AF25-780680DA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84A3C-6C2F-5240-8DB8-58BE4704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42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9540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6238-64CE-2945-909A-6B16B87B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Adelgazamiento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377FE-B55A-C64C-A008-AA25DF40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Uno de los algoritmos de adelgazamiento más populares es el algoritmo de Zhang y </a:t>
            </a:r>
            <a:r>
              <a:rPr lang="es-ES_tradnl" dirty="0" err="1"/>
              <a:t>Suen</a:t>
            </a:r>
            <a:r>
              <a:rPr lang="es-ES_tradnl" dirty="0"/>
              <a:t>, descrito en Burger &amp; </a:t>
            </a:r>
            <a:r>
              <a:rPr lang="es-ES_tradnl" dirty="0" err="1"/>
              <a:t>Burge</a:t>
            </a:r>
            <a:r>
              <a:rPr lang="es-ES_tradnl" dirty="0"/>
              <a:t>, </a:t>
            </a:r>
            <a:r>
              <a:rPr lang="es-ES_tradnl" i="1" dirty="0"/>
              <a:t>Digital </a:t>
            </a:r>
            <a:r>
              <a:rPr lang="es-ES_tradnl" i="1" dirty="0" err="1"/>
              <a:t>Image</a:t>
            </a:r>
            <a:r>
              <a:rPr lang="es-ES_tradnl" i="1" dirty="0"/>
              <a:t> </a:t>
            </a:r>
            <a:r>
              <a:rPr lang="es-ES_tradnl" i="1" dirty="0" err="1"/>
              <a:t>Processing</a:t>
            </a:r>
            <a:r>
              <a:rPr lang="es-ES_tradnl" dirty="0"/>
              <a:t>, pp. 194–199.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7B70B-2235-194D-BFA7-AF7648B0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FCA28-BA88-D94A-B567-6169D870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43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3494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B618-0FD2-BA4C-B885-74E655DE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Morfología en escala de grises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8AD4-58CB-1343-BF67-42A1E0BEC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operaciones morfológicas se aplican normalmente a imágenes binarias.</a:t>
            </a:r>
          </a:p>
          <a:p>
            <a:r>
              <a:rPr lang="es-MX" dirty="0"/>
              <a:t>Se pueden extender a imágenes en escala de grises.</a:t>
            </a:r>
            <a:endParaRPr lang="es-ES_tradnl" dirty="0"/>
          </a:p>
          <a:p>
            <a:r>
              <a:rPr lang="es-ES_tradnl" dirty="0"/>
              <a:t>Para imágenes a colores, por lo general las operaciones se aplican a cada canal.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50F66-929F-7A42-BD57-A07E9ECD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BEE1A-ED70-D942-ABCD-06C1B712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44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05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AC6E-009A-B447-A199-561D00EC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Elemento estructurante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3E517-D234-9443-9F75-698C037BE8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Ahora son funciones en 2D con valores reales.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ES_tradnl" dirty="0"/>
                  <a:t>	para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)∈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S_tradnl" dirty="0"/>
              </a:p>
              <a:p>
                <a:r>
                  <a:rPr lang="es-ES_tradnl" dirty="0"/>
                  <a:t>Los valores 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s-ES_tradnl" dirty="0"/>
                  <a:t> pueden ser cero o negativos.</a:t>
                </a:r>
              </a:p>
              <a:p>
                <a:r>
                  <a:rPr lang="es-ES_tradnl" dirty="0"/>
                  <a:t>Ahora se debe distinguir entre celdas con valor cero y celdas vacías (</a:t>
                </a:r>
                <a:r>
                  <a:rPr lang="es-ES_tradnl" dirty="0" err="1"/>
                  <a:t>don’t</a:t>
                </a:r>
                <a:r>
                  <a:rPr lang="es-ES_tradnl" dirty="0"/>
                  <a:t> </a:t>
                </a:r>
                <a:r>
                  <a:rPr lang="es-ES_tradnl" dirty="0" err="1"/>
                  <a:t>care</a:t>
                </a:r>
                <a:r>
                  <a:rPr lang="es-ES_tradnl" dirty="0"/>
                  <a:t>).</a:t>
                </a:r>
              </a:p>
              <a:p>
                <a:endParaRPr lang="es-ES_tradn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F3E517-D234-9443-9F75-698C037BE8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C4E56-EF87-324C-97FD-3BE7043F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D729-1826-7946-8053-C1DB0C2B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45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55A30-FE25-6D43-8333-55A28B3CF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230" y="4684713"/>
            <a:ext cx="48133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4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F587D-E3BD-4522-B20D-5ECADB99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Erosión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9D0282-DE0D-4A6F-913C-963454F5B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erosión reduce la intensidad de las áreas más brillantes de una imagen al eliminar pixeles de los límites de los objetos.</a:t>
            </a:r>
          </a:p>
          <a:p>
            <a:r>
              <a:rPr lang="es-MX" dirty="0"/>
              <a:t>Encoge las regiones más brillantes.</a:t>
            </a:r>
          </a:p>
          <a:p>
            <a:r>
              <a:rPr lang="es-MX" dirty="0"/>
              <a:t>La intensidad de cada pixel se reemplaza por el valor de intensidad mínimo de su vecindario.</a:t>
            </a:r>
          </a:p>
          <a:p>
            <a:r>
              <a:rPr lang="es-MX" dirty="0"/>
              <a:t>Efecto: oscurece las regiones más brillantes y puede desconectar áreas más pequeñas y delgadas.</a:t>
            </a:r>
          </a:p>
          <a:p>
            <a:r>
              <a:rPr lang="es-MX" dirty="0"/>
              <a:t>Útil para eliminar pequeños puntos brillantes o ruido de una imagen y separar componentes conectados.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A06742-57B1-4C06-91F8-4754FE08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33CFD1-DD5F-4136-BBE1-4724838F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58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C607-0EA0-EC42-9285-ED89B3FD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Erosión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5ECEEC-2801-6741-B33C-C13D6A9C0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383" y="1935163"/>
            <a:ext cx="6309233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7943B-59F6-FC4B-B8C5-148B9D2A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BDEDB-9860-7D40-9291-3A0ADBC38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47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3672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2311B-BEB3-4586-B10E-2BB5F15B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Dilate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9BB424-13B6-479A-B8E4-9B5B46A5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dilatación aumenta la intensidad de las áreas más brillantes.</a:t>
            </a:r>
          </a:p>
          <a:p>
            <a:r>
              <a:rPr lang="es-MX" dirty="0"/>
              <a:t>Expande las regiones brillantes.</a:t>
            </a:r>
          </a:p>
          <a:p>
            <a:r>
              <a:rPr lang="es-MX" dirty="0"/>
              <a:t>Cada pixel se reemplaza por el valor de intensidad máxima de su vecindario, según lo definido por el elemento estructurante.</a:t>
            </a:r>
          </a:p>
          <a:p>
            <a:r>
              <a:rPr lang="es-MX" dirty="0"/>
              <a:t>Efecto: ilumina áreas y conecta las regiones brillantes cercanas.</a:t>
            </a:r>
          </a:p>
          <a:p>
            <a:r>
              <a:rPr lang="es-MX" dirty="0"/>
              <a:t>Es posible que desaparezcan pequeñas manchas oscuras.</a:t>
            </a:r>
          </a:p>
          <a:p>
            <a:r>
              <a:rPr lang="es-MX" dirty="0"/>
              <a:t>Ideal para rellenar pequeños huecos o agujeros oscuros en los objetos, mejorando las áreas brillantes.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25D4EA-8EBC-470B-8653-C4513CBB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F5F593-9B69-49C7-9A41-0B35C3A7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48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73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BCB7-7342-924B-A12B-57D3D132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Dilate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E4E96-029A-1A4C-AC48-4D609E70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3FB27-4B03-4841-AC5B-15F6FC85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49</a:t>
            </a:fld>
            <a:endParaRPr lang="es-ES_tradnl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5FFBD2F-E19A-644D-8335-DB0E6FA64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1383" y="1935163"/>
            <a:ext cx="6309233" cy="4389437"/>
          </a:xfrm>
        </p:spPr>
      </p:pic>
    </p:spTree>
    <p:extLst>
      <p:ext uri="{BB962C8B-B14F-4D97-AF65-F5344CB8AC3E}">
        <p14:creationId xmlns:p14="http://schemas.microsoft.com/office/powerpoint/2010/main" val="212580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3497-B055-C748-9B1E-87BCDD30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Definición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687D4-8E40-C14A-8D2A-F2CCFC88D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Los filtros morfológicos están orientados a imágenes binarias (1 / 0, blanco / negro).</a:t>
            </a:r>
          </a:p>
          <a:p>
            <a:r>
              <a:rPr lang="es-ES_tradnl" dirty="0"/>
              <a:t>Se puede obtener una imagen binaria, a partir de una imagen en tonos de gris o a colores, mediante un filtro de umbral.</a:t>
            </a:r>
          </a:p>
          <a:p>
            <a:r>
              <a:rPr lang="es-ES_tradnl" dirty="0"/>
              <a:t>En imágenes binarias, por convención:</a:t>
            </a:r>
          </a:p>
          <a:p>
            <a:pPr lvl="1"/>
            <a:r>
              <a:rPr lang="es-ES_tradnl" dirty="0"/>
              <a:t>Los pixeles con valor de 1 se llaman “</a:t>
            </a:r>
            <a:r>
              <a:rPr lang="es-ES_tradnl" dirty="0" err="1"/>
              <a:t>foreground</a:t>
            </a:r>
            <a:r>
              <a:rPr lang="es-ES_tradnl" dirty="0"/>
              <a:t>” (primer plano o frente).</a:t>
            </a:r>
          </a:p>
          <a:p>
            <a:pPr lvl="1"/>
            <a:r>
              <a:rPr lang="es-ES_tradnl" dirty="0"/>
              <a:t>Los pixeles con valor de 0 se llaman “</a:t>
            </a:r>
            <a:r>
              <a:rPr lang="es-ES_tradnl" dirty="0" err="1"/>
              <a:t>background</a:t>
            </a:r>
            <a:r>
              <a:rPr lang="es-ES_tradnl" dirty="0"/>
              <a:t>” (fondo).</a:t>
            </a:r>
          </a:p>
          <a:p>
            <a:pPr lvl="1"/>
            <a:r>
              <a:rPr lang="es-ES_tradnl" dirty="0"/>
              <a:t>El color del primer plano es negro.</a:t>
            </a:r>
          </a:p>
          <a:p>
            <a:pPr lvl="1"/>
            <a:r>
              <a:rPr lang="es-ES_tradnl" dirty="0"/>
              <a:t>El color del fondo es blanco.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A85E2-EFC6-2D48-816D-01BA081B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8C0D5-939A-EB43-9FCF-939A381B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97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7210-1252-F843-91E4-E3D66863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6EF7749-C6CC-CD4F-8FCD-15F17C369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6083" y="136524"/>
            <a:ext cx="4240633" cy="641947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9B84E-4E2B-D641-9F15-A63E1FD3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5D028-1820-3B44-9DB3-3F999A25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50</a:t>
            </a:fld>
            <a:endParaRPr lang="es-ES_trad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0838C8-11F1-3C44-BE77-43420C41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42" y="2444750"/>
            <a:ext cx="3882733" cy="17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941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2B74-F391-F040-97FD-9CDB897C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Apertura y cerradura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BB234-85F2-704F-A3B1-995F3F4B27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Las operaciones de apertura y cerradura se definen igual que para imágenes binarias.</a:t>
                </a:r>
              </a:p>
              <a:p>
                <a:r>
                  <a:rPr lang="es-ES_tradnl" dirty="0"/>
                  <a:t>Apertura: una erosión seguida de una dilatación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endParaRPr lang="es-ES_tradnl" dirty="0"/>
              </a:p>
              <a:p>
                <a:r>
                  <a:rPr lang="es-ES_tradnl" dirty="0"/>
                  <a:t>Cerradura: una dilatación seguida de una erosión </a:t>
                </a:r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⊖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s-ES_tradnl" dirty="0"/>
              </a:p>
              <a:p>
                <a:endParaRPr lang="es-ES_tradn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BB234-85F2-704F-A3B1-995F3F4B27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138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8A86F-3AAC-984D-BAD7-2DC7A2A4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5769B-EA13-0241-A137-FAB5F224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51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84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8C0E4-C1E4-4B60-A301-9A2D2BCFA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Apertura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563BCE-383E-4A5F-9CC7-D2EECE535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 apertura es una combinación de erosión seguida de dilatación.</a:t>
            </a:r>
          </a:p>
          <a:p>
            <a:r>
              <a:rPr lang="es-MX" dirty="0"/>
              <a:t>Suaviza los contornos, elimina el ruido y separa los objetos cercanos.</a:t>
            </a:r>
          </a:p>
          <a:p>
            <a:r>
              <a:rPr lang="es-MX" dirty="0"/>
              <a:t>La erosión reduce las áreas brillantes y el dilate restaura el tamaño de las regiones restantes.</a:t>
            </a:r>
          </a:p>
          <a:p>
            <a:r>
              <a:rPr lang="es-MX" dirty="0"/>
              <a:t>Efecto:  reduce el ruido y elimina las regiones brillantes pequeñas, al tiempo que mantiene la forma y el tamaño generales de los objetos más grandes.</a:t>
            </a:r>
          </a:p>
          <a:p>
            <a:r>
              <a:rPr lang="es-MX" dirty="0"/>
              <a:t>Útil para eliminar puntos brillantes pequeños y aislados de una imagen.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60DF65-E420-4671-92BB-9DD8189A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9CBBE8-B866-42E7-9F15-094E2AF4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52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000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36705-AD84-4904-B36E-1A1B5281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Cerradura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1783B-5B09-46DE-A9AA-76338CD60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 cerradura es una dilatación seguida de erosión, y es lo opuesto a la apertura.</a:t>
            </a:r>
          </a:p>
          <a:p>
            <a:r>
              <a:rPr lang="es-MX" dirty="0"/>
              <a:t>Rellena pequeños huecos o agujeros oscuros en objetos brillantes.</a:t>
            </a:r>
          </a:p>
          <a:p>
            <a:r>
              <a:rPr lang="es-MX" dirty="0"/>
              <a:t>El dilate expande las áreas brillantes, rellenando los huecos, y la erosión restaura el tamaño original mientras mantiene los huecos llenos.</a:t>
            </a:r>
          </a:p>
          <a:p>
            <a:r>
              <a:rPr lang="es-MX" dirty="0"/>
              <a:t>Efecto: elimina pequeños puntos oscuros o huecos dentro de las regiones más brillantes.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19328A6-B95B-47E0-AA4D-F197C281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63542F-BCFB-4D28-BBE0-A39C6D0E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53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08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5B0D-6B0F-A64D-B491-8CC16002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Ejemplo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6A1ACD-A36A-7144-A90E-085147074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2892" y="136525"/>
            <a:ext cx="7395932" cy="618807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19DDF-C8C8-D749-8934-0B8F323D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CAD7F-C27A-4F48-9E44-6581DA99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54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21813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B8E20-39C2-44CF-AAEB-58B3425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Gradiente morfológico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78DDF-FB64-4984-8963-0638BB83D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gradiente morfológico resalta los bordes o límites de los objetos en la imagen.</a:t>
            </a:r>
          </a:p>
          <a:p>
            <a:r>
              <a:rPr lang="es-MX" dirty="0"/>
              <a:t>Es la diferencia entre la dilatación y la erosión de la imagen.</a:t>
            </a:r>
          </a:p>
          <a:p>
            <a:r>
              <a:rPr lang="es-MX" dirty="0"/>
              <a:t>Efecto: enfatiza las áreas donde hay un cambio significativo en la intensidad, resaltando de manera efectiva los bordes del objeto.</a:t>
            </a:r>
          </a:p>
          <a:p>
            <a:r>
              <a:rPr lang="es-MX" dirty="0"/>
              <a:t>Útil para la detección de bordes en imágenes en escala de grises.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D15B03-4CA1-490A-A997-48E722F2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6B57F2-4581-4EA2-93FD-9286199B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55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234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B4677-5E7E-4410-BDDA-9674F665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F853FE-13B5-4384-9459-66402B07D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              Imagen original                            Gradiente morfológico</a:t>
            </a:r>
          </a:p>
          <a:p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99CD92-E5BC-4483-978C-3021BD52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464F84-B196-451C-BC51-B9896F55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56</a:t>
            </a:fld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790B196-B215-4719-999E-6F023432F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777" y="2520000"/>
            <a:ext cx="3804945" cy="38049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F0D5EB-CAA1-4630-A28B-E6374882D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280" y="252000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30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3E0F7-94A5-9942-B118-450FB637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Operaciones morfológicas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27FC0-B585-954A-9D79-F907102DC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Operaciones básicas:</a:t>
            </a:r>
          </a:p>
          <a:p>
            <a:pPr lvl="1"/>
            <a:r>
              <a:rPr lang="es-ES_tradnl" dirty="0"/>
              <a:t>Erosión</a:t>
            </a:r>
          </a:p>
          <a:p>
            <a:pPr lvl="1"/>
            <a:r>
              <a:rPr lang="es-ES_tradnl" dirty="0"/>
              <a:t>Dilatación</a:t>
            </a:r>
          </a:p>
          <a:p>
            <a:r>
              <a:rPr lang="es-ES_tradnl" dirty="0"/>
              <a:t>Operaciones compuestas:</a:t>
            </a:r>
          </a:p>
          <a:p>
            <a:pPr lvl="1"/>
            <a:r>
              <a:rPr lang="es-ES_tradnl" dirty="0"/>
              <a:t>Apertura</a:t>
            </a:r>
          </a:p>
          <a:p>
            <a:pPr lvl="1"/>
            <a:r>
              <a:rPr lang="es-ES_tradnl" dirty="0"/>
              <a:t>Cerradura</a:t>
            </a:r>
          </a:p>
          <a:p>
            <a:r>
              <a:rPr lang="es-ES_tradnl" dirty="0"/>
              <a:t>Otras operaciones:</a:t>
            </a:r>
          </a:p>
          <a:p>
            <a:pPr lvl="1"/>
            <a:r>
              <a:rPr lang="es-ES_tradnl" dirty="0"/>
              <a:t>Adelgazamiento</a:t>
            </a:r>
          </a:p>
          <a:p>
            <a:endParaRPr lang="es-ES_trad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387AE-02FC-9A4F-AD4B-30309F4C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1439E9-C886-6546-8BBB-2CDFD6A2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344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DB0F-7472-5A4C-AE19-E8D80CD1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Crecer y encoger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DBA17D-EDCE-EF48-8940-5C58B94A3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52206"/>
            <a:ext cx="10972800" cy="430414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7C51A-0A2C-4049-AC12-5D3FEF0D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F87DD-EE83-124D-8D8B-55D6AC80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495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58FA-7FCF-B840-AD87-B78EAC2C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Crecer y encoger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D6A03A-6870-E04A-9B48-6664F22DE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2217" y="1935163"/>
            <a:ext cx="9387565" cy="43894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F42DE-7170-5C42-885A-A4C04AF4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867ED-A769-2047-811C-4F9D6969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934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2861-A6B1-FA44-A85E-AD03F14B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Vecinos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F0514-5410-B945-A322-EF37F88D21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Tipos de vecindades: 4-vecinos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s-ES_tradnl" dirty="0"/>
                  <a:t>) y 8-vecinos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_tradn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s-ES_tradnl" dirty="0"/>
                  <a:t>).</a:t>
                </a:r>
              </a:p>
              <a:p>
                <a:endParaRPr lang="es-ES_tradn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F0514-5410-B945-A322-EF37F88D21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1441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FF4BE-4FA8-9C42-9BB0-8497F096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/>
              <a:t>Universidad de Sonora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89F9D-9B9D-4A4C-8C14-BD7ECF7F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EE8EA-AE15-814B-B6D5-78DAF4EBA753}" type="slidenum">
              <a:rPr lang="es-ES_tradnl" smtClean="0"/>
              <a:t>9</a:t>
            </a:fld>
            <a:endParaRPr lang="es-ES_trad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1A0C2-4685-EB41-947A-61240088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52" y="2817340"/>
            <a:ext cx="11290948" cy="28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66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08-Edges-Contours</Template>
  <TotalTime>2360</TotalTime>
  <Words>2206</Words>
  <Application>Microsoft Office PowerPoint</Application>
  <PresentationFormat>Panorámica</PresentationFormat>
  <Paragraphs>356</Paragraphs>
  <Slides>56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2" baseType="lpstr">
      <vt:lpstr>Arial</vt:lpstr>
      <vt:lpstr>Calibri</vt:lpstr>
      <vt:lpstr>Cambria Math</vt:lpstr>
      <vt:lpstr>Times New Roman</vt:lpstr>
      <vt:lpstr>Wingdings 2</vt:lpstr>
      <vt:lpstr>Flujo</vt:lpstr>
      <vt:lpstr>Filtros morfológicos</vt:lpstr>
      <vt:lpstr>Temas</vt:lpstr>
      <vt:lpstr>Definición</vt:lpstr>
      <vt:lpstr>Definición</vt:lpstr>
      <vt:lpstr>Definición</vt:lpstr>
      <vt:lpstr>Operaciones morfológicas</vt:lpstr>
      <vt:lpstr>Crecer y encoger</vt:lpstr>
      <vt:lpstr>Crecer y encoger</vt:lpstr>
      <vt:lpstr>Vecinos</vt:lpstr>
      <vt:lpstr>El elemento estructurante</vt:lpstr>
      <vt:lpstr>El elemento estructurante</vt:lpstr>
      <vt:lpstr>Conjuntos de puntos</vt:lpstr>
      <vt:lpstr>Conjuntos de puntos</vt:lpstr>
      <vt:lpstr>Conjuntos de puntos</vt:lpstr>
      <vt:lpstr>Operaciones básicas</vt:lpstr>
      <vt:lpstr>Dilatación</vt:lpstr>
      <vt:lpstr>Dilatación</vt:lpstr>
      <vt:lpstr>Erosión</vt:lpstr>
      <vt:lpstr>Erosión</vt:lpstr>
      <vt:lpstr>Erosión</vt:lpstr>
      <vt:lpstr>Propiedades de la dilatación y erosión</vt:lpstr>
      <vt:lpstr>Propiedades de la dilatación y erosión</vt:lpstr>
      <vt:lpstr>Propiedades de la dilatación y erosión</vt:lpstr>
      <vt:lpstr>Propiedades de la dilatación y erosión</vt:lpstr>
      <vt:lpstr>Algoritmos</vt:lpstr>
      <vt:lpstr>En Python</vt:lpstr>
      <vt:lpstr>Diseño de filtros morfológicos</vt:lpstr>
      <vt:lpstr>Diseño de filtros morfológicos</vt:lpstr>
      <vt:lpstr>Diseño de filtros morfológicos</vt:lpstr>
      <vt:lpstr>Ejemplo de dilation</vt:lpstr>
      <vt:lpstr>Ejemplo de erosión</vt:lpstr>
      <vt:lpstr>Gradiente morfológico</vt:lpstr>
      <vt:lpstr>Operaciones morfológicas compuestas</vt:lpstr>
      <vt:lpstr>Apertura</vt:lpstr>
      <vt:lpstr>Cerradura</vt:lpstr>
      <vt:lpstr>En Python</vt:lpstr>
      <vt:lpstr>Apertura</vt:lpstr>
      <vt:lpstr>Cerradura</vt:lpstr>
      <vt:lpstr>Propiedades de la apertura y cerradura</vt:lpstr>
      <vt:lpstr>Adelgazamiento</vt:lpstr>
      <vt:lpstr>Adelgazamiento</vt:lpstr>
      <vt:lpstr>Ejemplo</vt:lpstr>
      <vt:lpstr>Adelgazamiento</vt:lpstr>
      <vt:lpstr>Morfología en escala de grises</vt:lpstr>
      <vt:lpstr>Elemento estructurante</vt:lpstr>
      <vt:lpstr>Erosión</vt:lpstr>
      <vt:lpstr>Erosión</vt:lpstr>
      <vt:lpstr>Dilate</vt:lpstr>
      <vt:lpstr>Dilate</vt:lpstr>
      <vt:lpstr>Ejemplo</vt:lpstr>
      <vt:lpstr>Apertura y cerradura</vt:lpstr>
      <vt:lpstr>Apertura</vt:lpstr>
      <vt:lpstr>Cerradura</vt:lpstr>
      <vt:lpstr>Ejemplo</vt:lpstr>
      <vt:lpstr>Gradiente morfológico</vt:lpstr>
      <vt:lpstr>Ejemplo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Filtros morfológicos</dc:title>
  <dc:creator>HECTOR ANTONIO VILLA MARTINEZ</dc:creator>
  <cp:lastModifiedBy>HECTOR ANTONIO VILLA MARTINEZ</cp:lastModifiedBy>
  <cp:revision>81</cp:revision>
  <dcterms:created xsi:type="dcterms:W3CDTF">2020-10-21T23:22:10Z</dcterms:created>
  <dcterms:modified xsi:type="dcterms:W3CDTF">2024-10-07T19:27:28Z</dcterms:modified>
</cp:coreProperties>
</file>