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468" r:id="rId3"/>
    <p:sldId id="327" r:id="rId4"/>
    <p:sldId id="423" r:id="rId5"/>
    <p:sldId id="465" r:id="rId6"/>
    <p:sldId id="318" r:id="rId7"/>
    <p:sldId id="319" r:id="rId8"/>
    <p:sldId id="467" r:id="rId9"/>
    <p:sldId id="466" r:id="rId10"/>
    <p:sldId id="424" r:id="rId11"/>
    <p:sldId id="452" r:id="rId12"/>
    <p:sldId id="471" r:id="rId13"/>
    <p:sldId id="425" r:id="rId14"/>
    <p:sldId id="470" r:id="rId15"/>
    <p:sldId id="426" r:id="rId16"/>
    <p:sldId id="469" r:id="rId17"/>
    <p:sldId id="448" r:id="rId18"/>
    <p:sldId id="449" r:id="rId19"/>
    <p:sldId id="473" r:id="rId20"/>
    <p:sldId id="472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9"/>
  </p:normalViewPr>
  <p:slideViewPr>
    <p:cSldViewPr snapToGrid="0" snapToObjects="1">
      <p:cViewPr varScale="1">
        <p:scale>
          <a:sx n="56" d="100"/>
          <a:sy n="56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973AB-FB06-6A4C-AF40-8E3CE4309D55}" type="datetimeFigureOut">
              <a:rPr lang="es-ES_tradnl" smtClean="0"/>
              <a:t>29/09/2025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10F27-B4F0-5E49-ABB1-F7FC550CC2C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18453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1F96-9854-5840-B6A4-6E794AF4BECC}" type="datetime1">
              <a:rPr lang="en-US" smtClean="0"/>
              <a:t>9/29/2025</a:t>
            </a:fld>
            <a:endParaRPr lang="es-ES_trad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0BDE-CDC6-314A-BB88-C7F51D914C8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87296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7902-560A-3046-AF86-2ECAD02C3B88}" type="datetime1">
              <a:rPr lang="en-US" smtClean="0"/>
              <a:t>9/29/2025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0BDE-CDC6-314A-BB88-C7F51D914C8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1521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6AA3-8522-E943-B41C-2EC0BAB55E04}" type="datetime1">
              <a:rPr lang="en-US" smtClean="0"/>
              <a:t>9/29/2025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0BDE-CDC6-314A-BB88-C7F51D914C8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8685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A561-CBB3-E347-9091-A361E539B534}" type="datetime1">
              <a:rPr lang="en-US" smtClean="0"/>
              <a:t>9/29/2025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0BDE-CDC6-314A-BB88-C7F51D914C8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16838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2211-3BBC-E04B-B688-B0FE007D456F}" type="datetime1">
              <a:rPr lang="en-US" smtClean="0"/>
              <a:t>9/29/2025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0BDE-CDC6-314A-BB88-C7F51D914C8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6747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46F45-7180-3247-93FD-23A06519EF27}" type="datetime1">
              <a:rPr lang="en-US" smtClean="0"/>
              <a:t>9/29/2025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0BDE-CDC6-314A-BB88-C7F51D914C8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24028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9BEA-41B1-C64C-901A-79916F04244D}" type="datetime1">
              <a:rPr lang="en-US" smtClean="0"/>
              <a:t>9/29/2025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0BDE-CDC6-314A-BB88-C7F51D914C8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7002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1F8A-771C-C44F-BEE1-552F2A217210}" type="datetime1">
              <a:rPr lang="en-US" smtClean="0"/>
              <a:t>9/29/2025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0BDE-CDC6-314A-BB88-C7F51D914C8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8192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E078-261A-3A42-947A-14F235594CDC}" type="datetime1">
              <a:rPr lang="en-US" smtClean="0"/>
              <a:t>9/29/2025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0BDE-CDC6-314A-BB88-C7F51D914C8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0017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7B86-EDC8-B845-A55F-F8361E26D8FC}" type="datetime1">
              <a:rPr lang="en-US" smtClean="0"/>
              <a:t>9/29/2025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0BDE-CDC6-314A-BB88-C7F51D914C8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8048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03B1-AEAA-5D44-B194-E743B5506F82}" type="datetime1">
              <a:rPr lang="en-US" smtClean="0"/>
              <a:t>9/29/2025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D3540BDE-CDC6-314A-BB88-C7F51D914C84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69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BC7035-FE5D-CA4B-A11E-1B953CE171E9}" type="datetime1">
              <a:rPr lang="en-US" smtClean="0"/>
              <a:t>9/29/2025</a:t>
            </a:fld>
            <a:endParaRPr lang="es-ES_trad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s-ES_tradnl"/>
              <a:t>Universidad de Sonora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540BDE-CDC6-314A-BB88-C7F51D914C84}" type="slidenum">
              <a:rPr lang="es-ES_tradnl" smtClean="0"/>
              <a:t>‹Nº›</a:t>
            </a:fld>
            <a:endParaRPr lang="es-ES_tradnl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87486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ommons.wikimedia.org/w/index.php?curid=9801673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nswers.opencv.org/question/184711/select-hsv-hue-from-30-to-30-in-python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commons.wikimedia.org/w/index.php?curid=149337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ommons.wikimedia.org/w/index.php?curid=2792866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ommons.wikimedia.org/w/index.php?curid=13246919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ommons.wikimedia.org/w/index.php?curid=160910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pinclipart.com/maxpin/bimmbJ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EC234-ABA6-D64C-84E4-A570DC150F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_tradnl" dirty="0"/>
              <a:t>Espacios de colores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AED16-E310-7041-9AF8-AB2F035D1C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9286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E00752-8E9B-43E8-B87B-179BAF0D2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HSV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131EEB-B4B1-44B4-B430-4F2BF784D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ES_tradnl" sz="1400" b="1" dirty="0"/>
              <a:t>HSV_color_solid_cylinder.png: </a:t>
            </a:r>
            <a:r>
              <a:rPr lang="es-ES_tradnl" sz="1400" b="1" dirty="0" err="1"/>
              <a:t>SharkDderivative</a:t>
            </a:r>
            <a:r>
              <a:rPr lang="es-ES_tradnl" sz="1400" b="1" dirty="0"/>
              <a:t> </a:t>
            </a:r>
            <a:r>
              <a:rPr lang="es-ES_tradnl" sz="1400" b="1" dirty="0" err="1"/>
              <a:t>work</a:t>
            </a:r>
            <a:r>
              <a:rPr lang="es-ES_tradnl" sz="1400" b="1" dirty="0"/>
              <a:t>: </a:t>
            </a:r>
            <a:r>
              <a:rPr lang="es-ES_tradnl" sz="1400" b="1" dirty="0" err="1"/>
              <a:t>SharkD</a:t>
            </a:r>
            <a:r>
              <a:rPr lang="es-ES_tradnl" sz="1400" b="1" dirty="0"/>
              <a:t>  </a:t>
            </a:r>
            <a:r>
              <a:rPr lang="es-ES_tradnl" sz="1400" b="1" dirty="0" err="1"/>
              <a:t>Talk</a:t>
            </a:r>
            <a:r>
              <a:rPr lang="es-ES_tradnl" sz="1400" b="1" dirty="0"/>
              <a:t> - HSV_color_solid_cylinder.png, CC BY-SA 3.0, </a:t>
            </a:r>
            <a:r>
              <a:rPr lang="es-ES_tradnl" sz="1400" b="1" dirty="0">
                <a:hlinkClick r:id="rId2"/>
              </a:rPr>
              <a:t>https://commons.wikimedia.org/w/index.php?curid=9801673</a:t>
            </a:r>
            <a:endParaRPr lang="es-ES_tradnl" sz="1400" b="1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DDE72FC-A7A6-47C3-93BF-80EC0AF5C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B66F93-5FF8-46EA-B939-8EE6E9D4F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B698-3D8C-408F-9C23-9FF75E1BA602}" type="slidenum">
              <a:rPr lang="es-MX" smtClean="0"/>
              <a:t>10</a:t>
            </a:fld>
            <a:endParaRPr lang="es-MX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CB24606-AC53-4005-BF28-BCC826954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242" y="1428219"/>
            <a:ext cx="5733915" cy="430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61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6A3E42-066E-46AB-A850-A6CC7F4F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HSV en OpenCV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B8AB59-FDC9-4B41-98BE-2C6B3840A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El rango del canal </a:t>
            </a:r>
            <a:r>
              <a:rPr lang="es-MX" dirty="0" err="1"/>
              <a:t>hue</a:t>
            </a:r>
            <a:r>
              <a:rPr lang="es-MX" dirty="0"/>
              <a:t> es entre 0 y 180.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</a:t>
            </a:r>
            <a:r>
              <a:rPr lang="es-MX" sz="1400" b="1" dirty="0">
                <a:hlinkClick r:id="rId2"/>
              </a:rPr>
              <a:t>https://answers.opencv.org/question/184711/select-hsv-hue-from-30-to-30-in-python/</a:t>
            </a:r>
            <a:endParaRPr lang="es-MX" sz="1400" b="1" dirty="0"/>
          </a:p>
          <a:p>
            <a:pPr marL="0" indent="0">
              <a:buNone/>
            </a:pPr>
            <a:endParaRPr lang="es-MX" dirty="0"/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2E665E-C059-4549-B65B-421D0E6F9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B894D8B-75EB-4A24-9CD1-A684066E7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0BDE-CDC6-314A-BB88-C7F51D914C84}" type="slidenum">
              <a:rPr lang="es-ES_tradnl" smtClean="0"/>
              <a:t>11</a:t>
            </a:fld>
            <a:endParaRPr lang="es-ES_tradn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5302E87-1C83-4583-9FA3-1E86FC8D3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770" y="2524126"/>
            <a:ext cx="3106768" cy="30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37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80F1C4-ED09-4E3A-BC19-8C3614CC3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Usos de HSV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480914-B4C8-471A-BAA3-FE8FE489B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Detección de objetos: detectar una manzana roja es sencillo aislando el canal H.</a:t>
            </a:r>
          </a:p>
          <a:p>
            <a:r>
              <a:rPr lang="es-MX" dirty="0"/>
              <a:t>Mejorar la imagen:</a:t>
            </a:r>
          </a:p>
          <a:p>
            <a:pPr lvl="1"/>
            <a:r>
              <a:rPr lang="es-MX" dirty="0"/>
              <a:t>El brillo y el contraste se pueden cambiar modificando en canal V.</a:t>
            </a:r>
          </a:p>
          <a:p>
            <a:pPr lvl="1"/>
            <a:r>
              <a:rPr lang="es-MX" dirty="0"/>
              <a:t>La intensidad del color se puede ajustar modificando el canal S.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856AD32-D910-4FF8-9694-348BB1897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15143D5-C7EA-4AEB-B69B-85B24DA3F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0BDE-CDC6-314A-BB88-C7F51D914C84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6677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6FB437-2654-4E50-8E5B-423C6717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YCbCr</a:t>
            </a:r>
            <a:endParaRPr lang="es-MX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C57D0FAF-B06E-4412-B1E8-8B1DE39DB7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/>
                  <a:t>Componentes: 𝑌 (luma), 𝐶𝑏 (diferencia de azul), 𝐶𝑟 (diferencia de rojo).</a:t>
                </a:r>
              </a:p>
              <a:p>
                <a:r>
                  <a:rPr lang="es-MX" dirty="0"/>
                  <a:t>La luma representa el brillo de la imagen.</a:t>
                </a:r>
              </a:p>
              <a:p>
                <a:r>
                  <a:rPr lang="es-ES_tradnl" dirty="0"/>
                  <a:t>La luma se puede calcular mediante un promedio:</a:t>
                </a:r>
              </a:p>
              <a:p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s-E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s-ES_tradnl" dirty="0"/>
              </a:p>
              <a:p>
                <a:r>
                  <a:rPr lang="es-ES_tradnl" dirty="0"/>
                  <a:t>Los humanos percibimos el rojo y el verde como más brillantes que el azul.</a:t>
                </a:r>
                <a:endParaRPr lang="es-MX" dirty="0"/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C57D0FAF-B06E-4412-B1E8-8B1DE39DB7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 r="-5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197F36D-06CE-45F3-A39B-D8931BC2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64329CC-0A65-4A74-B2CD-B0BB88644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0BDE-CDC6-314A-BB88-C7F51D914C84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7158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6FB437-2654-4E50-8E5B-423C6717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YCbCr</a:t>
            </a:r>
            <a:endParaRPr lang="es-MX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C57D0FAF-B06E-4412-B1E8-8B1DE39DB7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En la práctica se usa un promedio ponderado:</a:t>
                </a:r>
              </a:p>
              <a:p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s-ES_tradnl" dirty="0"/>
              </a:p>
              <a:p>
                <a:r>
                  <a:rPr lang="es-ES_tradnl" dirty="0"/>
                  <a:t>Pesos usados en televisión analógica a color: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_trad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=0.299, 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=0.587, 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=0.144</m:t>
                    </m:r>
                  </m:oMath>
                </a14:m>
                <a:endParaRPr lang="es-ES_tradnl" dirty="0"/>
              </a:p>
              <a:p>
                <a:r>
                  <a:rPr lang="es-ES_tradnl" dirty="0"/>
                  <a:t>Pesos en el standard ITU-BT.709 para color digital: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_trad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=0.2126, 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=0.7152, 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=0.0722</m:t>
                    </m:r>
                  </m:oMath>
                </a14:m>
                <a:endParaRPr lang="es-ES_tradnl" dirty="0"/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C57D0FAF-B06E-4412-B1E8-8B1DE39DB7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197F36D-06CE-45F3-A39B-D8931BC2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64329CC-0A65-4A74-B2CD-B0BB88644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0BDE-CDC6-314A-BB88-C7F51D914C84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626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A3233D-DA63-4EB0-9194-F45FD94CB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YCbCr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4CD5FB-C231-4F89-A72B-C796512E6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</a:t>
            </a:r>
            <a:r>
              <a:rPr lang="en-US" sz="1400" b="1" dirty="0"/>
              <a:t>By Mike1024 - Based on the (public domain) photo </a:t>
            </a:r>
            <a:r>
              <a:rPr lang="en-US" sz="1400" b="1" dirty="0" err="1"/>
              <a:t>Image:Barns</a:t>
            </a:r>
            <a:r>
              <a:rPr lang="en-US" sz="1400" b="1" dirty="0"/>
              <a:t> grand tetons.jpg. Code above and resulting output by Mike1024., Public Domain, </a:t>
            </a:r>
            <a:r>
              <a:rPr lang="en-US" sz="1400" b="1" dirty="0">
                <a:hlinkClick r:id="rId2"/>
              </a:rPr>
              <a:t>https://commons.wikimedia.org/w/index.php?curid=1493370</a:t>
            </a:r>
            <a:endParaRPr lang="en-US" sz="1400" b="1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56323DA-B575-47A8-92AF-424A1E33B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AAB6A0-3B10-4496-93E4-C8FFF0556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0BDE-CDC6-314A-BB88-C7F51D914C84}" type="slidenum">
              <a:rPr lang="es-ES_tradnl" smtClean="0"/>
              <a:t>15</a:t>
            </a:fld>
            <a:endParaRPr lang="es-ES_tradn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B99972B-4E97-4B86-BA40-F48797E9C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40080"/>
            <a:ext cx="168341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9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6FB437-2654-4E50-8E5B-423C6717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YCbCr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7D0FAF-B06E-4412-B1E8-8B1DE39DB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Se usa en televisión digital y para comprimir imágenes (p.e. JPEG).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197F36D-06CE-45F3-A39B-D8931BC2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64329CC-0A65-4A74-B2CD-B0BB88644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0BDE-CDC6-314A-BB88-C7F51D914C84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01454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0FCFDB-1DE9-4598-9627-32AD64E21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YUV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DD3B17-EB58-4474-A5A5-2429D6CC8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Componentes: 𝑌 (luma), 𝑈 (proyección azul), 𝑉 (proyección roja).</a:t>
            </a:r>
          </a:p>
          <a:p>
            <a:r>
              <a:rPr lang="es-MX" dirty="0"/>
              <a:t>Se usa en televisión analógica PAL.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7670998-F8A7-4958-AC0D-D2170821B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BB6E953-F2DA-48C8-8169-A60FB198A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0BDE-CDC6-314A-BB88-C7F51D914C84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7028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A3233D-DA63-4EB0-9194-F45FD94CB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YUV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4CD5FB-C231-4F89-A72B-C796512E6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</a:t>
            </a:r>
            <a:r>
              <a:rPr lang="en-US" sz="1400" b="1" dirty="0"/>
              <a:t>By </a:t>
            </a:r>
            <a:r>
              <a:rPr lang="en-US" sz="1400" b="1" dirty="0" err="1"/>
              <a:t>User:Brianski</a:t>
            </a:r>
            <a:r>
              <a:rPr lang="en-US" sz="1400" b="1" dirty="0"/>
              <a:t> - Concept from </a:t>
            </a:r>
            <a:r>
              <a:rPr lang="en-US" sz="1400" b="1" dirty="0" err="1"/>
              <a:t>en:Image:YUV_components.jpg</a:t>
            </a:r>
            <a:r>
              <a:rPr lang="en-US" sz="1400" b="1" dirty="0"/>
              <a:t>, original public domain image at </a:t>
            </a:r>
            <a:r>
              <a:rPr lang="en-US" sz="1400" b="1" dirty="0" err="1"/>
              <a:t>en:Image:Barns_grand_tetons.jpg</a:t>
            </a:r>
            <a:r>
              <a:rPr lang="en-US" sz="1400" b="1" dirty="0"/>
              <a:t>, Public Domain, </a:t>
            </a:r>
            <a:r>
              <a:rPr lang="en-US" sz="1400" b="1" dirty="0">
                <a:hlinkClick r:id="rId2"/>
              </a:rPr>
              <a:t>https://commons.wikimedia.org/w/index.php?curid=2792866</a:t>
            </a:r>
            <a:endParaRPr lang="en-US" sz="1400" b="1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56323DA-B575-47A8-92AF-424A1E33B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AAB6A0-3B10-4496-93E4-C8FFF0556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0BDE-CDC6-314A-BB88-C7F51D914C84}" type="slidenum">
              <a:rPr lang="es-ES_tradnl" smtClean="0"/>
              <a:t>18</a:t>
            </a:fld>
            <a:endParaRPr lang="es-ES_tradn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26DE52F-EEE4-4F33-84A9-93BCF7830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40080"/>
            <a:ext cx="168200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34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BC466-D34A-4F14-A4B8-8359A0AD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Diferencia entre </a:t>
            </a:r>
            <a:r>
              <a:rPr lang="es-MX" dirty="0" err="1"/>
              <a:t>YCbCr</a:t>
            </a:r>
            <a:r>
              <a:rPr lang="es-MX" dirty="0"/>
              <a:t> y YUV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7D275C-7589-4E0E-B635-9ABAE6D3C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/>
              <a:t>YCbCr</a:t>
            </a:r>
            <a:r>
              <a:rPr lang="es-MX" dirty="0"/>
              <a:t>: se utiliza en señales de TV digital.</a:t>
            </a:r>
          </a:p>
          <a:p>
            <a:r>
              <a:rPr lang="es-MX" dirty="0"/>
              <a:t>YUV: se utiliza en señales de TV analógica.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C6B64E-95F0-484F-BD42-53BC73A2D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A3535BE-347B-4F21-B875-9EAE8F3A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0BDE-CDC6-314A-BB88-C7F51D914C84}" type="slidenum">
              <a:rPr lang="es-ES_tradnl" smtClean="0"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55910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D4A98B-C74B-4A5F-A1A9-3A1981E0C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Definición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663851-FE25-4349-A109-6366A8B3B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/>
              <a:t>Espacio de colores</a:t>
            </a:r>
            <a:r>
              <a:rPr lang="es-MX" dirty="0"/>
              <a:t>. Es una organización específica de colores.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0EBFFE8-7E69-4F26-90AF-E1AD3635A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17096ED-2A67-44B7-A04A-967F68B9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0BDE-CDC6-314A-BB88-C7F51D914C84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1641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2D2A87-F138-4D39-85FC-324230A2C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Usos de </a:t>
            </a:r>
            <a:r>
              <a:rPr lang="es-MX" dirty="0" err="1"/>
              <a:t>YCbCr</a:t>
            </a:r>
            <a:r>
              <a:rPr lang="es-MX" dirty="0"/>
              <a:t> y YUV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2F9E10-F49F-4810-B079-28163B0D2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Los ajustes de brillo se aplican en Y sin afectar los colores.</a:t>
            </a:r>
          </a:p>
          <a:p>
            <a:r>
              <a:rPr lang="es-MX" dirty="0"/>
              <a:t>Se pueden usar para comprimir imágenes haciendo </a:t>
            </a:r>
            <a:r>
              <a:rPr lang="es-MX" dirty="0" err="1"/>
              <a:t>subsampling</a:t>
            </a:r>
            <a:r>
              <a:rPr lang="es-MX" dirty="0"/>
              <a:t> en los canales de color.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C49CB04-487C-4B02-AE50-A1270742B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4F45F74-ED9B-495C-BC38-3A89CF230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0BDE-CDC6-314A-BB88-C7F51D914C84}" type="slidenum">
              <a:rPr lang="es-ES_tradnl" smtClean="0"/>
              <a:t>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9226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C948F-F980-42E1-D472-FB391CE9E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Temario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679DC-67D5-8983-9934-3C1852D15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RGB</a:t>
            </a:r>
          </a:p>
          <a:p>
            <a:r>
              <a:rPr lang="es-MX" dirty="0"/>
              <a:t>HSV</a:t>
            </a:r>
          </a:p>
          <a:p>
            <a:r>
              <a:rPr lang="es-MX" dirty="0" err="1"/>
              <a:t>YCbCr</a:t>
            </a:r>
            <a:endParaRPr lang="es-MX" dirty="0"/>
          </a:p>
          <a:p>
            <a:r>
              <a:rPr lang="es-MX" dirty="0"/>
              <a:t>YUV</a:t>
            </a:r>
          </a:p>
          <a:p>
            <a:endParaRPr lang="es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ECCD43-206C-12F8-465D-27BC47F8D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710FDC-3628-8627-4F6E-333C73824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0BDE-CDC6-314A-BB88-C7F51D914C84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36476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A2F3E0-CF98-4B0E-A6E0-3E1929A00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RGB/RGBA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702098-0107-4DC5-83E7-142343042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Canal rojo, verde y azul.</a:t>
            </a:r>
          </a:p>
          <a:p>
            <a:r>
              <a:rPr lang="es-MX" dirty="0"/>
              <a:t>Canal alfa.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</a:t>
            </a:r>
            <a:r>
              <a:rPr lang="en-US" sz="1400" b="1" dirty="0"/>
              <a:t>By </a:t>
            </a:r>
            <a:r>
              <a:rPr lang="en-US" sz="1400" b="1" dirty="0" err="1"/>
              <a:t>Immanuelle</a:t>
            </a:r>
            <a:r>
              <a:rPr lang="en-US" sz="1400" b="1" dirty="0"/>
              <a:t> - Own work, CC BY-SA 4.0, </a:t>
            </a:r>
            <a:r>
              <a:rPr lang="en-US" sz="1400" b="1" dirty="0">
                <a:hlinkClick r:id="rId2"/>
              </a:rPr>
              <a:t>https://commons.wikimedia.org/w/index.php?curid=132469198</a:t>
            </a:r>
            <a:endParaRPr lang="es-MX" sz="1400" b="1" dirty="0"/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88A587D-18DF-4CF2-82C1-A456D05A1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BB1E59D-2FBA-4A32-ABE1-F7708ED6F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B698-3D8C-408F-9C23-9FF75E1BA602}" type="slidenum">
              <a:rPr lang="es-MX" smtClean="0"/>
              <a:t>4</a:t>
            </a:fld>
            <a:endParaRPr lang="es-MX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D5E28FCF-EEE4-4CE4-810B-FCA01F641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5067" y="1847088"/>
            <a:ext cx="39052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76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512110-725F-45CE-8658-51CBE9C3E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HSV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D8440D-5A69-4131-9F68-A8C3B1B12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err="1"/>
              <a:t>Hue</a:t>
            </a:r>
            <a:r>
              <a:rPr lang="es-MX" dirty="0"/>
              <a:t>, </a:t>
            </a:r>
            <a:r>
              <a:rPr lang="es-MX" dirty="0" err="1"/>
              <a:t>Saturation</a:t>
            </a:r>
            <a:r>
              <a:rPr lang="es-MX" dirty="0"/>
              <a:t>, </a:t>
            </a:r>
            <a:r>
              <a:rPr lang="es-MX" dirty="0" err="1"/>
              <a:t>Value</a:t>
            </a:r>
            <a:r>
              <a:rPr lang="es-MX" dirty="0"/>
              <a:t>.</a:t>
            </a:r>
          </a:p>
          <a:p>
            <a:r>
              <a:rPr lang="es-MX" dirty="0" err="1"/>
              <a:t>Hue</a:t>
            </a:r>
            <a:r>
              <a:rPr lang="es-MX" dirty="0"/>
              <a:t> (H):</a:t>
            </a:r>
          </a:p>
          <a:p>
            <a:r>
              <a:rPr lang="es-MX" dirty="0"/>
              <a:t>El color (rojo, azul, verde, etc.).</a:t>
            </a:r>
          </a:p>
          <a:p>
            <a:r>
              <a:rPr lang="es-MX" dirty="0"/>
              <a:t>Se mide como un ángulo de 0° a 360° alrededor de una rueda de color.</a:t>
            </a:r>
          </a:p>
          <a:p>
            <a:r>
              <a:rPr lang="es-MX" dirty="0"/>
              <a:t>Ejemplo: 0° = rojo, 120° = verde, 240° = azul.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FFBDAB-EFFB-42AF-954C-99915B18B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F11AF7-7C27-4412-B812-59149A99F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0BDE-CDC6-314A-BB88-C7F51D914C84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8764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AB6E6-6C1E-E54C-95B5-0D6B59572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Hue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69AD3-B175-2144-BB2E-3C386F520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pPr marL="0" indent="0">
              <a:buNone/>
            </a:pPr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pPr marL="0" indent="0" algn="ctr">
              <a:buNone/>
            </a:pPr>
            <a:endParaRPr lang="es-ES_tradnl" dirty="0"/>
          </a:p>
          <a:p>
            <a:pPr marL="0" indent="0">
              <a:buNone/>
            </a:pPr>
            <a:r>
              <a:rPr lang="es-ES_tradnl" sz="1400" b="1" dirty="0" err="1"/>
              <a:t>By</a:t>
            </a:r>
            <a:r>
              <a:rPr lang="es-ES_tradnl" sz="1400" b="1" dirty="0"/>
              <a:t> Kalan - </a:t>
            </a:r>
            <a:r>
              <a:rPr lang="es-ES_tradnl" sz="1400" b="1" dirty="0" err="1"/>
              <a:t>Own</a:t>
            </a:r>
            <a:r>
              <a:rPr lang="es-ES_tradnl" sz="1400" b="1" dirty="0"/>
              <a:t> </a:t>
            </a:r>
            <a:r>
              <a:rPr lang="es-ES_tradnl" sz="1400" b="1" dirty="0" err="1"/>
              <a:t>work</a:t>
            </a:r>
            <a:r>
              <a:rPr lang="es-ES_tradnl" sz="1400" b="1" dirty="0"/>
              <a:t>, </a:t>
            </a:r>
            <a:r>
              <a:rPr lang="es-ES_tradnl" sz="1400" b="1" dirty="0" err="1"/>
              <a:t>Public</a:t>
            </a:r>
            <a:r>
              <a:rPr lang="es-ES_tradnl" sz="1400" b="1" dirty="0"/>
              <a:t> </a:t>
            </a:r>
            <a:r>
              <a:rPr lang="es-ES_tradnl" sz="1400" b="1" dirty="0" err="1"/>
              <a:t>Domain</a:t>
            </a:r>
            <a:r>
              <a:rPr lang="es-ES_tradnl" sz="1400" b="1" dirty="0"/>
              <a:t>, </a:t>
            </a:r>
            <a:r>
              <a:rPr lang="es-ES_tradnl" sz="1400" b="1" dirty="0">
                <a:hlinkClick r:id="rId2"/>
              </a:rPr>
              <a:t>https://commons.wikimedia.org/w/index.php?curid=1609109</a:t>
            </a:r>
            <a:endParaRPr lang="es-ES_tradnl" sz="14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911F4-EECD-8243-86FB-FFA951123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A5ED87-FE27-0547-8BB8-3BF23BC66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D8B8-0A4E-0A42-BA4C-5448600E6D28}" type="slidenum">
              <a:rPr lang="es-ES_tradnl" smtClean="0"/>
              <a:t>6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2DED3E-5D09-AF48-BD54-1F1D2100F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109788"/>
            <a:ext cx="10746259" cy="232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37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4DF88-E5A4-AA45-986C-C98375F8C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Rueda de hues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D9BC2-1CCE-D04A-85FA-047E57069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pPr marL="0" indent="0">
              <a:buNone/>
            </a:pPr>
            <a:endParaRPr lang="es-ES_tradnl" dirty="0">
              <a:hlinkClick r:id="rId2"/>
            </a:endParaRPr>
          </a:p>
          <a:p>
            <a:pPr marL="0" indent="0">
              <a:buNone/>
            </a:pPr>
            <a:r>
              <a:rPr lang="es-ES_tradnl" sz="1400" b="1" dirty="0">
                <a:hlinkClick r:id="rId2"/>
              </a:rPr>
              <a:t>https://www.pinclipart.com/maxpin/bimmbJ/</a:t>
            </a:r>
            <a:endParaRPr lang="es-ES_tradnl" sz="14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3AD296-8280-244A-AA09-B1BF41299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C5389-05B4-6D48-A352-1005C2DAD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D8B8-0A4E-0A42-BA4C-5448600E6D28}" type="slidenum">
              <a:rPr lang="es-ES_tradnl" smtClean="0"/>
              <a:t>7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EEDA95-067F-A847-9B70-B4D0E5C59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262" y="1275588"/>
            <a:ext cx="4640898" cy="474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8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512110-725F-45CE-8658-51CBE9C3E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Saturación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D8440D-5A69-4131-9F68-A8C3B1B12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Controla la pureza o intensidad del color.</a:t>
            </a:r>
          </a:p>
          <a:p>
            <a:r>
              <a:rPr lang="es-MX" dirty="0"/>
              <a:t>Se mide entre 0 y 100.</a:t>
            </a:r>
          </a:p>
          <a:p>
            <a:r>
              <a:rPr lang="es-MX" dirty="0"/>
              <a:t>Alta saturación → color vivo e intenso.</a:t>
            </a:r>
          </a:p>
          <a:p>
            <a:r>
              <a:rPr lang="es-MX" dirty="0"/>
              <a:t>Baja saturación → color deslavado, cercano al gris.</a:t>
            </a:r>
          </a:p>
          <a:p>
            <a:r>
              <a:rPr lang="es-MX" dirty="0"/>
              <a:t>Se refiere a la cantidad de gris mezclado con el color.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FFBDAB-EFFB-42AF-954C-99915B18B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F11AF7-7C27-4412-B812-59149A99F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0BDE-CDC6-314A-BB88-C7F51D914C84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284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512110-725F-45CE-8658-51CBE9C3E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Valor o brillo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D8440D-5A69-4131-9F68-A8C3B1B12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Controla la claridad u oscuridad del color.</a:t>
            </a:r>
          </a:p>
          <a:p>
            <a:r>
              <a:rPr lang="es-MX" dirty="0"/>
              <a:t>Se mide entre 0 y 100.</a:t>
            </a:r>
          </a:p>
          <a:p>
            <a:r>
              <a:rPr lang="es-MX" dirty="0"/>
              <a:t>Alto valor → color brillante e intenso.</a:t>
            </a:r>
          </a:p>
          <a:p>
            <a:r>
              <a:rPr lang="es-MX" dirty="0"/>
              <a:t>Bajo valor → color oscuro, cercano al negro.</a:t>
            </a:r>
          </a:p>
          <a:p>
            <a:r>
              <a:rPr lang="es-MX" dirty="0"/>
              <a:t>Se refiere a la cantidad de luz que refleja el color.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FFBDAB-EFFB-42AF-954C-99915B18B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F11AF7-7C27-4412-B812-59149A99F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0BDE-CDC6-314A-BB88-C7F51D914C84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5172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Personalizado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0000"/>
      </a:hlink>
      <a:folHlink>
        <a:srgbClr val="FF000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02-ImageJ</Template>
  <TotalTime>2898</TotalTime>
  <Words>781</Words>
  <Application>Microsoft Office PowerPoint</Application>
  <PresentationFormat>Panorámica</PresentationFormat>
  <Paragraphs>163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 Math</vt:lpstr>
      <vt:lpstr>Wingdings 2</vt:lpstr>
      <vt:lpstr>Flujo</vt:lpstr>
      <vt:lpstr>Espacios de colores</vt:lpstr>
      <vt:lpstr>Definición</vt:lpstr>
      <vt:lpstr>Temario</vt:lpstr>
      <vt:lpstr>RGB/RGBA</vt:lpstr>
      <vt:lpstr>HSV</vt:lpstr>
      <vt:lpstr>Hue</vt:lpstr>
      <vt:lpstr>Rueda de hues</vt:lpstr>
      <vt:lpstr>Saturación</vt:lpstr>
      <vt:lpstr>Valor o brillo</vt:lpstr>
      <vt:lpstr>HSV</vt:lpstr>
      <vt:lpstr>HSV en OpenCV</vt:lpstr>
      <vt:lpstr>Usos de HSV</vt:lpstr>
      <vt:lpstr>YCbCr</vt:lpstr>
      <vt:lpstr>YCbCr</vt:lpstr>
      <vt:lpstr>YCbCr</vt:lpstr>
      <vt:lpstr>YCbCr</vt:lpstr>
      <vt:lpstr>YUV</vt:lpstr>
      <vt:lpstr>YUV</vt:lpstr>
      <vt:lpstr>Diferencia entre YCbCr y YUV</vt:lpstr>
      <vt:lpstr>Usos de YCbCr y YUV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Balancing</dc:title>
  <dc:creator>HECTOR ANTONIO VILLA MARTINEZ</dc:creator>
  <cp:lastModifiedBy>HECTOR ANTONIO VILLA MARTINEZ</cp:lastModifiedBy>
  <cp:revision>156</cp:revision>
  <cp:lastPrinted>2023-05-03T02:41:04Z</cp:lastPrinted>
  <dcterms:created xsi:type="dcterms:W3CDTF">2021-06-06T23:22:42Z</dcterms:created>
  <dcterms:modified xsi:type="dcterms:W3CDTF">2025-09-29T17:41:11Z</dcterms:modified>
</cp:coreProperties>
</file>