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374" r:id="rId4"/>
    <p:sldId id="260" r:id="rId5"/>
    <p:sldId id="261" r:id="rId6"/>
    <p:sldId id="262" r:id="rId7"/>
    <p:sldId id="382" r:id="rId8"/>
    <p:sldId id="391" r:id="rId9"/>
    <p:sldId id="268" r:id="rId10"/>
    <p:sldId id="270" r:id="rId11"/>
    <p:sldId id="277" r:id="rId12"/>
    <p:sldId id="278" r:id="rId13"/>
    <p:sldId id="392" r:id="rId14"/>
    <p:sldId id="393" r:id="rId15"/>
    <p:sldId id="394" r:id="rId16"/>
    <p:sldId id="395" r:id="rId17"/>
    <p:sldId id="281" r:id="rId18"/>
    <p:sldId id="383" r:id="rId19"/>
    <p:sldId id="310" r:id="rId20"/>
    <p:sldId id="311" r:id="rId21"/>
    <p:sldId id="313" r:id="rId22"/>
    <p:sldId id="282" r:id="rId23"/>
    <p:sldId id="286" r:id="rId24"/>
    <p:sldId id="384" r:id="rId25"/>
    <p:sldId id="295" r:id="rId26"/>
    <p:sldId id="357" r:id="rId27"/>
    <p:sldId id="356" r:id="rId28"/>
    <p:sldId id="358" r:id="rId29"/>
    <p:sldId id="360" r:id="rId30"/>
    <p:sldId id="361" r:id="rId31"/>
    <p:sldId id="362" r:id="rId32"/>
    <p:sldId id="363" r:id="rId33"/>
    <p:sldId id="364" r:id="rId34"/>
    <p:sldId id="367" r:id="rId35"/>
    <p:sldId id="368" r:id="rId36"/>
    <p:sldId id="369" r:id="rId37"/>
    <p:sldId id="373" r:id="rId38"/>
    <p:sldId id="372" r:id="rId39"/>
    <p:sldId id="378" r:id="rId40"/>
    <p:sldId id="379" r:id="rId41"/>
    <p:sldId id="381" r:id="rId42"/>
    <p:sldId id="385" r:id="rId43"/>
    <p:sldId id="387" r:id="rId44"/>
    <p:sldId id="388" r:id="rId45"/>
    <p:sldId id="389" r:id="rId46"/>
    <p:sldId id="390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7"/>
    <p:restoredTop sz="95775"/>
  </p:normalViewPr>
  <p:slideViewPr>
    <p:cSldViewPr snapToGrid="0">
      <p:cViewPr varScale="1">
        <p:scale>
          <a:sx n="60" d="100"/>
          <a:sy n="60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06D0-B4D0-AF44-A08F-CD5BA6576D1D}" type="datetimeFigureOut">
              <a:rPr lang="en-MX" smtClean="0"/>
              <a:t>09/18/2024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7154-3C2F-3847-A8F0-F39BF7708936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1857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2882-F7AB-6540-B320-CAB028803128}" type="datetime1">
              <a:rPr lang="en-US" smtClean="0"/>
              <a:t>9/18/2024</a:t>
            </a:fld>
            <a:endParaRPr lang="en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582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0522-E253-244F-A428-90D3E5E66AAC}" type="datetime1">
              <a:rPr lang="en-US" smtClean="0"/>
              <a:t>9/18/2024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431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44D3-7A83-4F41-BAAA-B3D574DEF3E2}" type="datetime1">
              <a:rPr lang="en-US" smtClean="0"/>
              <a:t>9/18/2024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4992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278-78B9-2A49-B69E-4CB127164186}" type="datetime1">
              <a:rPr lang="en-US" smtClean="0"/>
              <a:t>9/18/2024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2193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74EC-CADE-4542-ABD0-410C8161D48C}" type="datetime1">
              <a:rPr lang="en-US" smtClean="0"/>
              <a:t>9/18/2024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7672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4F77-5C04-9D4F-BC68-CA91B3359EB9}" type="datetime1">
              <a:rPr lang="en-US" smtClean="0"/>
              <a:t>9/18/2024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0106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1747-1F15-D848-A171-33ECDB128A45}" type="datetime1">
              <a:rPr lang="en-US" smtClean="0"/>
              <a:t>9/18/2024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9946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B05E-4ADA-8F45-8317-13EA690945A9}" type="datetime1">
              <a:rPr lang="en-US" smtClean="0"/>
              <a:t>9/18/2024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0157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E1B8-7438-9240-B099-A6EC28535ED7}" type="datetime1">
              <a:rPr lang="en-US" smtClean="0"/>
              <a:t>9/18/2024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7375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EEA4-F4B3-654F-A982-E99D8624CBCB}" type="datetime1">
              <a:rPr lang="en-US" smtClean="0"/>
              <a:t>9/18/2024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6054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54EC-1B51-DC43-B648-BF2DB9A800CB}" type="datetime1">
              <a:rPr lang="en-US" smtClean="0"/>
              <a:t>9/18/2024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5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7C8D43-281C-CF43-AE48-5B4854BFBFF0}" type="datetime1">
              <a:rPr lang="en-US" smtClean="0"/>
              <a:t>9/18/2024</a:t>
            </a:fld>
            <a:endParaRPr lang="en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DC8B85-5E34-404E-B4CF-4EB76CC5B5BF}" type="slidenum">
              <a:rPr lang="en-MX" smtClean="0"/>
              <a:t>‹Nº›</a:t>
            </a:fld>
            <a:endParaRPr lang="en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7171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Kirsch_operato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973A-648F-72B7-588A-C173EA5B6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X" dirty="0"/>
              <a:t>Detección de bordes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675D5-5C81-418C-1B6D-6CD5209D7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4440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CD3A-015B-6240-9610-6A97F88F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Sobel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57F5F-F631-724E-B971-F76951C2B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 similar al operador Prewitt, solo varían los pesos en los filtros.</a:t>
                </a:r>
              </a:p>
              <a:p>
                <a:r>
                  <a:rPr lang="es-ES_tradnl" dirty="0"/>
                  <a:t>Los kerneles son: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s-E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 	y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Por lo general da mejores resultados que el operador de </a:t>
                </a:r>
                <a:r>
                  <a:rPr lang="es-ES_tradnl" dirty="0" err="1"/>
                  <a:t>Prewitt</a:t>
                </a:r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57F5F-F631-724E-B971-F76951C2B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A926F-2467-7747-984A-6515D8A7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FF943-3FA4-2143-ABB4-6AD42861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007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6CC6C-8551-824B-8B3B-F9C9EA85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</a:t>
            </a:r>
            <a:r>
              <a:rPr lang="es-ES_tradnl" dirty="0" err="1"/>
              <a:t>Scharr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03474-6559-7340-ADFA-64D92BDDC0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También conocido como operador mejorado de Sobel.</a:t>
                </a:r>
              </a:p>
              <a:p>
                <a:r>
                  <a:rPr lang="es-ES_tradnl" dirty="0"/>
                  <a:t>Los kerneles son: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sSup>
                          <m:sSup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y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sSup>
                          <m:sSup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Puede dar mejores resultados que el operador de Sobel.</a:t>
                </a:r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03474-6559-7340-ADFA-64D92BDDC0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A080D-D2F6-9943-9917-F8238A76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F2BE9-F556-5D44-873C-38C53750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11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9C21-C327-A845-93FF-04CB44AB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Roberts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076606-1AE3-8C43-9EF6-24C011C63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 uno de los primeros filtros de borde.</a:t>
                </a:r>
              </a:p>
              <a:p>
                <a:r>
                  <a:rPr lang="es-ES_tradnl" dirty="0"/>
                  <a:t>Se estudia por razones históricas.</a:t>
                </a:r>
              </a:p>
              <a:p>
                <a:r>
                  <a:rPr lang="es-ES_tradnl" dirty="0"/>
                  <a:t>Los kerneles son.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y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No es muy selectivo a la orientación.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076606-1AE3-8C43-9EF6-24C011C63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A583D-C9B5-154E-BF30-50B3CBAE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EF7DC-C59D-164B-8B93-B8C0857C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22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6B51-E668-A1AB-BAFF-29EDE0D1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Operadores de gradiente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C1186-8DAA-A27F-1D35-4C0814C08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</a:t>
            </a:r>
            <a:r>
              <a:rPr lang="en-MX" dirty="0"/>
              <a:t>os operadores de Sobel y Scharr están implementados en OpenCV</a:t>
            </a:r>
            <a:r>
              <a:rPr lang="es-MX" dirty="0"/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cv.Sobel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cv.Scharr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r>
              <a:rPr lang="en-MX" dirty="0"/>
              <a:t>Los operadores de Prewitt y Roberts se pueden implementar usando la función </a:t>
            </a:r>
            <a:r>
              <a:rPr lang="en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filter2d</a:t>
            </a:r>
            <a:r>
              <a:rPr lang="en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8FDCC-819F-6B95-46AF-B180206E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D067A-0DCB-D4C3-9652-84B500B6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601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F53-3F41-CAA9-EA7B-0A13D04E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2B4E4-28C1-F86E-5212-E22E8442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File: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sobel.py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directional gradients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grad_x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cv.Sobel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ddepth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=cv.CV_16S, dx=1,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grad_y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cv.Sobel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ddepth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=cv.CV_16S, dx=0,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scales, calculates absolute values, and converts the result to 8-bit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abs_grad_x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cv.convertScaleAbs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grad_x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abs_grad_y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cv.convertScaleAbs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grad_y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gradient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cv.addWeighted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abs_grad_x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0.5,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abs_grad_y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0.5, 0)</a:t>
            </a:r>
            <a:endParaRPr lang="en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9BB6E-14AD-814B-B73F-3542545E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CBA62-00E2-45E7-45BC-717F3630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14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1721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B19D-6951-4140-AADE-73C3A02A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Imagen original</a:t>
            </a:r>
          </a:p>
        </p:txBody>
      </p:sp>
      <p:pic>
        <p:nvPicPr>
          <p:cNvPr id="7" name="Content Placeholder 6" descr="A picture containing black and white, bike, wall, tire&#10;&#10;Description automatically generated">
            <a:extLst>
              <a:ext uri="{FF2B5EF4-FFF2-40B4-BE49-F238E27FC236}">
                <a16:creationId xmlns:a16="http://schemas.microsoft.com/office/drawing/2014/main" id="{69E3E3CA-5BD2-06B7-1D95-DB2FA7065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709" y="1935163"/>
            <a:ext cx="5852582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F6382-F160-3E59-E1C8-A3AE20FD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F13A-A770-2EFF-F126-1E53F80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15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215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0A63-F01F-5C4C-904B-F3603438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Resultado</a:t>
            </a:r>
          </a:p>
        </p:txBody>
      </p:sp>
      <p:pic>
        <p:nvPicPr>
          <p:cNvPr id="7" name="Content Placeholder 6" descr="A picture containing bicycle, black and white, monochrome, black&#10;&#10;Description automatically generated">
            <a:extLst>
              <a:ext uri="{FF2B5EF4-FFF2-40B4-BE49-F238E27FC236}">
                <a16:creationId xmlns:a16="http://schemas.microsoft.com/office/drawing/2014/main" id="{517B47EB-1FF4-664D-509B-DFC98068F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58281"/>
            <a:ext cx="10972800" cy="2743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2DA33-7A23-7552-D6B3-8EEFF2AA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B4308-6440-1889-B2C1-41153BE3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16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6457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1585-DAD4-CE41-B290-3CC222EF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Operadores de brújula (</a:t>
            </a:r>
            <a:r>
              <a:rPr lang="es-ES_tradnl" dirty="0" err="1"/>
              <a:t>compass</a:t>
            </a:r>
            <a:r>
              <a:rPr lang="es-ES_tradnl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19402-60E4-4E4B-84EC-2A804B1F4C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Los operadores anteriores usan dos filtros, uno para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s-ES_tradnl" dirty="0"/>
                  <a:t> y otro para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Una alternativa es utilizar varios filtros con distintas orientaciones.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19402-60E4-4E4B-84EC-2A804B1F4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1734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29BE2-2B49-B640-B74C-0C679FD2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2BB4A-E530-8644-ACC6-0BE38CA6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42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B2C8-C00F-3397-3BB9-F4AEBB36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Operadores de brújula (compass)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DFDF-411C-63DB-BCF4-9D7502A9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Operador de Kirsch.</a:t>
            </a:r>
          </a:p>
          <a:p>
            <a:r>
              <a:rPr lang="en-MX" dirty="0"/>
              <a:t>Operador extendido de Sobel.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195B6-F2FE-8950-D144-A71A0AC9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0D8D5-AF05-E9A8-B0C6-DC0E0D78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938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FB53-BBA9-D349-9AAC-7480EEE6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Kirsch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467BD-F8F3-9647-8C05-4F7D18DA62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El operador toma un kernel y lo gira en incrementos de 45 grados a través de las 8 direcciones de la brújula: N, NW, W, SW, S, SE, E y NE.</a:t>
                </a:r>
              </a:p>
              <a:p>
                <a:r>
                  <a:rPr lang="es-ES_tradnl" dirty="0"/>
                  <a:t>Los kerneles son.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467BD-F8F3-9647-8C05-4F7D18DA62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347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12E0F-6451-D24C-B0A4-01D2B344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4170D-A6F3-2E44-AA6E-DC3E424B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3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6D48-3A8B-8140-9E91-5D99CCE1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Bordes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92AE-14E8-054D-A136-431242B4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Los bordes son lugares de la imagen en los que la intensidad local cambia a lo largo de una orientación particular.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41AB4-B410-C44C-9F7B-37E0F389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25D30-89E6-CA40-99C1-0719A101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78D4E-4EDA-2A47-9C71-63CFB8D0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" y="1903729"/>
            <a:ext cx="9912096" cy="29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FC9B-7AF7-EC40-9391-83BBB4AA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Kirsch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0782BA-F1E1-8D43-BFC9-2E2E8CE82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0782BA-F1E1-8D43-BFC9-2E2E8CE82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1A77C-E948-FF4D-AC3E-2AB6945C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E0337-3B2E-E24C-8DDA-7B6E2A9B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398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FBAB-4215-2E49-BD5B-8E63936C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Kirsch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06912-982B-C24E-A9B3-67D884C23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400" b="1" dirty="0"/>
              <a:t>Fuente: </a:t>
            </a:r>
            <a:r>
              <a:rPr lang="es-ES_tradnl" sz="1400" b="1" dirty="0">
                <a:hlinkClick r:id="rId2"/>
              </a:rPr>
              <a:t>https://en.wikipedia.org/wiki/Kirsch_operator</a:t>
            </a:r>
            <a:endParaRPr lang="es-ES_tradnl" sz="1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DE777-3ACD-FB46-88A0-1EEBC2FC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47CAB-9357-8B42-A4B2-AE92C8CA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21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32909-8CBD-8B4F-8F11-EAF442FF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815978"/>
            <a:ext cx="5612384" cy="39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0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6FBC-D0AB-F244-B756-6C0FA381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extendido de Sobel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05EB1-1932-BD41-B487-D217B0DD3A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Emplea 8 filtros separados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05EB1-1932-BD41-B487-D217B0DD3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14545-9CD1-2A47-8F81-2AF2B53C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C72D-8B3D-6B46-9FAC-FC3CA73A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22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BAB4B-BFDC-734A-9DC2-85958F27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432557"/>
            <a:ext cx="6919913" cy="39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DE93-26FB-E447-A9E8-86BA1A4C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Conclusión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B9C9-94FA-2648-BD15-3368D8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la práctica, los operadores de brújula muestran solo beneficios menores sobre los operadores de Sobel y </a:t>
            </a:r>
            <a:r>
              <a:rPr lang="es-ES_tradnl" dirty="0" err="1"/>
              <a:t>Scharr</a:t>
            </a:r>
            <a:r>
              <a:rPr lang="es-ES_tradnl" dirty="0"/>
              <a:t>.</a:t>
            </a:r>
          </a:p>
          <a:p>
            <a:r>
              <a:rPr lang="es-ES_tradnl" dirty="0"/>
              <a:t>No están implementados en OpenCV.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9FFC8-0D77-EA46-81E8-3BF52B64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BF2AC-4CAB-344B-AB12-9B3F57C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91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59D9-54B1-BE29-2164-BD0F6608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X" dirty="0"/>
              <a:t>Operadores basados en la segunda derivada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DD76-9AA9-7165-47D6-9334FED44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Laplaciano.</a:t>
            </a:r>
          </a:p>
          <a:p>
            <a:r>
              <a:rPr lang="en-MX" dirty="0"/>
              <a:t>Laplaciano del gaussiano (LoG).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08ED3-2032-B344-39D2-FEE619FE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A122E-50A4-28FB-18F6-02399C4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154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107E-516C-534E-A9AF-89264351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Filtro laplaciano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9A615-F8CC-284D-82FE-B8ACE8637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El filtro laplaciano calcula la segunda derivada de una imagen.</a:t>
                </a:r>
              </a:p>
              <a:p>
                <a:r>
                  <a:rPr lang="es-ES_tradnl" dirty="0"/>
                  <a:t>Se puede usar para detectar bordes y para mejorar la nitidez de la imagen (</a:t>
                </a:r>
                <a:r>
                  <a:rPr lang="es-ES_tradnl" i="1" dirty="0" err="1"/>
                  <a:t>image</a:t>
                </a:r>
                <a:r>
                  <a:rPr lang="es-ES_tradnl" i="1" dirty="0"/>
                  <a:t> sharpening</a:t>
                </a:r>
                <a:r>
                  <a:rPr lang="es-ES_tradnl" dirty="0"/>
                  <a:t>).</a:t>
                </a:r>
              </a:p>
              <a:p>
                <a:r>
                  <a:rPr lang="es-ES_tradnl" dirty="0"/>
                  <a:t>Dos kerneles utilizados para aproximar las segundas derivadas son: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y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Se les conoce como kerneles laplacianos positivos.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9A615-F8CC-284D-82FE-B8ACE8637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7E5E0-73C9-5D4A-B9AB-BA0A365E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EAB5B-508B-674C-A0CE-6FC733CE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40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72C8-3751-684E-FF3D-2A61D4BD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Filtro laplaciano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919F2-0693-E1B4-0162-C414206114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De forma equivalente se definen los kerneles laplacianos negativos.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		y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MX" dirty="0"/>
              </a:p>
              <a:p>
                <a:r>
                  <a:rPr lang="es-MX" dirty="0"/>
                  <a:t>OpenCV: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cv.Laplacian</a:t>
                </a:r>
                <a:r>
                  <a:rPr lang="en-US" dirty="0">
                    <a:cs typeface="Times New Roman" panose="02020603050405020304" pitchFamily="18" charset="0"/>
                  </a:rPr>
                  <a:t>.</a:t>
                </a:r>
              </a:p>
              <a:p>
                <a:endParaRPr lang="en-MX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919F2-0693-E1B4-0162-C41420611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E964-773F-2105-33BB-5E359EE1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EA50A-F538-0237-F6BF-7056CE44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79C7-F889-821A-6972-E658387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E79B7-B3F4-F3B9-92A1-9921498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68846-AFBA-6388-DC63-5EBFDEA4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27</a:t>
            </a:fld>
            <a:endParaRPr lang="es-ES_tradnl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79195C6-78E4-41AB-80E8-8B58A461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Archivo: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laplacian_filter.py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10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F8E29E54-A3B9-4890-96BF-7A4F9A90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31644"/>
            <a:ext cx="10972800" cy="35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06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0904-5827-0D5B-072A-C6DCDBDD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Laplaciano del gaussiano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89B9-872C-5BBC-5C81-C3B6738D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laplaciano es muy sensible al ruido.</a:t>
            </a:r>
          </a:p>
          <a:p>
            <a:r>
              <a:rPr lang="es-ES_tradnl" dirty="0"/>
              <a:t>Para contrarrestar la sensibilidad se puede aplicar primero un filtro gaussiano.</a:t>
            </a:r>
          </a:p>
          <a:p>
            <a:r>
              <a:rPr lang="en-MX" dirty="0"/>
              <a:t>A esto se le conoce como laplaciano del gaussiano (LoG).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1C622-FD42-BC33-3E1C-F92F74CC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2638F-FA20-91F7-E1DD-F718698B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62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2216-6652-8442-D6B9-C86F2879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7C6E8-1329-E9C9-54D4-2C7C25D4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98B9F-C828-E17A-824F-2A4DFE9E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29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29F8E-01BF-48A5-A3B0-27022946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Archivo: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laplacian_of_Gaussian.py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6D60F9B4-75AC-4CD6-87C0-A4F663D6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31644"/>
            <a:ext cx="10972800" cy="35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3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0592-DF1C-558A-1C1D-E262B054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Detección de bordes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F59E-58D3-A613-A1BC-8DBD9034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Operadores basados en la primera derivada (gradiente).</a:t>
            </a:r>
          </a:p>
          <a:p>
            <a:r>
              <a:rPr lang="en-MX" dirty="0"/>
              <a:t>Operadores de brújula.</a:t>
            </a:r>
          </a:p>
          <a:p>
            <a:r>
              <a:rPr lang="en-MX" dirty="0"/>
              <a:t>Operadores basados en la segunda derivada.</a:t>
            </a:r>
          </a:p>
          <a:p>
            <a:r>
              <a:rPr lang="en-MX" dirty="0"/>
              <a:t>Operador de Canny.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5663D-DAC7-763E-1707-C866B68E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29177-0C31-AF41-E555-4C69BA56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954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0FDF-38F0-CAB2-529F-D866640D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Laplaciano vs LoG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73925D71-8056-B80C-4FEA-24D647AAF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68747"/>
            <a:ext cx="10972800" cy="35222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81760-FBE7-DA12-CC85-159581D5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68101-2F77-40B5-CABA-0BA1FD50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1836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0F3B-6355-9401-13A8-4A1B0558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Image Sharpening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E917A-4E38-5EB5-0D31-0EEDF5FAB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El objetivo es aumentar la nitidez aparente de una imagen.</a:t>
            </a:r>
          </a:p>
          <a:p>
            <a:r>
              <a:rPr lang="en-MX" dirty="0"/>
              <a:t>Dos métodos para image sharpening: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Usar el laplaciano o el laplaciano del gaussiano.</a:t>
            </a:r>
          </a:p>
          <a:p>
            <a:pPr marL="514350" indent="-514350">
              <a:buFont typeface="+mj-lt"/>
              <a:buAutoNum type="arabicPeriod"/>
            </a:pPr>
            <a:r>
              <a:rPr lang="en-MX" dirty="0"/>
              <a:t>Unsharp masking (USM).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5DF7E-0C3E-F03F-BFCC-D5961941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8F83C-E39D-397B-92CA-9C967606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55E8-AF52-9AE7-8DC1-7B148682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Sharpening con el laplaciano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4A597-B10C-EE10-0B88-9D4027D76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Primero se aplica un filtro laplaciano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s-ES_tradnl" dirty="0"/>
                  <a:t> a la imagen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Luego, a la imagen original se le resta una fracción del resultado.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El factor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s-ES_tradnl" dirty="0"/>
                  <a:t>, entre 0 y 1, especifica la fuerza del sharpening.</a:t>
                </a:r>
              </a:p>
              <a:p>
                <a:r>
                  <a:rPr lang="es-ES_tradnl" dirty="0"/>
                  <a:t>Para eliminar algo de ruido, antes de aplicar el laplaciano, se puede aplicar un filtro gaussiano o de mediana.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4A597-B10C-EE10-0B88-9D4027D76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1692D-8F06-9CDC-C843-379C4B18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9B65E-00BE-A36D-9120-8DC125DA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3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4F0E-E8FB-BD93-449B-E4077EB6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Sharpening con el laplaciano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DFEBC-3A71-977D-AD2F-18831802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DIP-Java, p. 135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90E34-1E2B-08C1-0EEC-39612DD1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4E4CC-D40D-3822-BB58-11CF079D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33</a:t>
            </a:fld>
            <a:endParaRPr lang="es-ES_tradnl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BD4BBE7-4261-B5CD-9F72-B85E8688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332" y="1935163"/>
            <a:ext cx="380933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22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D595-045E-13DB-328D-3E9B815E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89B35-6910-72CD-0539-FFB7403F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2940D-4325-B416-833C-1FF441D6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34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89F6D-339E-4C19-87B4-595681B3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Archivo: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laplacian_of_gaussian_sharpening.py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" name="Content Placeholder 6" descr="A picture containing building, outdoor, arch&#10;&#10;Description automatically generated">
            <a:extLst>
              <a:ext uri="{FF2B5EF4-FFF2-40B4-BE49-F238E27FC236}">
                <a16:creationId xmlns:a16="http://schemas.microsoft.com/office/drawing/2014/main" id="{DD557EAE-0FD1-476A-BD84-F3BEBC63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72" y="2463225"/>
            <a:ext cx="10526128" cy="39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0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4E5E-9F2D-32D7-36E7-8F54F200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Unsharp masking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34269-2DFA-D2DB-5227-F1955C1318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Abreviado como USM.</a:t>
                </a:r>
              </a:p>
              <a:p>
                <a:r>
                  <a:rPr lang="en-MX" dirty="0"/>
                  <a:t>Paso 1. </a:t>
                </a:r>
                <a:r>
                  <a:rPr lang="es-ES_tradnl" dirty="0"/>
                  <a:t>Restar una versión suavizada de la imagen del original.</a:t>
                </a:r>
              </a:p>
              <a:p>
                <a:r>
                  <a:rPr lang="es-ES_tradnl" dirty="0"/>
                  <a:t>El resultado se llama máscara (</a:t>
                </a:r>
                <a:r>
                  <a:rPr lang="es-ES_tradnl" dirty="0" err="1"/>
                  <a:t>mask</a:t>
                </a:r>
                <a:r>
                  <a:rPr lang="es-ES_tradnl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  <m:acc>
                          <m:accPr>
                            <m:chr m:val="̃"/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s-ES_tradnl" dirty="0"/>
              </a:p>
              <a:p>
                <a:r>
                  <a:rPr lang="es-ES_tradnl" dirty="0"/>
                  <a:t>El kernel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s-ES_tradnl" dirty="0"/>
                  <a:t> del filtro de suavizado debe estar normalizado.</a:t>
                </a:r>
              </a:p>
              <a:p>
                <a:r>
                  <a:rPr lang="es-ES_tradnl" dirty="0"/>
                  <a:t>Paso 2. Una parte de la máscara se agrega nuevamente al original.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_tradnl" dirty="0"/>
                  <a:t> es un factor.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C34269-2DFA-D2DB-5227-F1955C1318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D652-F7F4-1F97-745B-5E65E9A3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6E63D-A030-2EAD-56AB-E0767CF1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80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7C3B-8B49-6726-DE5D-93CAD58A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Unsharp masking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BA514-293E-72B9-DF3E-7CDEDC746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MX" dirty="0"/>
                  <a:t>Otra forma de expresarlo: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⋆</m:t>
                        </m:r>
                        <m:acc>
                          <m:accPr>
                            <m:chr m:val="̃"/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endParaRPr lang="es-E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MX" dirty="0"/>
              </a:p>
              <a:p>
                <a:r>
                  <a:rPr lang="en-MX" dirty="0"/>
                  <a:t>Cómo </a:t>
                </a:r>
                <a:r>
                  <a:rPr lang="es-ES_tradnl" dirty="0"/>
                  <a:t>como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s-ES_tradnl" dirty="0"/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</m:d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̃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s-ES_tradnl" dirty="0"/>
              </a:p>
              <a:p>
                <a:r>
                  <a:rPr lang="es-ES_tradnl" dirty="0"/>
                  <a:t>Valores típicos para la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ES_tradnl" dirty="0"/>
                  <a:t> del filtro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s-ES_tradnl" dirty="0"/>
                  <a:t> son de 1 a 10 y para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ES_tradnl" dirty="0"/>
                  <a:t> de -2 a 2.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BA514-293E-72B9-DF3E-7CDEDC746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6C121-2543-7AAB-4A13-538B3243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BE288-5F13-796D-2C0B-2B91C14F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7679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6E1E-12CB-008E-FB88-AC1C2769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Unsharp masking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D0ADB-ECC0-2D99-FEC3-4B41C7C9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endParaRPr lang="en-MX" dirty="0"/>
          </a:p>
          <a:p>
            <a:pPr marL="0" indent="0">
              <a:buNone/>
            </a:pPr>
            <a:r>
              <a:rPr lang="en-MX" sz="1400" b="1" dirty="0"/>
              <a:t>Fuente: DIP4, p. 183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6E31F-3151-0E29-A986-A1115260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A5469-9EA9-2C67-314D-8D946C58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37</a:t>
            </a:fld>
            <a:endParaRPr lang="es-ES_tradnl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1247B6B-BDD7-662A-4942-DC16B9D2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400"/>
            <a:ext cx="4243280" cy="62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84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CA2-A015-6DBE-63FB-569288AA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B0BE8-BCFA-D56C-78F5-26B41888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66A93-4539-1A5C-A092-D323E581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38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07E3F-6800-4C06-B1AA-1F9581A8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Archivo: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unsharp_mask.py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7" name="Content Placeholder 10" descr="A picture containing building, outdoor, arch&#10;&#10;Description automatically generated">
            <a:extLst>
              <a:ext uri="{FF2B5EF4-FFF2-40B4-BE49-F238E27FC236}">
                <a16:creationId xmlns:a16="http://schemas.microsoft.com/office/drawing/2014/main" id="{5B1FCC38-24B5-4C84-8A4E-7EB02D593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10" y="2384426"/>
            <a:ext cx="1058518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0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7744-B489-3A02-7403-542E31AF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Filtro high boost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A8E39-FF67-BE9D-9AD0-2A3C132A9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 una variante del filtro laplaciano.</a:t>
                </a:r>
              </a:p>
              <a:p>
                <a:r>
                  <a:rPr lang="en-MX" dirty="0"/>
                  <a:t>Se usa para ampliar (boost) los componentes de alta frecuencia de una imagen.</a:t>
                </a:r>
              </a:p>
              <a:p>
                <a:r>
                  <a:rPr lang="en-MX" dirty="0"/>
                  <a:t>Dos kerneles para high boost: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MX" dirty="0"/>
              </a:p>
              <a:p>
                <a:r>
                  <a:rPr lang="en-MX" dirty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MX" dirty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MX" dirty="0"/>
                  <a:t> es el factor de boost.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AA8E39-FF67-BE9D-9AD0-2A3C132A9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1387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FD04C-B9ED-9432-15E5-0E31CD67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7D18A-3105-0AE8-718D-577DE9EB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15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F7DD-661E-054B-B175-20AAC219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Gradiente en 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88277-C19F-1249-A299-90AEEDE3F7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La primera derivada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s-ES_tradnl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se muestra como una oscilación positiva las posiciones donde aumenta la intensidad y una oscilación negativa donde la intensidad disminuye.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88277-C19F-1249-A299-90AEEDE3F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b="-230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D54D6-5404-E54A-AC77-F313766B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7AD65-2A1F-3844-864F-FE60DD7C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D63D8-367F-E841-A8EF-A2DD0867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44" y="1935480"/>
            <a:ext cx="9560720" cy="27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7176-3D19-BEEE-9F3C-9E374123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Filtro high boost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42505-6AEC-8030-4A8B-58C194A5F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_tradnl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MX" dirty="0"/>
              </a:p>
              <a:p>
                <a:r>
                  <a:rPr lang="en-MX" dirty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MX" dirty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MX" dirty="0"/>
                  <a:t> es el factor de boost.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42505-6AEC-8030-4A8B-58C194A5F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0C8C5-D263-4DC7-8698-D25F3A05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AE9A9-F59D-8D16-2C6D-92C0072D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2026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85C8-DA34-5E55-7933-AB2DA456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90AD-E143-8A2A-C563-63643BFD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D4D2-8B8F-E6EC-51E5-80BDDE1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41</a:t>
            </a:fld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ABAF1-90BC-4DB2-BBC3-1C4B6D4FC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Archivo: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high_boost.py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" name="Content Placeholder 6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D90420B6-195A-409A-9B5A-7C88D13A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7" y="2640722"/>
            <a:ext cx="9946105" cy="37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28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0D07-C153-6336-A8D6-12908487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Operador de Canny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FAC1-EAFD-2FE9-8B5B-0DC787B5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X" dirty="0"/>
              <a:t>Es considerado el estado del arte en detección de bordes.</a:t>
            </a:r>
          </a:p>
          <a:p>
            <a:r>
              <a:rPr lang="en-MX" dirty="0"/>
              <a:t>Reduce el ruido con un filtro gaussiano.</a:t>
            </a:r>
          </a:p>
          <a:p>
            <a:r>
              <a:rPr lang="en-MX" dirty="0"/>
              <a:t>Utiliza el operador de Sobel para calcular el gradiente.</a:t>
            </a:r>
          </a:p>
          <a:p>
            <a:r>
              <a:rPr lang="en-MX" dirty="0"/>
              <a:t>Elimina pixeles que no se consideran parte de un borde.</a:t>
            </a:r>
          </a:p>
          <a:p>
            <a:r>
              <a:rPr lang="en-MX" dirty="0"/>
              <a:t>Utiliza dos umbrales inferior y superior:</a:t>
            </a:r>
          </a:p>
          <a:p>
            <a:pPr marL="514350" indent="-514350">
              <a:buFont typeface="+mj-lt"/>
              <a:buAutoNum type="alphaLcParenR"/>
            </a:pPr>
            <a:r>
              <a:rPr lang="en-MX" dirty="0"/>
              <a:t>Si el gradiente del pixel es superior al umbral superior, se acepta como borde.</a:t>
            </a:r>
          </a:p>
          <a:p>
            <a:pPr marL="514350" indent="-514350">
              <a:buFont typeface="+mj-lt"/>
              <a:buAutoNum type="alphaLcParenR"/>
            </a:pPr>
            <a:r>
              <a:rPr lang="en-MX" dirty="0"/>
              <a:t>Si el gradiente del pixel es menor al umbral inferior, se rechaza.</a:t>
            </a:r>
          </a:p>
          <a:p>
            <a:pPr marL="514350" indent="-514350">
              <a:buFont typeface="+mj-lt"/>
              <a:buAutoNum type="alphaLcParenR"/>
            </a:pPr>
            <a:r>
              <a:rPr lang="en-MX" dirty="0"/>
              <a:t>En otro caso, el pixel se acepta como borde solo si está conectado a un pixel que es parte de un borde.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CCD38-50BC-9E70-504F-6B13B5F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2175F-CD60-65DE-A97F-36BA78EA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85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0C75-BF3E-3975-7751-651BF7FC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Operador de Canny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F3B1-63ED-B657-7E6D-E8627CEB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Se recomienda una proporción entre los umbrales de entre 2:1 y 3:1.</a:t>
            </a:r>
          </a:p>
          <a:p>
            <a:r>
              <a:rPr lang="es-MX" dirty="0"/>
              <a:t>Implementado en OpenCV mediante la función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cv.Canny</a:t>
            </a:r>
            <a:r>
              <a:rPr lang="es-MX" dirty="0"/>
              <a:t>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E2B5C-4D98-D1B9-84AB-61E7E108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A8D46-21E7-876D-E35F-41B01585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72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DFCA-2DB1-C511-EEA9-A0C4203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Ejemplo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8BA3E-4220-9CF9-23EB-07CCA2B6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 as cv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valve_original.png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cv.IMREAD_GRAYSCALE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cv.Canny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(image, 50, 170)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np.hstack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((image, edges))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cv.imwrite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valve_original_canny.png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result)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1F210-7214-43C9-B6DB-EE43B04C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00A17-2B6E-B14F-EF4E-2F2AB3D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0967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28CE-251D-6BD1-F696-C31451C7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E1B99-2B76-E433-322E-9971733D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B256E-3ACB-947D-90D8-5B296C7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45</a:t>
            </a:fld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70B895-C590-4BA1-854D-83B65CBFA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Archivo: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canny.py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" name="Content Placeholder 6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F5FC07D8-FF1B-4D4C-9765-7624E7AF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87662"/>
            <a:ext cx="10467545" cy="39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FEDD-988E-9DBA-1477-DFB13D86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LoG vs Canny</a:t>
            </a:r>
          </a:p>
        </p:txBody>
      </p:sp>
      <p:pic>
        <p:nvPicPr>
          <p:cNvPr id="7" name="Content Placeholder 6" descr="A picture containing sketch, drawing, monochrome, black and white&#10;&#10;Description automatically generated">
            <a:extLst>
              <a:ext uri="{FF2B5EF4-FFF2-40B4-BE49-F238E27FC236}">
                <a16:creationId xmlns:a16="http://schemas.microsoft.com/office/drawing/2014/main" id="{19D4474E-9AC2-663A-1963-29B098924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72480"/>
            <a:ext cx="10883816" cy="408143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1DE5D-F867-AC51-5196-5A0F3CD1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4D14A-5CA7-EB7C-E846-A2A5AFC9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50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B797-782C-254C-9397-BEA47B71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Gradiente en 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8860DD-3489-364B-8A62-6B8BB9498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primera derivada no está definida para una función discreta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Una forma de aproximar la tangente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en la posición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s-ES_tradnl" dirty="0"/>
                  <a:t> es trazar una recta entre sus vecinos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8860DD-3489-364B-8A62-6B8BB9498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733D0-847F-5D4F-8870-9AD9FB88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35552-B39B-2548-8CF2-43987939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1A263-ED9D-DD45-BC9E-21F2A125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3318366"/>
            <a:ext cx="8601075" cy="28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8094-33AD-4941-B6D5-ADE7ABE1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Gradiente en 2D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7CE04-A4EF-314A-BB87-40B490FD6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Para el eje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s-ES_tradnl" dirty="0"/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s-ES_tradnl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ES_tradnl" dirty="0"/>
              </a:p>
              <a:p>
                <a:r>
                  <a:rPr lang="es-ES_tradnl" dirty="0"/>
                  <a:t>Para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s-ES_tradnl" dirty="0"/>
                  <a:t>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S_trad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s-ES_tradnl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37CE04-A4EF-314A-BB87-40B490FD6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E974E-C9D4-2B4B-A393-BE4E6712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038AE-CA1D-494A-8918-37A159DC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529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4B87-F910-DD2E-BAA3-45498B73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Operadores de gradiente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18A9D-1322-D0C0-8FCE-7AFB0169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X" dirty="0"/>
              <a:t>Operador de Prewitt.</a:t>
            </a:r>
          </a:p>
          <a:p>
            <a:r>
              <a:rPr lang="en-MX" dirty="0"/>
              <a:t>Operador de Sobel.</a:t>
            </a:r>
          </a:p>
          <a:p>
            <a:r>
              <a:rPr lang="en-MX" dirty="0"/>
              <a:t>Operador de Scharr (a.k.a. operador mejorado de Sobel).</a:t>
            </a:r>
          </a:p>
          <a:p>
            <a:r>
              <a:rPr lang="en-MX" dirty="0"/>
              <a:t>Operador de Roberts.</a:t>
            </a:r>
          </a:p>
          <a:p>
            <a:endParaRPr lang="en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4955-68C5-708D-8AE8-87090ACB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D0B23-C597-9EAC-1FCA-3D236597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E22B-38FA-F04D-9145-9E256AF00805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551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93FB-9027-6191-46A2-4B0B3A05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X" dirty="0"/>
              <a:t>Operadores de gradiente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7D544-C438-69CA-99CA-B38B6634D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MX" dirty="0"/>
                  <a:t>Calculan el gradiente de la imagen mediante filtros.</a:t>
                </a:r>
              </a:p>
              <a:p>
                <a:r>
                  <a:rPr lang="en-MX" dirty="0"/>
                  <a:t>Utilizan un filtro para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MX" dirty="0"/>
                  <a:t> y otro para el eje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MX" dirty="0"/>
                  <a:t>.</a:t>
                </a:r>
              </a:p>
              <a:p>
                <a:r>
                  <a:rPr lang="en-MX" dirty="0"/>
                  <a:t>Se puede combinar para obtener una sola imagen.</a:t>
                </a:r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7D544-C438-69CA-99CA-B38B6634D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765D2-E9A5-BB64-056F-A9964A6E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Universidad de Sonora</a:t>
            </a:r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2ECF5-64F6-78AF-F9FC-E4DDC5A2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8B85-5E34-404E-B4CF-4EB76CC5B5BF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802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8160-F244-5142-96CF-6A405755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Operador de Prewitt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8FF72-D7D7-3649-ABDF-6005EA49C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Calcula el gradiente promedio sobre tres columnas y renglones adyacentes.</a:t>
                </a:r>
              </a:p>
              <a:p>
                <a:r>
                  <a:rPr lang="es-ES_tradnl" dirty="0"/>
                  <a:t>Los kerneles son: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_tradnl" dirty="0"/>
                  <a:t> 	y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8FF72-D7D7-3649-ABDF-6005EA49C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769F0-AB1F-6843-BD9A-4A2B621D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39CE-E601-1844-847C-9D43C294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92A5-8817-CC48-B378-240810879D5D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6520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01-Digital-Image-Processing</Template>
  <TotalTime>162</TotalTime>
  <Words>1637</Words>
  <Application>Microsoft Office PowerPoint</Application>
  <PresentationFormat>Panorámica</PresentationFormat>
  <Paragraphs>306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Times New Roman</vt:lpstr>
      <vt:lpstr>Wingdings 2</vt:lpstr>
      <vt:lpstr>Flujo</vt:lpstr>
      <vt:lpstr>Detección de bordes</vt:lpstr>
      <vt:lpstr>Bordes</vt:lpstr>
      <vt:lpstr>Detección de bordes</vt:lpstr>
      <vt:lpstr>Gradiente en 1D</vt:lpstr>
      <vt:lpstr>Gradiente en 1D</vt:lpstr>
      <vt:lpstr>Gradiente en 2D</vt:lpstr>
      <vt:lpstr>Operadores de gradiente</vt:lpstr>
      <vt:lpstr>Operadores de gradiente</vt:lpstr>
      <vt:lpstr>Operador de Prewitt</vt:lpstr>
      <vt:lpstr>Operador de Sobel</vt:lpstr>
      <vt:lpstr>Operador de Scharr</vt:lpstr>
      <vt:lpstr>Operador de Roberts</vt:lpstr>
      <vt:lpstr>Operadores de gradiente</vt:lpstr>
      <vt:lpstr>Ejemplo</vt:lpstr>
      <vt:lpstr>Imagen original</vt:lpstr>
      <vt:lpstr>Resultado</vt:lpstr>
      <vt:lpstr>Operadores de brújula (compass)</vt:lpstr>
      <vt:lpstr>Operadores de brújula (compass)</vt:lpstr>
      <vt:lpstr>Operador de Kirsch</vt:lpstr>
      <vt:lpstr>Operador de Kirsch</vt:lpstr>
      <vt:lpstr>Operador de Kirsch</vt:lpstr>
      <vt:lpstr>Operador extendido de Sobel</vt:lpstr>
      <vt:lpstr>Conclusión</vt:lpstr>
      <vt:lpstr>Operadores basados en la segunda derivada </vt:lpstr>
      <vt:lpstr>Filtro laplaciano</vt:lpstr>
      <vt:lpstr>Filtro laplaciano</vt:lpstr>
      <vt:lpstr>Ejemplo</vt:lpstr>
      <vt:lpstr>Laplaciano del gaussiano</vt:lpstr>
      <vt:lpstr>Ejemplo</vt:lpstr>
      <vt:lpstr>Laplaciano vs LoG</vt:lpstr>
      <vt:lpstr>Image Sharpening</vt:lpstr>
      <vt:lpstr>Sharpening con el laplaciano</vt:lpstr>
      <vt:lpstr>Sharpening con el laplaciano</vt:lpstr>
      <vt:lpstr>Ejemplo</vt:lpstr>
      <vt:lpstr>Unsharp masking</vt:lpstr>
      <vt:lpstr>Unsharp masking</vt:lpstr>
      <vt:lpstr>Unsharp masking</vt:lpstr>
      <vt:lpstr>Ejemplo</vt:lpstr>
      <vt:lpstr>Filtro high boost</vt:lpstr>
      <vt:lpstr>Filtro high boost</vt:lpstr>
      <vt:lpstr>Ejemplo</vt:lpstr>
      <vt:lpstr>Operador de Canny</vt:lpstr>
      <vt:lpstr>Operador de Canny</vt:lpstr>
      <vt:lpstr>Ejemplo</vt:lpstr>
      <vt:lpstr>Ejemplo</vt:lpstr>
      <vt:lpstr>LoG vs Canny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Detección de bordes</dc:title>
  <dc:creator>HECTOR ANTONIO VILLA MARTINEZ</dc:creator>
  <cp:lastModifiedBy>HECTOR ANTONIO VILLA MARTINEZ</cp:lastModifiedBy>
  <cp:revision>11</cp:revision>
  <dcterms:created xsi:type="dcterms:W3CDTF">2023-05-17T14:36:05Z</dcterms:created>
  <dcterms:modified xsi:type="dcterms:W3CDTF">2024-09-19T00:21:13Z</dcterms:modified>
</cp:coreProperties>
</file>