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84"/>
  </p:notesMasterIdLst>
  <p:sldIdLst>
    <p:sldId id="256" r:id="rId2"/>
    <p:sldId id="327" r:id="rId3"/>
    <p:sldId id="423" r:id="rId4"/>
    <p:sldId id="424" r:id="rId5"/>
    <p:sldId id="318" r:id="rId6"/>
    <p:sldId id="319" r:id="rId7"/>
    <p:sldId id="452" r:id="rId8"/>
    <p:sldId id="425" r:id="rId9"/>
    <p:sldId id="426" r:id="rId10"/>
    <p:sldId id="448" r:id="rId11"/>
    <p:sldId id="449" r:id="rId12"/>
    <p:sldId id="427" r:id="rId13"/>
    <p:sldId id="428" r:id="rId14"/>
    <p:sldId id="429" r:id="rId15"/>
    <p:sldId id="430" r:id="rId16"/>
    <p:sldId id="431" r:id="rId17"/>
    <p:sldId id="432" r:id="rId18"/>
    <p:sldId id="451" r:id="rId19"/>
    <p:sldId id="258" r:id="rId20"/>
    <p:sldId id="260" r:id="rId21"/>
    <p:sldId id="440" r:id="rId22"/>
    <p:sldId id="441" r:id="rId23"/>
    <p:sldId id="442" r:id="rId24"/>
    <p:sldId id="443" r:id="rId25"/>
    <p:sldId id="444" r:id="rId26"/>
    <p:sldId id="262" r:id="rId27"/>
    <p:sldId id="267" r:id="rId28"/>
    <p:sldId id="268" r:id="rId29"/>
    <p:sldId id="269" r:id="rId30"/>
    <p:sldId id="271" r:id="rId31"/>
    <p:sldId id="273" r:id="rId32"/>
    <p:sldId id="274" r:id="rId33"/>
    <p:sldId id="433" r:id="rId34"/>
    <p:sldId id="435" r:id="rId35"/>
    <p:sldId id="434" r:id="rId36"/>
    <p:sldId id="436" r:id="rId37"/>
    <p:sldId id="437" r:id="rId38"/>
    <p:sldId id="438" r:id="rId39"/>
    <p:sldId id="284" r:id="rId40"/>
    <p:sldId id="285" r:id="rId41"/>
    <p:sldId id="401" r:id="rId42"/>
    <p:sldId id="403" r:id="rId43"/>
    <p:sldId id="464" r:id="rId44"/>
    <p:sldId id="404" r:id="rId45"/>
    <p:sldId id="405" r:id="rId46"/>
    <p:sldId id="406" r:id="rId47"/>
    <p:sldId id="407" r:id="rId48"/>
    <p:sldId id="408" r:id="rId49"/>
    <p:sldId id="409" r:id="rId50"/>
    <p:sldId id="418" r:id="rId51"/>
    <p:sldId id="419" r:id="rId52"/>
    <p:sldId id="420" r:id="rId53"/>
    <p:sldId id="421" r:id="rId54"/>
    <p:sldId id="422" r:id="rId55"/>
    <p:sldId id="453" r:id="rId56"/>
    <p:sldId id="454" r:id="rId57"/>
    <p:sldId id="261" r:id="rId58"/>
    <p:sldId id="455" r:id="rId59"/>
    <p:sldId id="263" r:id="rId60"/>
    <p:sldId id="259" r:id="rId61"/>
    <p:sldId id="456" r:id="rId62"/>
    <p:sldId id="264" r:id="rId63"/>
    <p:sldId id="457" r:id="rId64"/>
    <p:sldId id="458" r:id="rId65"/>
    <p:sldId id="459" r:id="rId66"/>
    <p:sldId id="461" r:id="rId67"/>
    <p:sldId id="460" r:id="rId68"/>
    <p:sldId id="272" r:id="rId69"/>
    <p:sldId id="462" r:id="rId70"/>
    <p:sldId id="275" r:id="rId71"/>
    <p:sldId id="276" r:id="rId72"/>
    <p:sldId id="277" r:id="rId73"/>
    <p:sldId id="278" r:id="rId74"/>
    <p:sldId id="463" r:id="rId75"/>
    <p:sldId id="445" r:id="rId76"/>
    <p:sldId id="347" r:id="rId77"/>
    <p:sldId id="349" r:id="rId78"/>
    <p:sldId id="350" r:id="rId79"/>
    <p:sldId id="351" r:id="rId80"/>
    <p:sldId id="446" r:id="rId81"/>
    <p:sldId id="447" r:id="rId82"/>
    <p:sldId id="450" r:id="rId8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9"/>
  </p:normalViewPr>
  <p:slideViewPr>
    <p:cSldViewPr snapToGrid="0" snapToObjects="1">
      <p:cViewPr varScale="1">
        <p:scale>
          <a:sx n="56" d="100"/>
          <a:sy n="56" d="100"/>
        </p:scale>
        <p:origin x="10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973AB-FB06-6A4C-AF40-8E3CE4309D55}" type="datetimeFigureOut">
              <a:rPr lang="es-ES_tradnl" smtClean="0"/>
              <a:t>11/09/2024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10F27-B4F0-5E49-ABB1-F7FC550CC2C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18453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C1F96-9854-5840-B6A4-6E794AF4BECC}" type="datetime1">
              <a:rPr lang="en-US" smtClean="0"/>
              <a:t>9/11/2024</a:t>
            </a:fld>
            <a:endParaRPr lang="es-ES_tradnl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87296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7902-560A-3046-AF86-2ECAD02C3B88}" type="datetime1">
              <a:rPr lang="en-US" smtClean="0"/>
              <a:t>9/11/2024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15218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A6AA3-8522-E943-B41C-2EC0BAB55E04}" type="datetime1">
              <a:rPr lang="en-US" smtClean="0"/>
              <a:t>9/11/2024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86854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3A561-CBB3-E347-9091-A361E539B534}" type="datetime1">
              <a:rPr lang="en-US" smtClean="0"/>
              <a:t>9/11/2024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16838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D2211-3BBC-E04B-B688-B0FE007D456F}" type="datetime1">
              <a:rPr lang="en-US" smtClean="0"/>
              <a:t>9/11/2024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67479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46F45-7180-3247-93FD-23A06519EF27}" type="datetime1">
              <a:rPr lang="en-US" smtClean="0"/>
              <a:t>9/11/2024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24028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69BEA-41B1-C64C-901A-79916F04244D}" type="datetime1">
              <a:rPr lang="en-US" smtClean="0"/>
              <a:t>9/11/2024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7002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1F8A-771C-C44F-BEE1-552F2A217210}" type="datetime1">
              <a:rPr lang="en-US" smtClean="0"/>
              <a:t>9/11/2024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81929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5E078-261A-3A42-947A-14F235594CDC}" type="datetime1">
              <a:rPr lang="en-US" smtClean="0"/>
              <a:t>9/11/2024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30017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7B86-EDC8-B845-A55F-F8361E26D8FC}" type="datetime1">
              <a:rPr lang="en-US" smtClean="0"/>
              <a:t>9/11/2024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38048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803B1-AEAA-5D44-B194-E743B5506F82}" type="datetime1">
              <a:rPr lang="en-US" smtClean="0"/>
              <a:t>9/11/2024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D3540BDE-CDC6-314A-BB88-C7F51D914C84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692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4BC7035-FE5D-CA4B-A11E-1B953CE171E9}" type="datetime1">
              <a:rPr lang="en-US" smtClean="0"/>
              <a:t>9/11/2024</a:t>
            </a:fld>
            <a:endParaRPr lang="es-ES_tradnl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s-ES_tradnl"/>
              <a:t>Universidad de Sonora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3540BDE-CDC6-314A-BB88-C7F51D914C84}" type="slidenum">
              <a:rPr lang="es-ES_tradnl" smtClean="0"/>
              <a:t>‹Nº›</a:t>
            </a:fld>
            <a:endParaRPr lang="es-ES_tradnl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874866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commons.wikimedia.org/w/index.php?curid=2792866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commons.wikimedia.org/w/index.php?curid=25188912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en.wikipedia.org/wiki/File:Color_Checker.pdf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commons.wikimedia.org/w/index.php?curid=85536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jmanansala.medium.com/image-processing-with-python-color-correction-using-white-balancing-6c6c749886de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researchgate.net/figure/Histogram-Analysis-of-grayscale-image_fig2_228744430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mipav.cit.nih.gov/pubwiki/images/1/19/CumulativeHistogramSample.jpg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kenrockwell.com/tech/yrgb.htm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commons.wikimedia.org/w/index.php?curid=13246919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fif"/><Relationship Id="rId2" Type="http://schemas.openxmlformats.org/officeDocument/2006/relationships/hyperlink" Target="https://qph.cf2.quoracdn.net/main-qimg-e8ec2727cbd9cba0b290fbd0a1cfa411.webp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opencv.org/4.10.0/d3/db7/tutorial_hdr_imaging.html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commons.wikimedia.org/w/index.php?curid=9801673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commons.wikimedia.org/w/index.php?curid=1609109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theailearner.com/2019/02/12/2d-histogram/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pinclipart.com/maxpin/bimmbJ/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s://theailearner.com/2019/04/18/histogram-backprojection/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answers.opencv.org/question/184711/select-hsv-hue-from-30-to-30-in-python/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hyperlink" Target="https://upload.wikimedia.org/wikipedia/commons/9/96/GammaCorrection_demo.jpg" TargetMode="Externa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commons.wikimedia.org/w/index.php?curid=1493370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EC234-ABA6-D64C-84E4-A570DC150F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s-ES_tradnl" dirty="0"/>
              <a:t>Histogramas y balance de color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AED16-E310-7041-9AF8-AB2F035D1C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9286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0FCFDB-1DE9-4598-9627-32AD64E21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YUV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DD3B17-EB58-4474-A5A5-2429D6CC8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Componentes: 𝑌 (luminancia o luma), 𝑈 (proyección azul), 𝑉 (proyección roja).</a:t>
            </a:r>
          </a:p>
          <a:p>
            <a:r>
              <a:rPr lang="es-MX" dirty="0"/>
              <a:t>Se usa en televisión analógica PAL.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7670998-F8A7-4958-AC0D-D2170821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BB6E953-F2DA-48C8-8169-A60FB198A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7028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A3233D-DA63-4EB0-9194-F45FD94CB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YUV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24CD5FB-C231-4F89-A72B-C796512E6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pPr marL="0" indent="0">
              <a:buNone/>
            </a:pPr>
            <a:r>
              <a:rPr lang="es-MX" sz="1400" b="1" dirty="0"/>
              <a:t>Fuente: </a:t>
            </a:r>
            <a:r>
              <a:rPr lang="en-US" sz="1400" b="1" dirty="0"/>
              <a:t>By </a:t>
            </a:r>
            <a:r>
              <a:rPr lang="en-US" sz="1400" b="1" dirty="0" err="1"/>
              <a:t>User:Brianski</a:t>
            </a:r>
            <a:r>
              <a:rPr lang="en-US" sz="1400" b="1" dirty="0"/>
              <a:t> - Concept from </a:t>
            </a:r>
            <a:r>
              <a:rPr lang="en-US" sz="1400" b="1" dirty="0" err="1"/>
              <a:t>en:Image:YUV_components.jpg</a:t>
            </a:r>
            <a:r>
              <a:rPr lang="en-US" sz="1400" b="1" dirty="0"/>
              <a:t>, original public domain image at </a:t>
            </a:r>
            <a:r>
              <a:rPr lang="en-US" sz="1400" b="1" dirty="0" err="1"/>
              <a:t>en:Image:Barns_grand_tetons.jpg</a:t>
            </a:r>
            <a:r>
              <a:rPr lang="en-US" sz="1400" b="1" dirty="0"/>
              <a:t>, Public Domain, </a:t>
            </a:r>
            <a:r>
              <a:rPr lang="en-US" sz="1400" b="1" dirty="0">
                <a:hlinkClick r:id="rId2"/>
              </a:rPr>
              <a:t>https://commons.wikimedia.org/w/index.php?curid=2792866</a:t>
            </a:r>
            <a:endParaRPr lang="en-US" sz="1400" b="1" dirty="0"/>
          </a:p>
          <a:p>
            <a:pPr marL="0" indent="0">
              <a:buNone/>
            </a:pPr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56323DA-B575-47A8-92AF-424A1E33B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4AAB6A0-3B10-4496-93E4-C8FFF0556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11</a:t>
            </a:fld>
            <a:endParaRPr lang="es-ES_tradn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26DE52F-EEE4-4F33-84A9-93BCF7830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640080"/>
            <a:ext cx="1682006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34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FA4FBC-B520-474C-A198-42AD650AC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Balance de color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E20ACE6-1DEF-4057-B06C-3E0E50110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b="1" dirty="0"/>
              <a:t>Balance de color</a:t>
            </a:r>
            <a:r>
              <a:rPr lang="es-MX" dirty="0"/>
              <a:t>. Ajuste global de las intensidades de los colores.</a:t>
            </a:r>
          </a:p>
          <a:p>
            <a:r>
              <a:rPr lang="es-MX" dirty="0"/>
              <a:t>El objetivo es representar correctamente colores específicos, particularmente colores neutros como el blanco o el gris.</a:t>
            </a:r>
          </a:p>
          <a:p>
            <a:r>
              <a:rPr lang="es-MX" dirty="0"/>
              <a:t>A veces se denomina </a:t>
            </a:r>
            <a:r>
              <a:rPr lang="es-MX" b="1" dirty="0"/>
              <a:t>balance de grises</a:t>
            </a:r>
            <a:r>
              <a:rPr lang="es-MX" dirty="0"/>
              <a:t>, </a:t>
            </a:r>
            <a:r>
              <a:rPr lang="es-MX" b="1" dirty="0"/>
              <a:t>balance neutro</a:t>
            </a:r>
            <a:r>
              <a:rPr lang="es-MX" dirty="0"/>
              <a:t> o </a:t>
            </a:r>
            <a:r>
              <a:rPr lang="es-MX" b="1" dirty="0"/>
              <a:t>balance de blancos</a:t>
            </a:r>
            <a:r>
              <a:rPr lang="es-MX" dirty="0"/>
              <a:t>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AEA784C-A507-4AF1-92B4-E2B600E52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1C9DC4A-1A77-4011-9ABE-6B995CCF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17106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182634-C7B6-4633-9E74-D8EB8B2D7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Ejemplo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23A451-A535-4EFC-A0B1-AB960B577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pPr marL="0" indent="0">
              <a:buNone/>
            </a:pPr>
            <a:r>
              <a:rPr lang="es-MX" sz="1400" b="1" dirty="0"/>
              <a:t>Fuente: </a:t>
            </a:r>
            <a:r>
              <a:rPr lang="en-US" sz="1400" b="1" dirty="0"/>
              <a:t>By NASA/JPL-Caltech/MSSS - http://photojournal.jpl.nasa.gov/catalog/PIA16800 (image link), Public Domain, </a:t>
            </a:r>
            <a:r>
              <a:rPr lang="en-US" sz="1400" b="1" dirty="0">
                <a:hlinkClick r:id="rId2"/>
              </a:rPr>
              <a:t>https://commons.wikimedia.org/w/index.php?curid=25188912</a:t>
            </a:r>
            <a:endParaRPr lang="en-US" sz="1400" b="1" dirty="0"/>
          </a:p>
          <a:p>
            <a:pPr marL="0" indent="0">
              <a:buNone/>
            </a:pPr>
            <a:endParaRPr lang="es-MX" dirty="0"/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73BB369-5B9A-4364-BED0-42A489870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AF82BF6-986C-44D8-8D28-BE300F646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13</a:t>
            </a:fld>
            <a:endParaRPr lang="es-ES_tradn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EC4CA3D-E75B-4A38-BECB-BA064799C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717" y="1878839"/>
            <a:ext cx="6685094" cy="383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82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4678FD-F72B-45B9-8B27-91BD9BEC1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ColorChecker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A867D0-7C84-48FD-A605-F93E46AD1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pPr marL="0" indent="0">
              <a:buNone/>
            </a:pPr>
            <a:r>
              <a:rPr lang="es-MX" sz="1400" b="1" dirty="0"/>
              <a:t>Fuente: </a:t>
            </a:r>
            <a:r>
              <a:rPr lang="en-US" sz="1400" b="1" dirty="0">
                <a:hlinkClick r:id="rId2"/>
              </a:rPr>
              <a:t>https://en.wikipedia.org/wiki/File:Color_Checker.pdf</a:t>
            </a:r>
            <a:endParaRPr lang="en-US" sz="1400" b="1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684BBEF-7870-416E-997D-7D632DCE5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5C5485E-2BC8-4189-9E3C-5FE235A4F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14</a:t>
            </a:fld>
            <a:endParaRPr lang="es-ES_tradn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F7DC405-8587-433B-8D22-2256FB29C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340" y="1847088"/>
            <a:ext cx="7000638" cy="39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90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B5353C-B4E9-478A-98AD-0CCB32478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Mejora de contraste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2C058F-C4F2-4F71-9C13-7A752B111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pPr marL="0" indent="0">
              <a:buNone/>
            </a:pPr>
            <a:r>
              <a:rPr lang="es-MX" sz="1400" b="1" dirty="0"/>
              <a:t>Fuente: </a:t>
            </a:r>
            <a:r>
              <a:rPr lang="en-US" sz="1400" b="1" dirty="0"/>
              <a:t>By original Phillip Capper, modified by </a:t>
            </a:r>
            <a:r>
              <a:rPr lang="en-US" sz="1400" b="1" dirty="0" err="1"/>
              <a:t>User:Konstable</a:t>
            </a:r>
            <a:r>
              <a:rPr lang="en-US" sz="1400" b="1" dirty="0"/>
              <a:t> - modified Hawkes Bay NZ.jpg, CC BY 2.0, </a:t>
            </a:r>
            <a:r>
              <a:rPr lang="en-US" sz="1400" b="1" dirty="0">
                <a:hlinkClick r:id="rId2"/>
              </a:rPr>
              <a:t>https://commons.wikimedia.org/w/index.php?curid=855363</a:t>
            </a:r>
            <a:endParaRPr lang="en-US" sz="1400" b="1" dirty="0"/>
          </a:p>
          <a:p>
            <a:pPr marL="0" indent="0">
              <a:buNone/>
            </a:pPr>
            <a:endParaRPr lang="es-MX" dirty="0"/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8402195-B8EB-484B-9468-12073022F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CB220AF-95E4-49E5-8AB8-64F9EEBF4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15</a:t>
            </a:fld>
            <a:endParaRPr lang="es-ES_tradn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AB0586D-820D-4C84-B02A-CAB56C261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683" y="1847088"/>
            <a:ext cx="5139936" cy="342829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397F5B7-4E0B-44BD-9CDF-829698732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381" y="1847087"/>
            <a:ext cx="5139936" cy="342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50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BA89B-4932-4783-8F66-9F469ACA1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Ideas importantes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66788F-1E55-44C3-926E-A67D96C2EB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Las imágenes típicas son grises en promedio; esto se puede utilizar para detectar distorsiones.</a:t>
            </a:r>
          </a:p>
          <a:p>
            <a:r>
              <a:rPr lang="es-MX" dirty="0"/>
              <a:t>Las diferencias más grandes son más visibles, por lo que utilizar todo el rango de intensidad mejora la visibilidad.</a:t>
            </a:r>
          </a:p>
          <a:p>
            <a:r>
              <a:rPr lang="es-MX" dirty="0"/>
              <a:t>A menudo es más fácil trabajar en un espacio de color que no sea RGB.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DBA6512-6B45-4988-9BBB-1FDAEE8F3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1009424-17BF-4F2C-888E-6D44967D4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4149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827420-A5CC-44CE-81F8-3C1416584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Balance de color mediante ajuste lineal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336A5284-A538-40D9-B2F6-B8750AC417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s-MX" dirty="0"/>
                  <a:t>Idea: multiplicar los valores </a:t>
                </a:r>
                <a14:m>
                  <m:oMath xmlns:m="http://schemas.openxmlformats.org/officeDocument/2006/math">
                    <m:r>
                      <a:rPr lang="es-MX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s-MX" dirty="0"/>
                  <a:t>, </a:t>
                </a:r>
                <a14:m>
                  <m:oMath xmlns:m="http://schemas.openxmlformats.org/officeDocument/2006/math">
                    <m:r>
                      <a:rPr lang="es-MX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s-MX" dirty="0"/>
                  <a:t> y </a:t>
                </a:r>
                <a14:m>
                  <m:oMath xmlns:m="http://schemas.openxmlformats.org/officeDocument/2006/math">
                    <m:r>
                      <a:rPr lang="es-MX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s-MX" dirty="0"/>
                  <a:t> por distintas constantes.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s-MX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s-MX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mr>
                          <m:mr>
                            <m:e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mr>
                          <m:mr>
                            <m:e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mr>
                        </m:m>
                      </m:e>
                    </m:d>
                    <m:r>
                      <a:rPr lang="es-MX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s-MX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s-MX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s-MX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s-MX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s-MX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p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s-MX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</m:m>
                      </m:e>
                    </m:d>
                  </m:oMath>
                </a14:m>
                <a:endParaRPr lang="es-MX" dirty="0"/>
              </a:p>
              <a:p>
                <a:r>
                  <a:rPr lang="es-MX" dirty="0"/>
                  <a:t>¿Cómo elegir las constantes?</a:t>
                </a:r>
              </a:p>
              <a:p>
                <a:pPr lvl="1"/>
                <a:r>
                  <a:rPr lang="es-MX" dirty="0"/>
                  <a:t>Supuesto del “mundo gris”: el valor medio debería ser gris.</a:t>
                </a:r>
              </a:p>
              <a:p>
                <a:pPr lvl="1"/>
                <a:r>
                  <a:rPr lang="es-MX" dirty="0"/>
                  <a:t>Balance de blancos: elegir una referencia como color blanco o gris.</a:t>
                </a:r>
              </a:p>
              <a:p>
                <a:pPr lvl="1"/>
                <a:r>
                  <a:rPr lang="es-MX" dirty="0"/>
                  <a:t>Es mejor balancear el RGB de la cámara (lineal) que el RGB de la pantalla (no lineal).</a:t>
                </a:r>
              </a:p>
              <a:p>
                <a:endParaRPr lang="es-MX" dirty="0"/>
              </a:p>
            </p:txBody>
          </p:sp>
        </mc:Choice>
        <mc:Fallback xmlns="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336A5284-A538-40D9-B2F6-B8750AC417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1389" r="-1222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ACEE19A-1C8D-4204-83B4-E97B0EF43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CEBE207-A9B3-43DE-86C9-0303ED721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4473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35B46A-952C-4F81-B1BB-9A4434614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Ejemplo de balance de color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CE5A9EB-1F68-434F-9E4E-3B205236F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Ver </a:t>
            </a:r>
            <a:r>
              <a:rPr lang="es-MX" dirty="0">
                <a:hlinkClick r:id="rId2"/>
              </a:rPr>
              <a:t>https://jmanansala.medium.com/image-processing-with-python-color-correction-using-white-balancing-6c6c749886de</a:t>
            </a:r>
            <a:endParaRPr lang="es-MX" dirty="0"/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C7C6EF0-7E7F-4E8F-94ED-AE06836A9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8A03CE9-0E54-4703-B18D-F105E21EF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18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80454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BE51E-F1E2-AB4F-9E1F-9606C5F7E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Histograma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E0294-3847-AF4F-8A2B-412F07596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b="1" dirty="0"/>
              <a:t>Histograma</a:t>
            </a:r>
            <a:r>
              <a:rPr lang="es-ES_tradnl" dirty="0"/>
              <a:t>. Conteo de cuántos pixeles tienen cada valor.</a:t>
            </a:r>
          </a:p>
          <a:p>
            <a:r>
              <a:rPr lang="es-ES_tradnl" dirty="0"/>
              <a:t>Python: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cv2.calcHist()</a:t>
            </a:r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pPr marL="0" indent="0">
              <a:buNone/>
            </a:pPr>
            <a:r>
              <a:rPr lang="es-ES_tradnl" sz="1400" b="1" dirty="0"/>
              <a:t>Fuente: </a:t>
            </a:r>
            <a:r>
              <a:rPr lang="es-ES_tradnl" sz="1400" b="1" dirty="0">
                <a:hlinkClick r:id="rId2"/>
              </a:rPr>
              <a:t>https://www.researchgate.net/figure/Histogram-Analysis-of-grayscale-image_fig2_228744430</a:t>
            </a:r>
            <a:endParaRPr lang="es-ES_tradnl" sz="1400" b="1" dirty="0"/>
          </a:p>
          <a:p>
            <a:pPr marL="0" indent="0">
              <a:buNone/>
            </a:pPr>
            <a:endParaRPr lang="es-ES_tradnl" dirty="0"/>
          </a:p>
          <a:p>
            <a:endParaRPr lang="es-ES_trad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68C06B-8423-BA45-8507-DCDC2AD8B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95522F-EC8F-A24F-90AB-0B9CE7431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19</a:t>
            </a:fld>
            <a:endParaRPr lang="es-ES_tradnl"/>
          </a:p>
        </p:txBody>
      </p:sp>
      <p:pic>
        <p:nvPicPr>
          <p:cNvPr id="6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668004BE-AE22-8CC9-EF7B-DC00918BA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791" y="2851507"/>
            <a:ext cx="4005286" cy="294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6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C948F-F980-42E1-D472-FB391CE9E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Temario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679DC-67D5-8983-9934-3C1852D15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Espacios de color.</a:t>
            </a:r>
          </a:p>
          <a:p>
            <a:r>
              <a:rPr lang="es-MX" dirty="0"/>
              <a:t>Balance de color.</a:t>
            </a:r>
          </a:p>
          <a:p>
            <a:r>
              <a:rPr lang="en-MX" dirty="0"/>
              <a:t>Histogramas para imágenes en tonos de gris.</a:t>
            </a:r>
          </a:p>
          <a:p>
            <a:r>
              <a:rPr lang="en-MX" dirty="0"/>
              <a:t>Histogramas para imágenes a color.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ECCD43-206C-12F8-465D-27BC47F8D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10FDC-3628-8627-4F6E-333C73824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36476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96885-BE24-F14B-87AC-863C44454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Histograma acumulativo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371A0-2E53-284A-BB4B-E3837E9B0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b="1" dirty="0"/>
              <a:t>Histograma acumulativo</a:t>
            </a:r>
            <a:r>
              <a:rPr lang="es-ES_tradnl" dirty="0"/>
              <a:t>. Conteo del número de pixeles menores o igual a cada valor.</a:t>
            </a:r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pPr marL="0" indent="0">
              <a:buNone/>
            </a:pPr>
            <a:r>
              <a:rPr lang="es-ES_tradnl" sz="1500" b="1" dirty="0"/>
              <a:t>Fuente: </a:t>
            </a:r>
            <a:r>
              <a:rPr lang="es-ES_tradnl" sz="1500" b="1" dirty="0">
                <a:hlinkClick r:id="rId2"/>
              </a:rPr>
              <a:t>https://mipav.cit.nih.gov/pubwiki/images/1/19/CumulativeHistogramSample.jpg</a:t>
            </a:r>
            <a:endParaRPr lang="es-ES_tradnl" sz="1500" b="1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63100E-1F74-404B-A07D-24681DCB4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F58C05-2441-3E4D-AB52-A86465E4D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20</a:t>
            </a:fld>
            <a:endParaRPr lang="es-ES_tradnl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14" y="2833078"/>
            <a:ext cx="5296386" cy="282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38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Ejemplo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 = [1 1 2 3 3 3 5 6]</a:t>
            </a:r>
          </a:p>
          <a:p>
            <a:r>
              <a:rPr lang="pt-BR" dirty="0"/>
              <a:t>H = [2 1 3 0 1 1]</a:t>
            </a:r>
          </a:p>
          <a:p>
            <a:r>
              <a:rPr lang="pt-BR" dirty="0"/>
              <a:t>C = [2 3 6 6 7 8]</a:t>
            </a:r>
          </a:p>
          <a:p>
            <a:endParaRPr lang="es-MX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21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95237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E77D5-69E2-1148-8D42-3F66C79F4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Histogramas de imágenes a color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4687F-AF7A-BC4D-9E08-0A269ECDB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Dos tipos de histogramas para imágenes a color:</a:t>
            </a:r>
          </a:p>
          <a:p>
            <a:r>
              <a:rPr lang="es-ES_tradnl" dirty="0"/>
              <a:t>Histograma de intensidad (luminancia).</a:t>
            </a:r>
          </a:p>
          <a:p>
            <a:r>
              <a:rPr lang="es-ES_tradnl" dirty="0"/>
              <a:t>Histogramas individuales por cada canal de color.</a:t>
            </a:r>
          </a:p>
          <a:p>
            <a:endParaRPr lang="es-ES_trad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EE1A44-E8B4-FB4A-8D6D-0E376C0CD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DE92B2-910D-AF47-A2D2-71A9E1F5A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22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5227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AEF2D-F07E-966F-661D-0B6236736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Ejemplo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64CBE-30EE-66C0-D130-3CE41E0636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endParaRPr lang="en-MX" dirty="0"/>
          </a:p>
          <a:p>
            <a:pPr marL="0" indent="0">
              <a:buNone/>
            </a:pPr>
            <a:r>
              <a:rPr lang="en-MX" sz="1400" b="1" dirty="0"/>
              <a:t>Fuente: </a:t>
            </a:r>
            <a:r>
              <a:rPr lang="en-US" sz="1400" b="1" dirty="0">
                <a:hlinkClick r:id="rId2"/>
              </a:rPr>
              <a:t>https://kenrockwell.com/tech/yrgb.htm</a:t>
            </a:r>
            <a:endParaRPr lang="en-MX" sz="14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77842F-5BE0-2731-63F4-88129707B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70300F-1F4B-4DAE-C3D0-B4875C010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23</a:t>
            </a:fld>
            <a:endParaRPr lang="es-ES_tradnl"/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EBD7D17-1576-3A67-B8F3-F311C99E1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739" y="541531"/>
            <a:ext cx="2869774" cy="581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89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D6EAB-D4C4-E54D-9789-6734C90AB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Histogramas de intensidad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4A539D-7CB9-1E4A-A6B3-41699D1CA6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s-ES_tradnl" dirty="0"/>
                  <a:t>El histograma de intensidad o luminancia,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s-ES_tradnl" dirty="0"/>
                  <a:t>, es el histograma de la imagen a color en escala de grises.</a:t>
                </a:r>
              </a:p>
              <a:p>
                <a:r>
                  <a:rPr lang="es-ES_tradnl" dirty="0"/>
                  <a:t>La imagen en escala de grises se obtiene calculando la luminancia.</a:t>
                </a:r>
              </a:p>
              <a:p>
                <a:r>
                  <a:rPr lang="es-ES_tradnl" dirty="0"/>
                  <a:t>La luminancia se puede calcular mediante un promedio:</a:t>
                </a:r>
              </a:p>
              <a:p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s-ES_tradnl" dirty="0"/>
              </a:p>
              <a:p>
                <a:r>
                  <a:rPr lang="es-ES_tradnl" dirty="0"/>
                  <a:t>Los humanos percibimos el rojo y el verde como más brillantes que el azul.</a:t>
                </a:r>
              </a:p>
              <a:p>
                <a:endParaRPr lang="es-ES_tradnl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4A539D-7CB9-1E4A-A6B3-41699D1CA6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138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F5F33B-1B71-2D4D-A687-73825203B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B18D26-41EE-ED4E-A6C0-34E432591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24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327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1F667-16AF-6447-A1FE-BAE208A45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Histogramas de intensidad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844D01-DD72-E141-AADE-E42F3FD4E07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s-ES_tradnl" dirty="0"/>
                  <a:t>En la práctica se usa un promedio ponderado:</a:t>
                </a:r>
              </a:p>
              <a:p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es-ES_tradnl" dirty="0"/>
              </a:p>
              <a:p>
                <a:r>
                  <a:rPr lang="es-ES_tradnl" dirty="0"/>
                  <a:t>Los siguientes pesos se desarrollaron para codificar señales analógicas de televisión en color: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_tradnl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s-ES" b="0" i="1" smtClean="0">
                        <a:latin typeface="Cambria Math" panose="02040503050406030204" pitchFamily="18" charset="0"/>
                      </a:rPr>
                      <m:t>=0.299, </m:t>
                    </m:r>
                    <m:sSub>
                      <m:sSub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s-ES" b="0" i="1" smtClean="0">
                        <a:latin typeface="Cambria Math" panose="02040503050406030204" pitchFamily="18" charset="0"/>
                      </a:rPr>
                      <m:t>=0.587, </m:t>
                    </m:r>
                    <m:sSub>
                      <m:sSub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s-ES" b="0" i="1" smtClean="0">
                        <a:latin typeface="Cambria Math" panose="02040503050406030204" pitchFamily="18" charset="0"/>
                      </a:rPr>
                      <m:t>=0.144</m:t>
                    </m:r>
                  </m:oMath>
                </a14:m>
                <a:endParaRPr lang="es-ES_tradnl" dirty="0"/>
              </a:p>
              <a:p>
                <a:r>
                  <a:rPr lang="es-ES_tradnl" dirty="0"/>
                  <a:t>Los pesos recomendados en el standard ITU-BT.709 para la codificación de color digital son: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_tradnl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s-ES" b="0" i="1" smtClean="0">
                        <a:latin typeface="Cambria Math" panose="02040503050406030204" pitchFamily="18" charset="0"/>
                      </a:rPr>
                      <m:t>=0.2126, </m:t>
                    </m:r>
                    <m:sSub>
                      <m:sSub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s-ES" b="0" i="1" smtClean="0">
                        <a:latin typeface="Cambria Math" panose="02040503050406030204" pitchFamily="18" charset="0"/>
                      </a:rPr>
                      <m:t>=0.7152, </m:t>
                    </m:r>
                    <m:sSub>
                      <m:sSub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s-ES" b="0" i="1" smtClean="0">
                        <a:latin typeface="Cambria Math" panose="02040503050406030204" pitchFamily="18" charset="0"/>
                      </a:rPr>
                      <m:t>=0.0722</m:t>
                    </m:r>
                  </m:oMath>
                </a14:m>
                <a:endParaRPr lang="es-ES_tradnl" dirty="0"/>
              </a:p>
              <a:p>
                <a:endParaRPr lang="es-ES_tradnl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844D01-DD72-E141-AADE-E42F3FD4E0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9" t="-1441"/>
                </a:stretch>
              </a:blipFill>
            </p:spPr>
            <p:txBody>
              <a:bodyPr/>
              <a:lstStyle/>
              <a:p>
                <a:r>
                  <a:rPr lang="en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103653-B954-4E4C-94FA-2594EAA79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CE508B-5DB9-8C47-BA2D-7B74CEE1A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25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5965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E9E77-7665-ED44-9EA7-AEA6D20C0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Histogramas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DE4B1-9311-794C-BDBE-F47E28C36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¿Para qué sirve el histograma de una imagen?</a:t>
            </a:r>
          </a:p>
          <a:p>
            <a:r>
              <a:rPr lang="es-ES_tradnl" dirty="0"/>
              <a:t>Da información sobre el contraste y rango dinámico de una imagen.</a:t>
            </a:r>
          </a:p>
          <a:p>
            <a:r>
              <a:rPr lang="es-ES_tradnl" dirty="0"/>
              <a:t>Ofrece información sobre la exposición de la imagen.</a:t>
            </a:r>
          </a:p>
          <a:p>
            <a:r>
              <a:rPr lang="es-ES_tradnl" dirty="0"/>
              <a:t>El histograma se puede manipular para mejorar una imagen.</a:t>
            </a:r>
          </a:p>
          <a:p>
            <a:endParaRPr lang="es-ES_trad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2E7BD2-B11D-4444-8E52-06B0D2EB2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E647B6-29E4-0E42-8390-329ADCAF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26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8733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634F6-8323-9440-889F-60B3BAE5B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Ejemplos de exposición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14507A5-4E9F-1A41-B378-6EE7737F24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228599"/>
            <a:ext cx="10972800" cy="380256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8053FB-AFD7-7144-85C9-86886B691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CE1C5D-04F5-1A43-8DF4-D9D241F8C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27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581308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1BEDD-094D-B34C-89AA-1AE367D20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Contraste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51A0F3-A379-944C-9419-527CFBC1E2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s-ES_tradnl" dirty="0"/>
                  <a:t>El contraste es el rango de valores de intensidad utilizados por una imagen.</a:t>
                </a:r>
              </a:p>
              <a:p>
                <a:r>
                  <a:rPr lang="es-ES_tradnl" dirty="0"/>
                  <a:t>Es la diferencia entre los valores máximo y mínimo de los pixeles de la imagen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_tradnl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s-E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s-ES_tradnl" dirty="0"/>
                  <a:t>).</a:t>
                </a:r>
              </a:p>
              <a:p>
                <a:r>
                  <a:rPr lang="es-ES_tradnl" dirty="0"/>
                  <a:t>Una imagen de contraste completo (</a:t>
                </a:r>
                <a:r>
                  <a:rPr lang="es-ES_tradnl" i="1" dirty="0"/>
                  <a:t>full-</a:t>
                </a:r>
                <a:r>
                  <a:rPr lang="es-ES_tradnl" i="1" dirty="0" err="1"/>
                  <a:t>contrast</a:t>
                </a:r>
                <a:r>
                  <a:rPr lang="es-ES_tradnl" dirty="0"/>
                  <a:t>) es la que hace un uso efectivo de todo el rango de valores de intensidad disponibles, es decir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_tradnl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s-E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s-ES_tradnl" dirty="0"/>
                  <a:t> 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_tradnl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s-ES" b="0" i="1" smtClean="0">
                        <a:latin typeface="Cambria Math" panose="02040503050406030204" pitchFamily="18" charset="0"/>
                      </a:rPr>
                      <m:t>=255</m:t>
                    </m:r>
                  </m:oMath>
                </a14:m>
                <a:r>
                  <a:rPr lang="es-ES_tradnl" dirty="0"/>
                  <a:t> (negro a blanco).</a:t>
                </a:r>
              </a:p>
              <a:p>
                <a:r>
                  <a:rPr lang="es-ES_tradnl" dirty="0"/>
                  <a:t>Con esta definición, el contraste de la imagen se puede leer fácilmente directamente desde el histograma.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51A0F3-A379-944C-9419-527CFBC1E2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9" t="-1441" r="-1387"/>
                </a:stretch>
              </a:blipFill>
            </p:spPr>
            <p:txBody>
              <a:bodyPr/>
              <a:lstStyle/>
              <a:p>
                <a:r>
                  <a:rPr lang="en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BDA252-6811-C94C-A72D-A1765815B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38F7D9-07F5-994D-8BC8-FB9FBAB9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28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0137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D00DB-651A-DA4A-8E61-0EDDCDD32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Contraste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76561DE-B8B5-E348-872B-297F7E8313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4633" y="1935163"/>
            <a:ext cx="9342734" cy="438943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6AF64E-F42B-9C46-A34D-9FD9A6C46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587C13-30D5-DF4B-91B5-63D17B6EE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29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39812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A2F3E0-CF98-4B0E-A6E0-3E1929A00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RGB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702098-0107-4DC5-83E7-142343042B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Espacio de color por default.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pPr marL="0" indent="0">
              <a:buNone/>
            </a:pPr>
            <a:r>
              <a:rPr lang="es-MX" sz="1400" b="1" dirty="0"/>
              <a:t>Fuente: </a:t>
            </a:r>
            <a:r>
              <a:rPr lang="en-US" sz="1400" b="1" dirty="0"/>
              <a:t>By </a:t>
            </a:r>
            <a:r>
              <a:rPr lang="en-US" sz="1400" b="1" dirty="0" err="1"/>
              <a:t>Immanuelle</a:t>
            </a:r>
            <a:r>
              <a:rPr lang="en-US" sz="1400" b="1" dirty="0"/>
              <a:t> - Own work, CC BY-SA 4.0, </a:t>
            </a:r>
            <a:r>
              <a:rPr lang="en-US" sz="1400" b="1" dirty="0">
                <a:hlinkClick r:id="rId2"/>
              </a:rPr>
              <a:t>https://commons.wikimedia.org/w/index.php?curid=132469198</a:t>
            </a:r>
            <a:endParaRPr lang="es-MX" sz="1400" b="1" dirty="0"/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88A587D-18DF-4CF2-82C1-A456D05A1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BB1E59D-2FBA-4A32-ABE1-F7708ED6F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DB698-3D8C-408F-9C23-9FF75E1BA602}" type="slidenum">
              <a:rPr lang="es-MX" smtClean="0"/>
              <a:t>3</a:t>
            </a:fld>
            <a:endParaRPr lang="es-MX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D5E28FCF-EEE4-4CE4-810B-FCA01F641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95067" y="1847088"/>
            <a:ext cx="39052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765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5A010-1D5F-2D4D-8DED-03A44B5F6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Rango dinámico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8E659-4B7B-3341-B89C-E7AFE59A3A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b="1" dirty="0"/>
              <a:t>Rango dinámico</a:t>
            </a:r>
            <a:r>
              <a:rPr lang="es-ES_tradnl" dirty="0"/>
              <a:t>. La relación (ratio o razón) entre los valores más grandes y más pequeños de intensidad.</a:t>
            </a:r>
          </a:p>
          <a:p>
            <a:r>
              <a:rPr lang="es-ES_tradnl" dirty="0"/>
              <a:t>Se mide como una relación, en decibeles o en stops.</a:t>
            </a:r>
          </a:p>
          <a:p>
            <a:endParaRPr lang="es-ES_trad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87598D-1BDD-6F45-809F-C25D8C1BF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492ECE-7BC1-6141-AB86-5347890E8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30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0659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303B6-68FF-C34D-9F76-C873A50CE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Rango dinámico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983AF0-365F-BC4D-BCA7-FDBD27F414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s-ES_tradnl" dirty="0"/>
                  <a:t>Ejemplo: suponer que para una imagen dada de 8 bits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_tradnl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𝑙𝑜𝑤</m:t>
                        </m:r>
                      </m:sub>
                    </m:sSub>
                    <m:r>
                      <a:rPr lang="es-ES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es-ES_tradnl" dirty="0"/>
                  <a:t> 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_tradnl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h𝑖𝑔h</m:t>
                        </m:r>
                      </m:sub>
                    </m:sSub>
                    <m:r>
                      <a:rPr lang="es-ES" b="0" i="1" smtClean="0">
                        <a:latin typeface="Cambria Math" panose="02040503050406030204" pitchFamily="18" charset="0"/>
                      </a:rPr>
                      <m:t>=250</m:t>
                    </m:r>
                  </m:oMath>
                </a14:m>
                <a:r>
                  <a:rPr lang="es-ES_tradnl" dirty="0"/>
                  <a:t>.</a:t>
                </a:r>
              </a:p>
              <a:p>
                <a:r>
                  <a:rPr lang="es-ES_tradnl" dirty="0"/>
                  <a:t>El rango dinámico es:</a:t>
                </a:r>
              </a:p>
              <a:p>
                <a:r>
                  <a:rPr lang="es-ES_tradnl" dirty="0"/>
                  <a:t>Como relación (ratio)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𝐷𝑅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250</m:t>
                        </m:r>
                      </m:num>
                      <m:den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s-ES" b="0" i="1" smtClean="0">
                        <a:latin typeface="Cambria Math" panose="02040503050406030204" pitchFamily="18" charset="0"/>
                      </a:rPr>
                      <m:t>=25</m:t>
                    </m:r>
                    <m:r>
                      <a:rPr lang="es-MX" b="0" i="1" smtClean="0">
                        <a:latin typeface="Cambria Math" panose="02040503050406030204" pitchFamily="18" charset="0"/>
                      </a:rPr>
                      <m:t>=25:1</m:t>
                    </m:r>
                  </m:oMath>
                </a14:m>
                <a:r>
                  <a:rPr lang="es-ES_tradnl" dirty="0"/>
                  <a:t>.</a:t>
                </a:r>
              </a:p>
              <a:p>
                <a:r>
                  <a:rPr lang="es-ES_tradnl" dirty="0"/>
                  <a:t>En decibeles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𝐷𝑅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=10×</m:t>
                    </m:r>
                    <m:sSub>
                      <m:sSubPr>
                        <m:ctrlP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s-E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sub>
                    </m:sSub>
                    <m:d>
                      <m:dPr>
                        <m:ctrlP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s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250</m:t>
                            </m:r>
                          </m:num>
                          <m:den>
                            <m:r>
                              <a:rPr lang="es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e>
                    </m:d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=13.98</m:t>
                    </m:r>
                  </m:oMath>
                </a14:m>
                <a:r>
                  <a:rPr lang="es-ES_tradnl" dirty="0"/>
                  <a:t> dB.</a:t>
                </a:r>
              </a:p>
              <a:p>
                <a:r>
                  <a:rPr lang="es-ES_tradnl" dirty="0"/>
                  <a:t>En stops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𝐷𝑅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𝑙𝑜𝑔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s-E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250</m:t>
                            </m:r>
                          </m:num>
                          <m:den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e>
                    </m:d>
                    <m:r>
                      <a:rPr lang="es-ES" b="0" i="1" smtClean="0">
                        <a:latin typeface="Cambria Math" panose="02040503050406030204" pitchFamily="18" charset="0"/>
                      </a:rPr>
                      <m:t>=4.64</m:t>
                    </m:r>
                  </m:oMath>
                </a14:m>
                <a:r>
                  <a:rPr lang="es-ES_tradnl" dirty="0"/>
                  <a:t> stops.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983AF0-365F-BC4D-BCA7-FDBD27F414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138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C9071C-998D-C54D-87CA-0557B294C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6DA829-493D-1742-BA52-79145CB63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31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185733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4ECB6-5FB4-8C4C-B0FA-FEAD25BC8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Rango dinámico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523682-B3A9-9A4A-BCF9-F2BA87EC6E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s-ES_tradnl" dirty="0"/>
                  <a:t>Fórmulas generales:</a:t>
                </a:r>
              </a:p>
              <a:p>
                <a:r>
                  <a:rPr lang="es-ES_tradnl" dirty="0"/>
                  <a:t>Relación: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_tradnl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s-ES_tradnl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MX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s-MX" b="0" i="1" smtClean="0">
                                <a:latin typeface="Cambria Math" panose="02040503050406030204" pitchFamily="18" charset="0"/>
                              </a:rPr>
                              <m:t>h𝑖𝑔h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s-MX" b="0" i="0" smtClean="0">
                            <a:latin typeface="Cambria Math" panose="02040503050406030204" pitchFamily="18" charset="0"/>
                          </a:rPr>
                          <m:t>max</m:t>
                        </m:r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⁡(1,</m:t>
                        </m:r>
                        <m:sSub>
                          <m:sSubPr>
                            <m:ctrlPr>
                              <a:rPr lang="es-MX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MX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s-MX" b="0" i="1" smtClean="0">
                                <a:latin typeface="Cambria Math" panose="02040503050406030204" pitchFamily="18" charset="0"/>
                              </a:rPr>
                              <m:t>𝑙𝑜𝑤</m:t>
                            </m:r>
                          </m:sub>
                        </m:sSub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s-ES_tradnl" dirty="0"/>
              </a:p>
              <a:p>
                <a:r>
                  <a:rPr lang="es-ES_tradnl" dirty="0"/>
                  <a:t>Decibeles: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𝑙𝑜𝑔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sub>
                    </m:sSub>
                    <m:d>
                      <m:dPr>
                        <m:ctrlP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s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s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h𝑖𝑔h</m:t>
                                </m:r>
                              </m:sub>
                            </m:sSub>
                          </m:num>
                          <m:den>
                            <m:r>
                              <m:rPr>
                                <m:sty m:val="p"/>
                              </m:rPr>
                              <a:rPr lang="es-E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max</m:t>
                            </m:r>
                            <m:r>
                              <a:rPr lang="es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⁡(1,</m:t>
                            </m:r>
                            <m:sSub>
                              <m:sSubPr>
                                <m:ctrlPr>
                                  <a:rPr lang="es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𝑙𝑜𝑤</m:t>
                                </m:r>
                              </m:sub>
                            </m:sSub>
                            <m:r>
                              <a:rPr lang="es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d>
                  </m:oMath>
                </a14:m>
                <a:r>
                  <a:rPr lang="es-ES_tradnl" dirty="0"/>
                  <a:t> dB</a:t>
                </a:r>
              </a:p>
              <a:p>
                <a:r>
                  <a:rPr lang="es-ES_tradnl" dirty="0" err="1"/>
                  <a:t>Stops</a:t>
                </a:r>
                <a:r>
                  <a:rPr lang="es-ES_tradnl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_tradnl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𝑙𝑜𝑔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s-ES_tradnl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s-ES_tradnl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s-ES_tradnl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h𝑖𝑔h</m:t>
                                </m:r>
                              </m:sub>
                            </m:sSub>
                          </m:num>
                          <m:den>
                            <m:r>
                              <m:rPr>
                                <m:sty m:val="p"/>
                              </m:rPr>
                              <a:rPr lang="es-ES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⁡(1, </m:t>
                            </m:r>
                            <m:sSub>
                              <m:sSubPr>
                                <m:ctrlP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𝑙𝑜𝑤</m:t>
                                </m:r>
                              </m:sub>
                            </m:sSub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d>
                  </m:oMath>
                </a14:m>
                <a:r>
                  <a:rPr lang="es-ES_tradnl" dirty="0"/>
                  <a:t> stops</a:t>
                </a:r>
              </a:p>
              <a:p>
                <a:r>
                  <a:rPr lang="es-ES_tradnl" dirty="0"/>
                  <a:t>En el denominador se usa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b="0" i="0" smtClean="0">
                        <a:latin typeface="Cambria Math" panose="02040503050406030204" pitchFamily="18" charset="0"/>
                      </a:rPr>
                      <m:t>max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⁡(1, </m:t>
                    </m:r>
                    <m:sSub>
                      <m:sSub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𝑙𝑜𝑤</m:t>
                        </m:r>
                      </m:sub>
                    </m:sSub>
                    <m:r>
                      <a:rPr lang="es-E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ES_tradnl" dirty="0"/>
                  <a:t> porque es posible que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_tradnl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𝑙𝑜𝑤</m:t>
                        </m:r>
                      </m:sub>
                    </m:sSub>
                  </m:oMath>
                </a14:m>
                <a:r>
                  <a:rPr lang="es-ES_tradnl" dirty="0"/>
                  <a:t> valga 0.</a:t>
                </a:r>
              </a:p>
              <a:p>
                <a:r>
                  <a:rPr lang="es-ES_tradnl" dirty="0"/>
                  <a:t>Los decibeles se emplean en sonido y los stops en fotografía y en imágenes digitales.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523682-B3A9-9A4A-BCF9-F2BA87EC6E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236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0BC900-C2F3-AA49-A26F-BDF327D91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034C84-C406-0D47-8F01-6519304BA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32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598129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Rango dinámico alto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s-MX" dirty="0"/>
                  <a:t>High </a:t>
                </a:r>
                <a:r>
                  <a:rPr lang="es-MX" dirty="0" err="1"/>
                  <a:t>Dynamic</a:t>
                </a:r>
                <a:r>
                  <a:rPr lang="es-MX" dirty="0"/>
                  <a:t> </a:t>
                </a:r>
                <a:r>
                  <a:rPr lang="es-MX" dirty="0" err="1"/>
                  <a:t>Range</a:t>
                </a:r>
                <a:r>
                  <a:rPr lang="es-MX" dirty="0"/>
                  <a:t> (HDR).</a:t>
                </a:r>
              </a:p>
              <a:p>
                <a:r>
                  <a:rPr lang="es-MX" dirty="0"/>
                  <a:t>La mayoría de los dispositivos y imágenes digitales utilizan 8 bits por canal.</a:t>
                </a:r>
              </a:p>
              <a:p>
                <a:r>
                  <a:rPr lang="es-MX" dirty="0"/>
                  <a:t>Esto limita el rango dinámico del dispositivo a 256 niveles (255:1).</a:t>
                </a:r>
              </a:p>
              <a:p>
                <a:r>
                  <a:rPr lang="es-MX" dirty="0"/>
                  <a:t>El ojo humano puede adaptarse a condiciones de iluminación que varían en diez órdenes de magnitud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MX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  <m:r>
                      <a:rPr lang="es-MX" b="0" i="1" smtClean="0">
                        <a:latin typeface="Cambria Math" panose="02040503050406030204" pitchFamily="18" charset="0"/>
                      </a:rPr>
                      <m:t>:1</m:t>
                    </m:r>
                  </m:oMath>
                </a14:m>
                <a:r>
                  <a:rPr lang="es-MX" dirty="0"/>
                  <a:t>).</a:t>
                </a:r>
              </a:p>
              <a:p>
                <a:r>
                  <a:rPr lang="es-MX" dirty="0"/>
                  <a:t>Cuando se toma fotografías de una escena del mundo real, las regiones brillantes pueden estar sobreexpuestas, mientras que las oscuras pueden estar subexpuestas.</a:t>
                </a:r>
              </a:p>
              <a:p>
                <a:endParaRPr lang="es-MX" dirty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138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33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7446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Rango dinámico alto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pPr marL="0" indent="0">
              <a:buNone/>
            </a:pPr>
            <a:r>
              <a:rPr lang="es-MX" sz="1400" b="1" dirty="0"/>
              <a:t>Fuente: </a:t>
            </a:r>
            <a:r>
              <a:rPr lang="es-MX" sz="1400" b="1" dirty="0">
                <a:hlinkClick r:id="rId2"/>
              </a:rPr>
              <a:t>https://qph.cf2.quoracdn.net/main-qimg-e8ec2727cbd9cba0b290fbd0a1cfa411.webp</a:t>
            </a:r>
            <a:endParaRPr lang="es-MX" sz="1400" b="1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34</a:t>
            </a:fld>
            <a:endParaRPr lang="es-ES_tradnl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61" y="1935480"/>
            <a:ext cx="8926868" cy="342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431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Rango dinámico alto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dirty="0"/>
              <a:t>Las imágenes HDR utilizan más de 8 bits por canal (normalmente valores flotantes de 32 bits), lo que permite un rango dinámico mucho más amplio.</a:t>
            </a:r>
          </a:p>
          <a:p>
            <a:r>
              <a:rPr lang="es-MX" dirty="0"/>
              <a:t>Una imagen HDR se obtiene capturando múltiples fotografías de la misma escena con diferentes exposiciones y luego combinarlos en una sola imagen.</a:t>
            </a:r>
          </a:p>
          <a:p>
            <a:r>
              <a:rPr lang="es-MX" dirty="0"/>
              <a:t>Para convertir una imagen HDR a una imagen LDR (rango dinámico 255:1) hay dos métodos: mapeo de tonos (</a:t>
            </a:r>
            <a:r>
              <a:rPr lang="es-MX" dirty="0" err="1"/>
              <a:t>tone</a:t>
            </a:r>
            <a:r>
              <a:rPr lang="es-MX" dirty="0"/>
              <a:t> </a:t>
            </a:r>
            <a:r>
              <a:rPr lang="es-MX" dirty="0" err="1"/>
              <a:t>mapping</a:t>
            </a:r>
            <a:r>
              <a:rPr lang="es-MX" dirty="0"/>
              <a:t>) y fusión de exposiciones (</a:t>
            </a:r>
            <a:r>
              <a:rPr lang="es-MX" dirty="0" err="1"/>
              <a:t>exposure</a:t>
            </a:r>
            <a:r>
              <a:rPr lang="es-MX" dirty="0"/>
              <a:t> </a:t>
            </a:r>
            <a:r>
              <a:rPr lang="es-MX" dirty="0" err="1"/>
              <a:t>fusion</a:t>
            </a:r>
            <a:r>
              <a:rPr lang="es-MX" dirty="0"/>
              <a:t>).</a:t>
            </a:r>
          </a:p>
          <a:p>
            <a:endParaRPr lang="es-MX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35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9546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Ejemplo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36</a:t>
            </a:fld>
            <a:endParaRPr lang="es-ES_tradnl"/>
          </a:p>
        </p:txBody>
      </p:sp>
      <p:pic>
        <p:nvPicPr>
          <p:cNvPr id="1030" name="Picture 6" descr="https://docs.opencv.org/4.10.0/memorial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299" y="714576"/>
            <a:ext cx="3880024" cy="572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609600" y="2286000"/>
            <a:ext cx="3411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Secuencia de exposiciones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452338" y="5462954"/>
            <a:ext cx="33257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Fuente: </a:t>
            </a:r>
            <a:r>
              <a:rPr lang="es-MX" sz="1400" b="1" dirty="0">
                <a:hlinkClick r:id="rId3"/>
              </a:rPr>
              <a:t>https://docs.opencv.org/4.10.0/d3/db7/tutorial_hdr_imaging.html</a:t>
            </a:r>
            <a:r>
              <a:rPr lang="es-MX" sz="1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94507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Ejemplo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37</a:t>
            </a:fld>
            <a:endParaRPr lang="es-ES_tradnl"/>
          </a:p>
        </p:txBody>
      </p:sp>
      <p:pic>
        <p:nvPicPr>
          <p:cNvPr id="2050" name="Picture 2" descr="https://docs.opencv.org/4.10.0/ldr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354" y="600301"/>
            <a:ext cx="3880337" cy="57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762001" y="2403231"/>
            <a:ext cx="2567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Mapeo de tonos</a:t>
            </a:r>
          </a:p>
        </p:txBody>
      </p:sp>
    </p:spTree>
    <p:extLst>
      <p:ext uri="{BB962C8B-B14F-4D97-AF65-F5344CB8AC3E}">
        <p14:creationId xmlns:p14="http://schemas.microsoft.com/office/powerpoint/2010/main" val="16809639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Ejemplo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38</a:t>
            </a:fld>
            <a:endParaRPr lang="es-ES_tradnl"/>
          </a:p>
        </p:txBody>
      </p:sp>
      <p:pic>
        <p:nvPicPr>
          <p:cNvPr id="4098" name="Picture 2" descr="https://docs.opencv.org/4.10.0/fusion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786" y="596809"/>
            <a:ext cx="3863613" cy="569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609600" y="2332892"/>
            <a:ext cx="3423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Fusión de exposiciones</a:t>
            </a:r>
          </a:p>
        </p:txBody>
      </p:sp>
    </p:spTree>
    <p:extLst>
      <p:ext uri="{BB962C8B-B14F-4D97-AF65-F5344CB8AC3E}">
        <p14:creationId xmlns:p14="http://schemas.microsoft.com/office/powerpoint/2010/main" val="17367942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95D06-37A1-DE47-AC55-EE1C7265B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Ecualización del histograma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5A60B-5ADD-E74C-8E1C-553F79451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El objetivo es encontrar y aplicar una operación de pixel para modificar una imagen de tal forma que el histograma de la imagen modificada se aproxime a una distribución </a:t>
            </a:r>
            <a:r>
              <a:rPr lang="es-ES_tradnl" i="1" dirty="0"/>
              <a:t>uniforme</a:t>
            </a:r>
            <a:r>
              <a:rPr lang="es-ES_tradnl" dirty="0"/>
              <a:t>.</a:t>
            </a:r>
          </a:p>
          <a:p>
            <a:endParaRPr lang="es-ES_trad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F55C50-E38D-C34A-9A43-E768BD1AB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EB29F7-06F7-A540-9C79-59D04E75D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3198-A160-6540-9C44-5D8774E7ABE0}" type="slidenum">
              <a:rPr lang="es-ES_tradnl" smtClean="0"/>
              <a:t>39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2222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E00752-8E9B-43E8-B87B-179BAF0D2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HSV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131EEB-B4B1-44B4-B430-4F2BF784D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dirty="0" err="1"/>
              <a:t>Hue</a:t>
            </a:r>
            <a:r>
              <a:rPr lang="es-MX" dirty="0"/>
              <a:t>, </a:t>
            </a:r>
            <a:r>
              <a:rPr lang="es-MX" dirty="0" err="1"/>
              <a:t>Saturation</a:t>
            </a:r>
            <a:r>
              <a:rPr lang="es-MX" dirty="0"/>
              <a:t>, </a:t>
            </a:r>
            <a:r>
              <a:rPr lang="es-MX" dirty="0" err="1"/>
              <a:t>Value</a:t>
            </a:r>
            <a:r>
              <a:rPr lang="es-MX" dirty="0"/>
              <a:t>.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pPr marL="0" indent="0">
              <a:buNone/>
            </a:pPr>
            <a:r>
              <a:rPr lang="es-ES_tradnl" sz="1400" b="1" dirty="0"/>
              <a:t>HSV_color_solid_cylinder.png: </a:t>
            </a:r>
            <a:r>
              <a:rPr lang="es-ES_tradnl" sz="1400" b="1" dirty="0" err="1"/>
              <a:t>SharkDderivative</a:t>
            </a:r>
            <a:r>
              <a:rPr lang="es-ES_tradnl" sz="1400" b="1" dirty="0"/>
              <a:t> </a:t>
            </a:r>
            <a:r>
              <a:rPr lang="es-ES_tradnl" sz="1400" b="1" dirty="0" err="1"/>
              <a:t>work</a:t>
            </a:r>
            <a:r>
              <a:rPr lang="es-ES_tradnl" sz="1400" b="1" dirty="0"/>
              <a:t>: </a:t>
            </a:r>
            <a:r>
              <a:rPr lang="es-ES_tradnl" sz="1400" b="1" dirty="0" err="1"/>
              <a:t>SharkD</a:t>
            </a:r>
            <a:r>
              <a:rPr lang="es-ES_tradnl" sz="1400" b="1" dirty="0"/>
              <a:t>  </a:t>
            </a:r>
            <a:r>
              <a:rPr lang="es-ES_tradnl" sz="1400" b="1" dirty="0" err="1"/>
              <a:t>Talk</a:t>
            </a:r>
            <a:r>
              <a:rPr lang="es-ES_tradnl" sz="1400" b="1" dirty="0"/>
              <a:t> - HSV_color_solid_cylinder.png, CC BY-SA 3.0, </a:t>
            </a:r>
            <a:r>
              <a:rPr lang="es-ES_tradnl" sz="1400" b="1" dirty="0">
                <a:hlinkClick r:id="rId2"/>
              </a:rPr>
              <a:t>https://commons.wikimedia.org/w/index.php?curid=9801673</a:t>
            </a:r>
            <a:endParaRPr lang="es-ES_tradnl" sz="1400" b="1" dirty="0"/>
          </a:p>
          <a:p>
            <a:pPr marL="0" indent="0">
              <a:buNone/>
            </a:pPr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DDE72FC-A7A6-47C3-93BF-80EC0AF5C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9B66F93-5FF8-46EA-B939-8EE6E9D4F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DB698-3D8C-408F-9C23-9FF75E1BA602}" type="slidenum">
              <a:rPr lang="es-MX" smtClean="0"/>
              <a:t>4</a:t>
            </a:fld>
            <a:endParaRPr lang="es-MX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4CB24606-AC53-4005-BF28-BCC826954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202" y="1428219"/>
            <a:ext cx="5733915" cy="430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619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435FE-121C-D643-BE31-8E1612224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Ecualización del histograma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848AC18-F00C-9444-838C-79DE63F19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4687" y="1935163"/>
            <a:ext cx="10462626" cy="438943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0BBF4F-4F55-044B-8599-C49899F7D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E5DB3B-F16E-1E49-9C65-0B25B7064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3198-A160-6540-9C44-5D8774E7ABE0}" type="slidenum">
              <a:rPr lang="es-ES_tradnl" smtClean="0"/>
              <a:t>40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880155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EE452-1FD3-FF7D-EC4E-5FB2A3F80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MX" dirty="0"/>
              <a:t>Ecualización del histograma en OpenCV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C208D-E67C-3191-8AC2-04C8165D5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 File: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histogram_equalization.py</a:t>
            </a:r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 cv2 as cv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numpy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np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cv.imread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('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Hawkes_Bay.jpg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',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cv.IMREAD_GRAYSCALE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image_equ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cv.equalizeHist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(image)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np.hstack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((image,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image_equ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  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 stacking images side-by-side</a:t>
            </a:r>
          </a:p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cv.imwrite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('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Hawkes_Bay_Equ.png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', result)</a:t>
            </a:r>
            <a:endParaRPr lang="en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97F391-2B48-FA08-E48B-2AB83658E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554FDF-CEE2-2AD2-B61E-65FBC8444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3198-A160-6540-9C44-5D8774E7ABE0}" type="slidenum">
              <a:rPr lang="es-ES_tradnl" smtClean="0"/>
              <a:t>41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899960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940CA-1318-273B-8F64-C5113DD3C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Resultado</a:t>
            </a:r>
          </a:p>
        </p:txBody>
      </p:sp>
      <p:pic>
        <p:nvPicPr>
          <p:cNvPr id="7" name="Content Placeholder 6" descr="A picture containing outdoor, snow, nature&#10;&#10;Description automatically generated">
            <a:extLst>
              <a:ext uri="{FF2B5EF4-FFF2-40B4-BE49-F238E27FC236}">
                <a16:creationId xmlns:a16="http://schemas.microsoft.com/office/drawing/2014/main" id="{2B70637A-BA88-DFA2-1CE7-8FDE86388E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302867"/>
            <a:ext cx="10972800" cy="365402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6F808B-B859-CE98-0EE0-80028313D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242B36-E9F7-A0BE-94CD-F1E26B9CD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3198-A160-6540-9C44-5D8774E7ABE0}" type="slidenum">
              <a:rPr lang="es-ES_tradnl" smtClean="0"/>
              <a:t>42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862832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9A5A58-AC0C-40DA-A38B-81AFDC124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Resultado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0C2514D2-2744-4D36-ABC2-706919F3BF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142" y="1967222"/>
            <a:ext cx="5852172" cy="4389129"/>
          </a:xfr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961998C-76E5-4F06-87A9-B3C218461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4E86C1-BBBF-4BC0-AC8C-A0DADFE7E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43</a:t>
            </a:fld>
            <a:endParaRPr lang="es-ES_tradn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B3364D8-E7CA-4BB3-B1D7-73BF7EFCB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717" y="1967222"/>
            <a:ext cx="5852172" cy="438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454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7DA9F-4278-5273-8BD2-A5FD85461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CLAHE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E3B02-B95B-D137-479B-745C6D6A6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Ecualización de histograma adaptativo limitado de contraste </a:t>
            </a:r>
            <a:r>
              <a:rPr lang="en-US" dirty="0"/>
              <a:t>(Contrast Limited Adaptive Histogram Equalization).</a:t>
            </a:r>
          </a:p>
          <a:p>
            <a:r>
              <a:rPr lang="en-MX" dirty="0"/>
              <a:t>La ecualización del histograma considera el contraste global de la imagen.</a:t>
            </a:r>
          </a:p>
          <a:p>
            <a:r>
              <a:rPr lang="en-MX" dirty="0"/>
              <a:t>Esto puede no ser conveniente en algunas imágenes.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A966ED-5FE9-83FE-D95B-E4D47A23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ED25DC-6BF2-F059-DC22-BE7010A6F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3198-A160-6540-9C44-5D8774E7ABE0}" type="slidenum">
              <a:rPr lang="es-ES_tradnl" smtClean="0"/>
              <a:t>44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4167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D1AE8-D708-ED68-9513-7A04B3269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Ecualización global</a:t>
            </a:r>
          </a:p>
        </p:txBody>
      </p:sp>
      <p:pic>
        <p:nvPicPr>
          <p:cNvPr id="7" name="Content Placeholder 6" descr="A picture containing text, indoor, shelf, living&#10;&#10;Description automatically generated">
            <a:extLst>
              <a:ext uri="{FF2B5EF4-FFF2-40B4-BE49-F238E27FC236}">
                <a16:creationId xmlns:a16="http://schemas.microsoft.com/office/drawing/2014/main" id="{76362E0E-507E-14CE-FFBE-2C5A94716E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2194004"/>
            <a:ext cx="9550400" cy="356808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10F656-BF44-EA01-C446-D4FFE3DB7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602FC-907B-A348-3693-8C76C7B45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3198-A160-6540-9C44-5D8774E7ABE0}" type="slidenum">
              <a:rPr lang="es-ES_tradnl" smtClean="0"/>
              <a:t>45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10642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FEE02-02F3-B73F-4F97-CE0AE39B1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CLAHE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25BDA-601D-46A5-F1FD-AC1FAAF8E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X" dirty="0"/>
              <a:t>Divide la imagen en bloques (8 x 8 por default).</a:t>
            </a:r>
          </a:p>
          <a:p>
            <a:r>
              <a:rPr lang="en-MX" dirty="0"/>
              <a:t>A cada bloque se le aplica la ecualización del histograma.</a:t>
            </a:r>
          </a:p>
          <a:p>
            <a:r>
              <a:rPr lang="en-MX" dirty="0"/>
              <a:t>A cada bloque se le limita el contraste.</a:t>
            </a:r>
          </a:p>
          <a:p>
            <a:r>
              <a:rPr lang="en-MX" dirty="0"/>
              <a:t>Si algún bin de histograma se pasa del límite especificado de contraste (40 por default), los pixeles se cortan y se distribuyen uniformemente antes de aplicar la ecualización.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130663-A557-4455-7C00-E97CDE605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05773F-0B83-FFBF-A197-B0AE9A050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3198-A160-6540-9C44-5D8774E7ABE0}" type="slidenum">
              <a:rPr lang="es-ES_tradnl" smtClean="0"/>
              <a:t>46</a:t>
            </a:fld>
            <a:endParaRPr lang="es-ES_tradnl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54FFBF7F-871C-AF76-3EBB-6277C8198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688" y="4737100"/>
            <a:ext cx="4047112" cy="147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4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4F2D9-7FD2-3342-DF96-7990DEF8F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CLAHE en OpenCV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8121F-3D93-69F9-C3C6-6FD1192AA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X" dirty="0"/>
              <a:t>Paso 1: Crear un objeto CLAHE (los argumentos son opcionales).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cv.createCLAHE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clipLimit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=2.0,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tileGridSize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=(8, 8))</a:t>
            </a:r>
            <a:endParaRPr lang="en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MX" dirty="0"/>
              <a:t>Paso 2: Invocar el método </a:t>
            </a:r>
            <a:r>
              <a:rPr lang="en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apply</a:t>
            </a:r>
            <a:r>
              <a:rPr lang="en-MX" dirty="0"/>
              <a:t>.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image_clahe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clahe.apply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(image)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19036-B8F4-E883-97DA-65B741640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F9AE93-69B4-23D2-B4C0-DCDD4E6FA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3198-A160-6540-9C44-5D8774E7ABE0}" type="slidenum">
              <a:rPr lang="es-ES_tradnl" smtClean="0"/>
              <a:t>47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6491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BA924-3DC5-C549-11BB-6264BFE20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Ejemplo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D41B0-F229-F65C-FF61-C4A3DF946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 File: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clahe.py</a:t>
            </a:r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cv.imread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('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tsukuba_gray.png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',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cv.IMREAD_GRAYSCALE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cv.createCLAHE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clipLimit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=2.0,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tileGridSize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=(8, 8))</a:t>
            </a:r>
          </a:p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image_clahe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clahe.apply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(image)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np.hstack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((image,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image_clahe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  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 stacking images side-by-side</a:t>
            </a:r>
          </a:p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cv.imwrite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('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tsukuba_clahe.png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', result)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E42800-7DB3-B073-06ED-C379A14BF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A439FE-0A70-1EFA-A0BA-0D1C58887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3198-A160-6540-9C44-5D8774E7ABE0}" type="slidenum">
              <a:rPr lang="es-ES_tradnl" smtClean="0"/>
              <a:t>48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417224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A7F54-60A5-A828-0A21-664B533F7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Resultado</a:t>
            </a:r>
          </a:p>
        </p:txBody>
      </p:sp>
      <p:pic>
        <p:nvPicPr>
          <p:cNvPr id="7" name="Content Placeholder 6" descr="A picture containing text, indoor, shelf, living&#10;&#10;Description automatically generated">
            <a:extLst>
              <a:ext uri="{FF2B5EF4-FFF2-40B4-BE49-F238E27FC236}">
                <a16:creationId xmlns:a16="http://schemas.microsoft.com/office/drawing/2014/main" id="{A55FF201-ACB7-2B15-C9B9-DCE7D14A13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080128"/>
            <a:ext cx="10375024" cy="387617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E29F9D-3EDC-7273-623E-FEF585A41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2CDC84-5F77-1218-60B3-521C613A7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3198-A160-6540-9C44-5D8774E7ABE0}" type="slidenum">
              <a:rPr lang="es-ES_tradnl" smtClean="0"/>
              <a:t>49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95395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AB6E6-6C1E-E54C-95B5-0D6B59572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Hue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69AD3-B175-2144-BB2E-3C386F520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pPr marL="0" indent="0">
              <a:buNone/>
            </a:pPr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pPr marL="0" indent="0" algn="ctr">
              <a:buNone/>
            </a:pPr>
            <a:endParaRPr lang="es-ES_tradnl" dirty="0"/>
          </a:p>
          <a:p>
            <a:pPr marL="0" indent="0">
              <a:buNone/>
            </a:pPr>
            <a:r>
              <a:rPr lang="es-ES_tradnl" sz="1400" b="1" dirty="0" err="1"/>
              <a:t>By</a:t>
            </a:r>
            <a:r>
              <a:rPr lang="es-ES_tradnl" sz="1400" b="1" dirty="0"/>
              <a:t> Kalan - </a:t>
            </a:r>
            <a:r>
              <a:rPr lang="es-ES_tradnl" sz="1400" b="1" dirty="0" err="1"/>
              <a:t>Own</a:t>
            </a:r>
            <a:r>
              <a:rPr lang="es-ES_tradnl" sz="1400" b="1" dirty="0"/>
              <a:t> </a:t>
            </a:r>
            <a:r>
              <a:rPr lang="es-ES_tradnl" sz="1400" b="1" dirty="0" err="1"/>
              <a:t>work</a:t>
            </a:r>
            <a:r>
              <a:rPr lang="es-ES_tradnl" sz="1400" b="1" dirty="0"/>
              <a:t>, </a:t>
            </a:r>
            <a:r>
              <a:rPr lang="es-ES_tradnl" sz="1400" b="1" dirty="0" err="1"/>
              <a:t>Public</a:t>
            </a:r>
            <a:r>
              <a:rPr lang="es-ES_tradnl" sz="1400" b="1" dirty="0"/>
              <a:t> </a:t>
            </a:r>
            <a:r>
              <a:rPr lang="es-ES_tradnl" sz="1400" b="1" dirty="0" err="1"/>
              <a:t>Domain</a:t>
            </a:r>
            <a:r>
              <a:rPr lang="es-ES_tradnl" sz="1400" b="1" dirty="0"/>
              <a:t>, </a:t>
            </a:r>
            <a:r>
              <a:rPr lang="es-ES_tradnl" sz="1400" b="1" dirty="0">
                <a:hlinkClick r:id="rId2"/>
              </a:rPr>
              <a:t>https://commons.wikimedia.org/w/index.php?curid=1609109</a:t>
            </a:r>
            <a:endParaRPr lang="es-ES_tradnl" sz="14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911F4-EECD-8243-86FB-FFA951123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A5ED87-FE27-0547-8BB8-3BF23BC66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D8B8-0A4E-0A42-BA4C-5448600E6D28}" type="slidenum">
              <a:rPr lang="es-ES_tradnl" smtClean="0"/>
              <a:t>5</a:t>
            </a:fld>
            <a:endParaRPr lang="es-ES_trad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2DED3E-5D09-AF48-BD54-1F1D2100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109788"/>
            <a:ext cx="10746259" cy="232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374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8DE9E-C5F2-467B-97F2-AA1FE28BC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Ecualización del histograma en color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05A30-A8BF-7BB5-D262-40550F32E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X" dirty="0"/>
              <a:t>Aplicar una ecualización a cada canal de una imagen RGB puede distorsionar el color.</a:t>
            </a:r>
          </a:p>
          <a:p>
            <a:r>
              <a:rPr lang="en-MX" dirty="0"/>
              <a:t>El concepto de ecualización del histograma solo es aplicable a los valores de intensidad de una imagen.</a:t>
            </a:r>
          </a:p>
          <a:p>
            <a:r>
              <a:rPr lang="en-MX" dirty="0"/>
              <a:t>La solución es convertir la imagen a un espacio en donde la intensidad esté separada de la información del color.</a:t>
            </a:r>
          </a:p>
          <a:p>
            <a:r>
              <a:rPr lang="en-MX" dirty="0"/>
              <a:t>Por ejemplo YUV o YCbCr.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1D06A0-DA10-A66A-82F9-CF46C2943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33030-780D-B716-8DC3-B42ACF39D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3198-A160-6540-9C44-5D8774E7ABE0}" type="slidenum">
              <a:rPr lang="es-ES_tradnl" smtClean="0"/>
              <a:t>50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3651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73F7E-7E68-D82D-1A8A-F1B7C3667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Ejemplo: ecualización BGR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147BB-DE20-99AC-4C63-E8E9BB723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 File: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histogram_equalization_color.py</a:t>
            </a:r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b, g, r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cv.split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(image)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equ_b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cv.equalizeHist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equ_g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cv.equalizeHist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equ_r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cv.equalizeHist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image_bgr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cv.merge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equ_b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equ_g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equ_r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2FD552-9969-D840-39B3-8711F185C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E60A45-4B9C-4713-67D7-56CED101B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3198-A160-6540-9C44-5D8774E7ABE0}" type="slidenum">
              <a:rPr lang="es-ES_tradnl" smtClean="0"/>
              <a:t>51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44766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FC15B-C233-0E5E-1A09-237251399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Resultado</a:t>
            </a:r>
          </a:p>
        </p:txBody>
      </p:sp>
      <p:pic>
        <p:nvPicPr>
          <p:cNvPr id="7" name="Content Placeholder 6" descr="A picture containing birthday cake, food, flower, cake&#10;&#10;Description automatically generated">
            <a:extLst>
              <a:ext uri="{FF2B5EF4-FFF2-40B4-BE49-F238E27FC236}">
                <a16:creationId xmlns:a16="http://schemas.microsoft.com/office/drawing/2014/main" id="{7F5B6CE0-BAC9-1FF5-AEC8-C9DB8E5B83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4100" y="1820268"/>
            <a:ext cx="9512300" cy="435743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16BFFF-93CB-701F-13E2-FE900EA60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C4A426-F78F-EF1B-E29F-B3B9B951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3198-A160-6540-9C44-5D8774E7ABE0}" type="slidenum">
              <a:rPr lang="es-ES_tradnl" smtClean="0"/>
              <a:t>52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27788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943C5-9F75-02BD-CB93-3840A6BA6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Ejemplo: ecualización YUV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9006A-33E6-748F-C101-CE209F94F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# File: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histogram_equalization_color.py</a:t>
            </a:r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# convert the BGR image to YUV format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image_yuv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cv.cvtColor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(image, cv.COLOR_BGR2YUV)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 equalize the histogram of the Y channel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image_yuv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[:, :, 0]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cv.equalizeHist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image_yuv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[:, :, 0])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 convert the YUV image back to BGR format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output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cv.cvtColor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image_yuv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cv.COLOR_YUV2BGR)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87610D-C01A-0392-79EE-F30F2541D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883E8-A435-4EBD-BAC0-13325A456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3198-A160-6540-9C44-5D8774E7ABE0}" type="slidenum">
              <a:rPr lang="es-ES_tradnl" smtClean="0"/>
              <a:t>53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274866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58A70-8311-EDBB-B2E8-254920F37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Resultado</a:t>
            </a:r>
          </a:p>
        </p:txBody>
      </p:sp>
      <p:pic>
        <p:nvPicPr>
          <p:cNvPr id="7" name="Content Placeholder 6" descr="A picture containing birthday cake, candle, dessert, sweetness&#10;&#10;Description automatically generated">
            <a:extLst>
              <a:ext uri="{FF2B5EF4-FFF2-40B4-BE49-F238E27FC236}">
                <a16:creationId xmlns:a16="http://schemas.microsoft.com/office/drawing/2014/main" id="{F3CA2ED3-BAD4-2814-5076-474CE04C7A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3300" y="1796997"/>
            <a:ext cx="9953098" cy="455935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DE1A11-B070-122D-0851-14B22FC44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01CAD8-8BB2-DF5B-6904-6083E4668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3198-A160-6540-9C44-5D8774E7ABE0}" type="slidenum">
              <a:rPr lang="es-ES_tradnl" smtClean="0"/>
              <a:t>54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648912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26E491-C304-4CF2-A624-5620F0885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Aplicación: </a:t>
            </a:r>
            <a:r>
              <a:rPr lang="es-MX" dirty="0" err="1"/>
              <a:t>histogram</a:t>
            </a:r>
            <a:r>
              <a:rPr lang="es-MX" dirty="0"/>
              <a:t> </a:t>
            </a:r>
            <a:r>
              <a:rPr lang="es-MX" dirty="0" err="1"/>
              <a:t>backprojection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2E73C2-3B13-40F4-A37F-B56752290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b="1" dirty="0" err="1"/>
              <a:t>Histogram</a:t>
            </a:r>
            <a:r>
              <a:rPr lang="es-MX" b="1" dirty="0"/>
              <a:t> </a:t>
            </a:r>
            <a:r>
              <a:rPr lang="es-MX" b="1" dirty="0" err="1"/>
              <a:t>Backprojection</a:t>
            </a:r>
            <a:r>
              <a:rPr lang="es-MX" dirty="0"/>
              <a:t>. Técnica utilizada para encontrar objetos de interés en una imagen.</a:t>
            </a:r>
          </a:p>
          <a:p>
            <a:r>
              <a:rPr lang="es-MX" dirty="0"/>
              <a:t>El objeto se busca en base a sus colores.</a:t>
            </a:r>
          </a:p>
          <a:p>
            <a:r>
              <a:rPr lang="es-MX" dirty="0"/>
              <a:t>Para entender esta técnica, se necesita revisar el concepto de histogramas 2D.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5E0860C-1DB7-4C84-86CB-802F70DA9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88BCCA0-A493-467F-A612-0E42BF397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55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358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526B7-12D9-DC8E-C0C9-ADA0AEBEA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Histogramas 2D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32631F-A128-397D-D69A-7E09254516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MX" b="1" dirty="0"/>
                  <a:t>Histograma 2D</a:t>
                </a:r>
                <a:r>
                  <a:rPr lang="en-MX" dirty="0"/>
                  <a:t>. Herramienta para encontrar la correlación entre los canales de una imagen.</a:t>
                </a:r>
              </a:p>
              <a:p>
                <a:r>
                  <a:rPr lang="en-MX" dirty="0"/>
                  <a:t>Ejemplo: un histograma 2D para los canales rojo y verde, cuenta cuántas veces aparece en la imagen el par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MX" dirty="0"/>
                  <a:t>, donde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∈[0, 255]</m:t>
                    </m:r>
                  </m:oMath>
                </a14:m>
                <a:r>
                  <a:rPr lang="en-MX" dirty="0"/>
                  <a:t> y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∈[0, 255]</m:t>
                    </m:r>
                  </m:oMath>
                </a14:m>
                <a:r>
                  <a:rPr lang="en-MX" dirty="0"/>
                  <a:t>.</a:t>
                </a:r>
              </a:p>
              <a:p>
                <a:endParaRPr lang="en-MX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32631F-A128-397D-D69A-7E09254516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9" t="-1441"/>
                </a:stretch>
              </a:blipFill>
            </p:spPr>
            <p:txBody>
              <a:bodyPr/>
              <a:lstStyle/>
              <a:p>
                <a:r>
                  <a:rPr lang="en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B11F53-E8C1-6260-5709-6CA0A8AF6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86B36D-871A-9A83-630E-0096616DE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2B54-B4D8-064E-9FB8-7F61B272AEEB}" type="slidenum">
              <a:rPr lang="en-MX" smtClean="0"/>
              <a:t>56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92085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EE46C-4305-929F-3087-61E59C0E6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Construcción de un histograma 2D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DDD8E-24E0-3F21-895F-7B37CB0F3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X" dirty="0"/>
              <a:t>Ejemplo tomado de </a:t>
            </a:r>
            <a:r>
              <a:rPr lang="en-US" dirty="0">
                <a:hlinkClick r:id="rId2"/>
              </a:rPr>
              <a:t>https://theailearner.com/2019/02/12/2d-histogram/</a:t>
            </a:r>
            <a:endParaRPr lang="en-US" dirty="0"/>
          </a:p>
          <a:p>
            <a:r>
              <a:rPr lang="es-ES_tradnl" dirty="0"/>
              <a:t>Suponer una imagen de 2 bits de 4 x 4 con los siguientes canales rojo y verde: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2B9D82-6044-84D8-6D02-BBD53F261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96B3FF-378E-111C-C846-B78F28028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2B54-B4D8-064E-9FB8-7F61B272AEEB}" type="slidenum">
              <a:rPr lang="en-MX" smtClean="0"/>
              <a:t>57</a:t>
            </a:fld>
            <a:endParaRPr lang="en-MX"/>
          </a:p>
        </p:txBody>
      </p:sp>
      <p:pic>
        <p:nvPicPr>
          <p:cNvPr id="7" name="Picture 6" descr="A screenshot of a grid&#10;&#10;Description automatically generated">
            <a:extLst>
              <a:ext uri="{FF2B5EF4-FFF2-40B4-BE49-F238E27FC236}">
                <a16:creationId xmlns:a16="http://schemas.microsoft.com/office/drawing/2014/main" id="{BA90D6E9-3103-BEE2-5D5E-FC62AF038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124" y="3001239"/>
            <a:ext cx="7078362" cy="341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5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1A409-B9D8-1B0E-C64E-9DEA9B193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Construcción de un histograma 2D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2F240-5FD7-CC41-3459-29E6B700F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X" dirty="0"/>
              <a:t>El histograma 2D se guarda en una matriz de 4 x 4: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C11A1A-34FA-7EFB-98B4-D1FE29644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A9BED0-1B8D-7119-1428-B167CEEBA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2B54-B4D8-064E-9FB8-7F61B272AEEB}" type="slidenum">
              <a:rPr lang="en-MX" smtClean="0"/>
              <a:t>58</a:t>
            </a:fld>
            <a:endParaRPr lang="en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9A5EB1-4E7D-108A-0CA0-78B30EA3A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050" y="2517592"/>
            <a:ext cx="3861658" cy="366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0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21F94-BB1B-A05E-95EB-7FADEAC8C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Construcción de un histograma 2D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F6FD2-E3C7-FE1B-42AC-26B0D4620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X" dirty="0"/>
              <a:t>Se recorre cada posición en los canales contando las parejas de intensidades: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46489B-3AD7-1291-870D-CD14A264C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6233E5-3872-FAA6-50FA-131B9BCBD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2B54-B4D8-064E-9FB8-7F61B272AEEB}" type="slidenum">
              <a:rPr lang="en-MX" smtClean="0"/>
              <a:t>59</a:t>
            </a:fld>
            <a:endParaRPr lang="en-MX"/>
          </a:p>
        </p:txBody>
      </p:sp>
      <p:pic>
        <p:nvPicPr>
          <p:cNvPr id="7" name="Picture 6" descr="A diagram of a green channel&#10;&#10;Description automatically generated">
            <a:extLst>
              <a:ext uri="{FF2B5EF4-FFF2-40B4-BE49-F238E27FC236}">
                <a16:creationId xmlns:a16="http://schemas.microsoft.com/office/drawing/2014/main" id="{08DFDB97-0E45-C4CE-EFB3-D0AF6C151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2764160"/>
            <a:ext cx="7462838" cy="364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4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4DF88-E5A4-AA45-986C-C98375F8C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Rueda de hues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D9BC2-1CCE-D04A-85FA-047E5706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pPr marL="0" indent="0">
              <a:buNone/>
            </a:pPr>
            <a:endParaRPr lang="es-ES_tradnl" dirty="0">
              <a:hlinkClick r:id="rId2"/>
            </a:endParaRPr>
          </a:p>
          <a:p>
            <a:pPr marL="0" indent="0">
              <a:buNone/>
            </a:pPr>
            <a:r>
              <a:rPr lang="es-ES_tradnl" sz="1400" b="1" dirty="0">
                <a:hlinkClick r:id="rId2"/>
              </a:rPr>
              <a:t>https://www.pinclipart.com/maxpin/bimmbJ/</a:t>
            </a:r>
            <a:endParaRPr lang="es-ES_tradnl" sz="14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3AD296-8280-244A-AA09-B1BF41299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C5389-05B4-6D48-A352-1005C2DAD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D8B8-0A4E-0A42-BA4C-5448600E6D28}" type="slidenum">
              <a:rPr lang="es-ES_tradnl" smtClean="0"/>
              <a:t>6</a:t>
            </a:fld>
            <a:endParaRPr lang="es-ES_trad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EEDA95-067F-A847-9B70-B4D0E5C59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262" y="1275588"/>
            <a:ext cx="4640898" cy="474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83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7926E-7053-4B7F-7420-817868632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Ejemplo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1C3C7-B691-A487-AE92-9EAE5D4D4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X" dirty="0"/>
              <a:t>Imagen original: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55EB0B-4EC4-A60C-DF33-710DCAC21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0512B-B91F-B2C7-F107-FAC5FD736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2B54-B4D8-064E-9FB8-7F61B272AEEB}" type="slidenum">
              <a:rPr lang="en-MX" smtClean="0"/>
              <a:t>60</a:t>
            </a:fld>
            <a:endParaRPr lang="en-MX"/>
          </a:p>
        </p:txBody>
      </p:sp>
      <p:pic>
        <p:nvPicPr>
          <p:cNvPr id="7" name="Picture 6" descr="A football player kicking a ball&#10;&#10;Description automatically generated">
            <a:extLst>
              <a:ext uri="{FF2B5EF4-FFF2-40B4-BE49-F238E27FC236}">
                <a16:creationId xmlns:a16="http://schemas.microsoft.com/office/drawing/2014/main" id="{54E88A67-8661-3ED4-52E9-4A1D75C78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856" y="2528501"/>
            <a:ext cx="5610743" cy="350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127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10D63-95EB-2AF7-65B2-0B72FF0B3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Ejemplo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0F34C-8905-D41C-5CC3-165D73D8A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X" dirty="0"/>
              <a:t>Histogramas 2D: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3856DF-024B-63C8-2BD8-A06A66D1B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A8FE86-AE4B-5232-A1D7-FD4D36A57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2B54-B4D8-064E-9FB8-7F61B272AEEB}" type="slidenum">
              <a:rPr lang="en-MX" smtClean="0"/>
              <a:t>61</a:t>
            </a:fld>
            <a:endParaRPr lang="en-MX"/>
          </a:p>
        </p:txBody>
      </p:sp>
      <p:pic>
        <p:nvPicPr>
          <p:cNvPr id="9" name="Picture 8" descr="A graph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BA6E1028-1920-B4F3-996C-ACDC8B637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0" y="2484000"/>
            <a:ext cx="5135998" cy="3851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68A751-FAAF-2414-58B0-EDA6280A8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2484000"/>
            <a:ext cx="5135999" cy="385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889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C55B0-7B0C-E386-86A7-D19DFAE20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Histogramas 2D en OpenCV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59623-A444-022F-02E3-B642856DB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X" dirty="0"/>
              <a:t>Se usa la misma función </a:t>
            </a:r>
            <a:r>
              <a:rPr lang="en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cv.calcHist()</a:t>
            </a:r>
            <a:r>
              <a:rPr lang="en-MX" dirty="0"/>
              <a:t> que se utiliza para los histogramas convencionales.</a:t>
            </a:r>
            <a:endParaRPr lang="es-MX" dirty="0"/>
          </a:p>
          <a:p>
            <a:r>
              <a:rPr lang="es-MX" dirty="0"/>
              <a:t>Ejemplos:</a:t>
            </a:r>
          </a:p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hist_bg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cv.calcHist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([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image_bgr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], channels=[0, 1], mask=None,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histSize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=[256, 256], ranges=[0, 256, 0, 256])</a:t>
            </a:r>
          </a:p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hist_hsv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cv.calcHist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([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image_hsv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], channels=[0, 1], mask=None,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histSize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=[180, 256], ranges=[0, 180, 0, 256])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4D68F8-5552-B996-136B-B9A41DCC7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F7395-D0B5-E6AF-B161-1FC5F9135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2B54-B4D8-064E-9FB8-7F61B272AEEB}" type="slidenum">
              <a:rPr lang="en-MX" smtClean="0"/>
              <a:t>62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40887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F0974-7010-07DA-1E05-42D532749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Ejemplo</a:t>
            </a:r>
            <a:endParaRPr lang="en-MX" dirty="0"/>
          </a:p>
        </p:txBody>
      </p:sp>
      <p:pic>
        <p:nvPicPr>
          <p:cNvPr id="7" name="Content Placeholder 6" descr="A school of fish swimming in water&#10;&#10;Description automatically generated">
            <a:extLst>
              <a:ext uri="{FF2B5EF4-FFF2-40B4-BE49-F238E27FC236}">
                <a16:creationId xmlns:a16="http://schemas.microsoft.com/office/drawing/2014/main" id="{05F4C93F-A6D0-F163-310A-2A1676314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6000" y="1966914"/>
            <a:ext cx="3295901" cy="438943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D90440-D9C6-A8B0-DF3A-1298EE245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95630E-A3AF-1025-6DA0-9F4825B67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2B54-B4D8-064E-9FB8-7F61B272AEEB}" type="slidenum">
              <a:rPr lang="en-MX" smtClean="0"/>
              <a:t>63</a:t>
            </a:fld>
            <a:endParaRPr lang="en-MX"/>
          </a:p>
        </p:txBody>
      </p:sp>
      <p:pic>
        <p:nvPicPr>
          <p:cNvPr id="9" name="Picture 8" descr="A graph with a white background&#10;&#10;Description automatically generated">
            <a:extLst>
              <a:ext uri="{FF2B5EF4-FFF2-40B4-BE49-F238E27FC236}">
                <a16:creationId xmlns:a16="http://schemas.microsoft.com/office/drawing/2014/main" id="{0A867C71-1576-1ACC-1295-9AC629C53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596864"/>
            <a:ext cx="58420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66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E310B-53E6-81E6-C7D2-9E529CE9C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Histogram Backprojection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C004A-04A5-8259-40D7-89770A623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X" dirty="0"/>
              <a:t>Responde a la pregunta: “¿Dónde están los colores en la imagen que pertenecen al objeto que se está buscando?”</a:t>
            </a:r>
          </a:p>
          <a:p>
            <a:r>
              <a:rPr lang="en-MX" dirty="0"/>
              <a:t>El algoritmo calcula el histograma del objeto y luego lo usa para hacer una proyección de vuelta.</a:t>
            </a:r>
          </a:p>
          <a:p>
            <a:r>
              <a:rPr lang="en-MX" dirty="0"/>
              <a:t>Lo siguiente está basado en </a:t>
            </a:r>
            <a:r>
              <a:rPr lang="en-US" dirty="0">
                <a:hlinkClick r:id="rId2"/>
              </a:rPr>
              <a:t>https://theailearner.com/2019/04/18/histogram-backprojection/</a:t>
            </a:r>
            <a:endParaRPr lang="en-US" dirty="0"/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D96F1A-0FE7-0607-7C1E-CF1F729DC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2BDA5-7D32-1B56-5F7E-44FE7BD80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2B54-B4D8-064E-9FB8-7F61B272AEEB}" type="slidenum">
              <a:rPr lang="en-MX" smtClean="0"/>
              <a:t>64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4755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6A2C2-5647-2748-89DC-D7429BF43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Ejemplo</a:t>
            </a:r>
          </a:p>
        </p:txBody>
      </p:sp>
      <p:pic>
        <p:nvPicPr>
          <p:cNvPr id="7" name="Content Placeholder 6" descr="A green grass field with a person in the middle&#10;&#10;Description automatically generated">
            <a:extLst>
              <a:ext uri="{FF2B5EF4-FFF2-40B4-BE49-F238E27FC236}">
                <a16:creationId xmlns:a16="http://schemas.microsoft.com/office/drawing/2014/main" id="{108817F4-EAA6-120E-87A4-774081548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0000" y="2160000"/>
            <a:ext cx="3091200" cy="25200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524BFF-48DB-316D-FE14-768D74E2A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31FC25-DE9B-D072-075B-2057AAF9A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2B54-B4D8-064E-9FB8-7F61B272AEEB}" type="slidenum">
              <a:rPr lang="en-MX" smtClean="0"/>
              <a:t>65</a:t>
            </a:fld>
            <a:endParaRPr lang="en-MX"/>
          </a:p>
        </p:txBody>
      </p:sp>
      <p:pic>
        <p:nvPicPr>
          <p:cNvPr id="9" name="Picture 8" descr="A football player on a field&#10;&#10;Description automatically generated">
            <a:extLst>
              <a:ext uri="{FF2B5EF4-FFF2-40B4-BE49-F238E27FC236}">
                <a16:creationId xmlns:a16="http://schemas.microsoft.com/office/drawing/2014/main" id="{04AD8940-E910-15B5-5FEE-DD311AD5D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0" y="2160000"/>
            <a:ext cx="4610769" cy="324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4A3C3B-DE9B-9CE2-8118-24BDFB47F9A7}"/>
              </a:ext>
            </a:extLst>
          </p:cNvPr>
          <p:cNvSpPr txBox="1"/>
          <p:nvPr/>
        </p:nvSpPr>
        <p:spPr>
          <a:xfrm>
            <a:off x="2043196" y="4938335"/>
            <a:ext cx="804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X" sz="2400" dirty="0"/>
              <a:t>ROI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8CEA53-A693-074A-1447-526EC7A0A65B}"/>
              </a:ext>
            </a:extLst>
          </p:cNvPr>
          <p:cNvSpPr txBox="1"/>
          <p:nvPr/>
        </p:nvSpPr>
        <p:spPr>
          <a:xfrm>
            <a:off x="7185273" y="5636836"/>
            <a:ext cx="1040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X" sz="2400" dirty="0"/>
              <a:t>Target</a:t>
            </a:r>
          </a:p>
        </p:txBody>
      </p:sp>
    </p:spTree>
    <p:extLst>
      <p:ext uri="{BB962C8B-B14F-4D97-AF65-F5344CB8AC3E}">
        <p14:creationId xmlns:p14="http://schemas.microsoft.com/office/powerpoint/2010/main" val="17227437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37576C-20E1-4FF4-9C4C-919AC678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Primeros pasos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D00FE1-4C05-43EB-B722-CC755F032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Leer las imágenes.</a:t>
            </a:r>
          </a:p>
          <a:p>
            <a:r>
              <a:rPr lang="es-MX" dirty="0"/>
              <a:t>Obtener los histogramas 2D.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F749F5B-FAA9-472E-861B-6B1D935CE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26C63A7-D86D-4EB4-A352-438501FFF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66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077630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5CEB7-15DA-D41C-2149-62C755922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Histogramas 2D</a:t>
            </a:r>
          </a:p>
        </p:txBody>
      </p:sp>
      <p:pic>
        <p:nvPicPr>
          <p:cNvPr id="7" name="Content Placeholder 6" descr="A graph with a black background&#10;&#10;Description automatically generated">
            <a:extLst>
              <a:ext uri="{FF2B5EF4-FFF2-40B4-BE49-F238E27FC236}">
                <a16:creationId xmlns:a16="http://schemas.microsoft.com/office/drawing/2014/main" id="{147070B3-CF7E-3E81-3323-AF2E6FCAC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72000"/>
            <a:ext cx="5760000" cy="43200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4F479A-4198-9890-5DF5-036E47806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CCF23C-0FD1-2FEC-DEAB-A1172DD6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2B54-B4D8-064E-9FB8-7F61B272AEEB}" type="slidenum">
              <a:rPr lang="en-MX" smtClean="0"/>
              <a:t>67</a:t>
            </a:fld>
            <a:endParaRPr lang="en-MX"/>
          </a:p>
        </p:txBody>
      </p:sp>
      <p:pic>
        <p:nvPicPr>
          <p:cNvPr id="9" name="Picture 8" descr="A graph with a black background&#10;&#10;Description automatically generated">
            <a:extLst>
              <a:ext uri="{FF2B5EF4-FFF2-40B4-BE49-F238E27FC236}">
                <a16:creationId xmlns:a16="http://schemas.microsoft.com/office/drawing/2014/main" id="{5931A3C0-817C-476D-E923-FFD7346C8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000" y="1872000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788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58F69-70E8-CB07-8EAF-2B9B13B06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Explicación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83FAD-4E75-FC5C-1AA7-4A1B3756B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X" dirty="0"/>
              <a:t>La imagen ROI tiene tonos verdes y su histograma está concentrado principalmente en los valores de H y S que representan el verde.</a:t>
            </a:r>
          </a:p>
          <a:p>
            <a:r>
              <a:rPr lang="en-MX"/>
              <a:t>Se puede decir lo mismo de la imagen destino.</a:t>
            </a:r>
          </a:p>
          <a:p>
            <a:endParaRPr lang="en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9A0620-D71D-9953-AA78-5DE5562DC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7F4785-9080-A3CF-B809-5FBF898E2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2B54-B4D8-064E-9FB8-7F61B272AEEB}" type="slidenum">
              <a:rPr lang="en-MX" smtClean="0"/>
              <a:t>68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0040326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9E90A-2B58-293C-EAEB-1B17681D1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Proyección de regreso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8D0B07-A765-0E6D-8DC4-E91121B643B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MX" dirty="0"/>
                  <a:t>Se busca extraer </a:t>
                </a:r>
                <a:r>
                  <a:rPr lang="es-MX" dirty="0"/>
                  <a:t>los colores de la imagen ROI</a:t>
                </a:r>
                <a:r>
                  <a:rPr lang="en-MX" dirty="0"/>
                  <a:t> </a:t>
                </a:r>
                <a:r>
                  <a:rPr lang="es-MX" dirty="0"/>
                  <a:t>en</a:t>
                </a:r>
                <a:r>
                  <a:rPr lang="en-MX" dirty="0"/>
                  <a:t> la imagen destino.</a:t>
                </a:r>
              </a:p>
              <a:p>
                <a:r>
                  <a:rPr lang="en-MX" dirty="0"/>
                  <a:t>Una solución es dividir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MX" dirty="0"/>
                  <a:t> (el histograma 2D de la imagen ROI) entre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MX" dirty="0"/>
                  <a:t> (el histograma 2D de la imagen destino).</a:t>
                </a:r>
              </a:p>
              <a:p>
                <a:pPr marL="0" indent="0">
                  <a:buNone/>
                </a:pPr>
                <a:r>
                  <a:rPr lang="en-MX" dirty="0"/>
                  <a:t>    </a:t>
                </a:r>
                <a:r>
                  <a:rPr lang="en-MX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 = M / I</a:t>
                </a:r>
              </a:p>
              <a:p>
                <a:r>
                  <a:rPr lang="en-MX" dirty="0"/>
                  <a:t>Los valores de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MX" dirty="0"/>
                  <a:t> son:</a:t>
                </a:r>
              </a:p>
              <a:p>
                <a:r>
                  <a:rPr lang="es-MX" dirty="0"/>
                  <a:t>M</a:t>
                </a:r>
                <a:r>
                  <a:rPr lang="en-MX" dirty="0"/>
                  <a:t>ayores </a:t>
                </a:r>
                <a:r>
                  <a:rPr lang="es-MX" dirty="0"/>
                  <a:t>que 0</a:t>
                </a:r>
                <a:r>
                  <a:rPr lang="en-MX" dirty="0"/>
                  <a:t> si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s-MX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s-MX" dirty="0"/>
                  <a:t> e </a:t>
                </a:r>
                <a14:m>
                  <m:oMath xmlns:m="http://schemas.openxmlformats.org/officeDocument/2006/math">
                    <m:r>
                      <a:rPr lang="es-MX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s-MX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MX" dirty="0"/>
              </a:p>
              <a:p>
                <a:r>
                  <a:rPr lang="es-MX" dirty="0"/>
                  <a:t>0 o </a:t>
                </a:r>
                <a:r>
                  <a:rPr lang="es-MX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nan</a:t>
                </a:r>
                <a:r>
                  <a:rPr lang="es-MX" dirty="0"/>
                  <a:t> en otro caso.</a:t>
                </a:r>
                <a:endParaRPr lang="en-MX" dirty="0"/>
              </a:p>
              <a:p>
                <a:endParaRPr lang="en-MX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8D0B07-A765-0E6D-8DC4-E91121B643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138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A10C72-8360-EFDD-BCB5-7A55FC83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D242F6-0245-C328-4881-4FFEF1E8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2B54-B4D8-064E-9FB8-7F61B272AEEB}" type="slidenum">
              <a:rPr lang="en-MX" smtClean="0"/>
              <a:t>69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11791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6A3E42-066E-46AB-A850-A6CC7F4F8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HSV en OpenCV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B8AB59-FDC9-4B41-98BE-2C6B3840A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dirty="0"/>
              <a:t>Nota: el rango del canal </a:t>
            </a:r>
            <a:r>
              <a:rPr lang="es-MX" dirty="0" err="1"/>
              <a:t>hue</a:t>
            </a:r>
            <a:r>
              <a:rPr lang="es-MX" dirty="0"/>
              <a:t> es entre 0 y 179.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pPr marL="0" indent="0">
              <a:buNone/>
            </a:pPr>
            <a:r>
              <a:rPr lang="es-MX" sz="1400" b="1" dirty="0"/>
              <a:t>Fuente: </a:t>
            </a:r>
            <a:r>
              <a:rPr lang="es-MX" sz="1400" b="1" dirty="0">
                <a:hlinkClick r:id="rId2"/>
              </a:rPr>
              <a:t>https://answers.opencv.org/question/184711/select-hsv-hue-from-30-to-30-in-python/</a:t>
            </a:r>
            <a:endParaRPr lang="es-MX" sz="1400" b="1" dirty="0"/>
          </a:p>
          <a:p>
            <a:pPr marL="0" indent="0">
              <a:buNone/>
            </a:pPr>
            <a:endParaRPr lang="es-MX" dirty="0"/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A2E665E-C059-4549-B65B-421D0E6F9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B894D8B-75EB-4A24-9CD1-A684066E7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7</a:t>
            </a:fld>
            <a:endParaRPr lang="es-ES_tradn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5302E87-1C83-4583-9FA3-1E86FC8D3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770" y="2524126"/>
            <a:ext cx="3106768" cy="300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377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30E849B-985A-3288-37E2-6F19C5A6ED9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MX" dirty="0"/>
                  <a:t>Matriz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MX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30E849B-985A-3288-37E2-6F19C5A6ED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584" b="-32967"/>
                </a:stretch>
              </a:blipFill>
            </p:spPr>
            <p:txBody>
              <a:bodyPr/>
              <a:lstStyle/>
              <a:p>
                <a:r>
                  <a:rPr lang="en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 descr="A purple and white graph&#10;&#10;Description automatically generated">
            <a:extLst>
              <a:ext uri="{FF2B5EF4-FFF2-40B4-BE49-F238E27FC236}">
                <a16:creationId xmlns:a16="http://schemas.microsoft.com/office/drawing/2014/main" id="{26DD790F-DC93-8C8A-4FB6-66FF9CD05F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81876" y="1772412"/>
            <a:ext cx="5842000" cy="43815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D64423-B770-3949-A4BA-7A1477B8E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34836A-937F-EFAE-AF80-F6418BD82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2B54-B4D8-064E-9FB8-7F61B272AEEB}" type="slidenum">
              <a:rPr lang="en-MX" smtClean="0"/>
              <a:t>70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0126664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F3636-BFCF-85FB-A3DA-EA1717E9A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Explicación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A175B41-CA6B-07E8-A06D-17D1A5B8AB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s-ES_tradnl" dirty="0"/>
                  <a:t>El color </a:t>
                </a:r>
                <a:r>
                  <a:rPr lang="es-ES_tradnl" dirty="0" err="1"/>
                  <a:t>cyan</a:t>
                </a:r>
                <a:r>
                  <a:rPr lang="es-ES_tradnl" dirty="0"/>
                  <a:t> (alrededor de </a:t>
                </a:r>
                <a14:m>
                  <m:oMath xmlns:m="http://schemas.openxmlformats.org/officeDocument/2006/math">
                    <m:r>
                      <a:rPr lang="es-ES_tradnl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s-ES_tradnl" b="0" i="1" smtClean="0">
                        <a:latin typeface="Cambria Math" panose="02040503050406030204" pitchFamily="18" charset="0"/>
                      </a:rPr>
                      <m:t>=30</m:t>
                    </m:r>
                  </m:oMath>
                </a14:m>
                <a:r>
                  <a:rPr lang="es-ES_tradnl" dirty="0"/>
                  <a:t> y </a:t>
                </a:r>
                <a14:m>
                  <m:oMath xmlns:m="http://schemas.openxmlformats.org/officeDocument/2006/math">
                    <m:r>
                      <a:rPr lang="es-ES_tradnl" b="0" i="1" smtClean="0">
                        <a:latin typeface="Cambria Math" panose="02040503050406030204" pitchFamily="18" charset="0"/>
                      </a:rPr>
                      <m:t>190</m:t>
                    </m:r>
                    <m:r>
                      <a:rPr lang="es-ES_tradn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s-ES_tradnl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s-ES_tradn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≤200</m:t>
                    </m:r>
                  </m:oMath>
                </a14:m>
                <a:r>
                  <a:rPr lang="es-ES_tradnl" dirty="0"/>
                  <a:t>) son valores mayores a 0.</a:t>
                </a:r>
              </a:p>
              <a:p>
                <a:r>
                  <a:rPr lang="es-ES_tradnl" dirty="0"/>
                  <a:t>El color púrpura son valores iguales a 0.</a:t>
                </a:r>
              </a:p>
              <a:p>
                <a:r>
                  <a:rPr lang="es-ES_tradnl" dirty="0"/>
                  <a:t>El color blanco son valores </a:t>
                </a:r>
                <a:r>
                  <a:rPr lang="es-ES_tradnl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nan</a:t>
                </a:r>
                <a:r>
                  <a:rPr lang="es-ES_tradnl" dirty="0"/>
                  <a:t>.</a:t>
                </a:r>
              </a:p>
              <a:p>
                <a:endParaRPr lang="en-MX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A175B41-CA6B-07E8-A06D-17D1A5B8AB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138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1A07CC-B697-4FFE-6688-58B5B8781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EDD9E6-BFB4-5E1B-2E52-F64A6218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2B54-B4D8-064E-9FB8-7F61B272AEEB}" type="slidenum">
              <a:rPr lang="en-MX" smtClean="0"/>
              <a:t>71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49474886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52077-7FB4-DD91-21D1-6B25B45D5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Proyección de regreso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1F63CA-7BA8-15B7-7288-44F6350594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s-MX" dirty="0"/>
                  <a:t>Ahora </a:t>
                </a:r>
                <a14:m>
                  <m:oMath xmlns:m="http://schemas.openxmlformats.org/officeDocument/2006/math">
                    <m:r>
                      <a:rPr lang="es-MX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s-MX" dirty="0"/>
                  <a:t> se usa como paleta y se proyecta de regreso.</a:t>
                </a:r>
              </a:p>
              <a:p>
                <a:r>
                  <a:rPr lang="es-MX" dirty="0"/>
                  <a:t>Es decir, </a:t>
                </a:r>
                <a14:m>
                  <m:oMath xmlns:m="http://schemas.openxmlformats.org/officeDocument/2006/math">
                    <m:r>
                      <a:rPr lang="es-MX" b="0" i="1" smtClean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s-MX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s-MX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s-MX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begChr m:val="["/>
                        <m:endChr m:val="]"/>
                        <m:ctrlPr>
                          <a:rPr lang="es-MX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s-MX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MX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s-MX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s-MX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s-MX" dirty="0"/>
              </a:p>
              <a:p>
                <a:r>
                  <a:rPr lang="es-MX" dirty="0"/>
                  <a:t>Donde </a:t>
                </a:r>
                <a14:m>
                  <m:oMath xmlns:m="http://schemas.openxmlformats.org/officeDocument/2006/math">
                    <m:r>
                      <a:rPr lang="es-MX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s-MX" dirty="0"/>
                  <a:t> es el </a:t>
                </a:r>
                <a:r>
                  <a:rPr lang="es-MX" dirty="0" err="1"/>
                  <a:t>hue</a:t>
                </a:r>
                <a:r>
                  <a:rPr lang="es-MX" dirty="0"/>
                  <a:t> y </a:t>
                </a:r>
                <a14:m>
                  <m:oMath xmlns:m="http://schemas.openxmlformats.org/officeDocument/2006/math">
                    <m:r>
                      <a:rPr lang="es-MX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s-MX" dirty="0"/>
                  <a:t> la saturación del pixel en </a:t>
                </a:r>
                <a14:m>
                  <m:oMath xmlns:m="http://schemas.openxmlformats.org/officeDocument/2006/math">
                    <m:r>
                      <a:rPr lang="es-MX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MX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MX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s-MX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s-MX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MX" dirty="0"/>
                  <a:t> en la imagen destino.</a:t>
                </a:r>
                <a:endParaRPr lang="en-MX" dirty="0"/>
              </a:p>
              <a:p>
                <a14:m>
                  <m:oMath xmlns:m="http://schemas.openxmlformats.org/officeDocument/2006/math">
                    <m:r>
                      <a:rPr lang="es-MX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s-MX" dirty="0"/>
                  <a:t> tiene valores distintos de 0 en la región de la imagen destino que corresponde a los colores de la imagen ROI.</a:t>
                </a:r>
              </a:p>
              <a:p>
                <a:endParaRPr lang="en-MX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1F63CA-7BA8-15B7-7288-44F6350594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138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4780D0-EF59-8DA6-AA1E-CAAF256F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0BB57B-115F-5209-237C-3C6028D7F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2B54-B4D8-064E-9FB8-7F61B272AEEB}" type="slidenum">
              <a:rPr lang="en-MX" smtClean="0"/>
              <a:t>72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9580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Resultado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Ver los detalles en </a:t>
            </a:r>
            <a:r>
              <a:rPr lang="es-MX" dirty="0" err="1"/>
              <a:t>histograms</a:t>
            </a:r>
            <a:r>
              <a:rPr lang="es-MX" dirty="0"/>
              <a:t>/histogram_backprojection.py.</a:t>
            </a:r>
          </a:p>
          <a:p>
            <a:endParaRPr lang="es-MX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2B54-B4D8-064E-9FB8-7F61B272AEEB}" type="slidenum">
              <a:rPr lang="en-MX" smtClean="0"/>
              <a:t>73</a:t>
            </a:fld>
            <a:endParaRPr lang="en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520000"/>
            <a:ext cx="5280000" cy="3960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0" y="2520000"/>
            <a:ext cx="528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846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8EE347-23D7-4328-8E4D-27BD0B781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Histogram</a:t>
            </a:r>
            <a:r>
              <a:rPr lang="es-MX" dirty="0"/>
              <a:t> </a:t>
            </a:r>
            <a:r>
              <a:rPr lang="es-MX" dirty="0" err="1"/>
              <a:t>backprojection</a:t>
            </a:r>
            <a:r>
              <a:rPr lang="es-MX" dirty="0"/>
              <a:t> in OpenCV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C91292-7D7F-4D2C-907C-F5B6A317B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Método 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cv.calcBackProject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()</a:t>
            </a:r>
            <a:r>
              <a:rPr lang="es-MX" dirty="0">
                <a:cs typeface="Times New Roman" panose="02020603050405020304" pitchFamily="18" charset="0"/>
              </a:rPr>
              <a:t>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319FC76-C81E-4904-8051-C51F018C6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BFA8E29-E046-41E7-AF53-F14A72A6D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74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759589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E1E942-FE86-466D-89A8-50D986575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Corrección gamma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5858469C-C5C3-4021-9706-5777B57FCF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s-MX" b="1" dirty="0"/>
                  <a:t>Corrección gamma</a:t>
                </a:r>
                <a:r>
                  <a:rPr lang="es-MX" dirty="0"/>
                  <a:t>. Operación no lineal de la forma: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MX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  <m:r>
                      <a:rPr lang="es-MX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s-MX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  <m:sup>
                        <m:r>
                          <a:rPr lang="es-MX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p>
                    </m:sSubSup>
                  </m:oMath>
                </a14:m>
                <a:endParaRPr lang="es-MX" dirty="0"/>
              </a:p>
              <a:p>
                <a:r>
                  <a:rPr lang="es-MX" dirty="0"/>
                  <a:t>Donde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MX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</m:oMath>
                </a14:m>
                <a:r>
                  <a:rPr lang="es-MX" dirty="0"/>
                  <a:t> es el valor actualizado del pixel,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MX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</m:oMath>
                </a14:m>
                <a:r>
                  <a:rPr lang="es-MX" dirty="0"/>
                  <a:t> es el valor original del pixel y </a:t>
                </a:r>
                <a14:m>
                  <m:oMath xmlns:m="http://schemas.openxmlformats.org/officeDocument/2006/math">
                    <m:r>
                      <a:rPr lang="es-MX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s-MX" dirty="0"/>
                  <a:t> es un valor real positivo.</a:t>
                </a:r>
              </a:p>
              <a:p>
                <a:r>
                  <a:rPr lang="es-ES_tradnl" dirty="0"/>
                  <a:t>Si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_tradnl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</m:oMath>
                </a14:m>
                <a:r>
                  <a:rPr lang="es-ES_tradnl" dirty="0"/>
                  <a:t> se normaliza al intervalo [0, 1], entonces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_tradnl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</m:oMath>
                </a14:m>
                <a:r>
                  <a:rPr lang="es-ES_tradnl" dirty="0"/>
                  <a:t> también se queda dentro de [0, 1].</a:t>
                </a:r>
              </a:p>
              <a:p>
                <a:endParaRPr lang="es-MX" dirty="0"/>
              </a:p>
            </p:txBody>
          </p:sp>
        </mc:Choice>
        <mc:Fallback xmlns="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5858469C-C5C3-4021-9706-5777B57FCF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138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583A408-2646-4A43-9857-333DFDF1C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703501D-8F99-4FC3-BA97-228327C7A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75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5715837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35AB5-0B35-9C4D-9C62-8B4DA3959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Corrección gamma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8BDCBF6-E144-B349-99FB-0C0DE7A650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8864" y="1935163"/>
            <a:ext cx="9434271" cy="438943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6DFD39-AFAD-DD4A-9BB8-049734CBD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B99A6A-C51F-164E-AFEE-493CBF96C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3198-A160-6540-9C44-5D8774E7ABE0}" type="slidenum">
              <a:rPr lang="es-ES_tradnl" smtClean="0"/>
              <a:t>76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754584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DE8FE-6739-134A-A8B8-0DF73FA99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Corrección gamma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F8510-6791-7541-A172-B04AB8DFF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pPr marL="0" indent="0">
              <a:buNone/>
            </a:pPr>
            <a:r>
              <a:rPr lang="es-ES_tradnl" sz="1500" b="1" dirty="0"/>
              <a:t>Fuente: </a:t>
            </a:r>
            <a:r>
              <a:rPr lang="es-ES_tradnl" sz="1500" b="1" dirty="0">
                <a:hlinkClick r:id="rId2"/>
              </a:rPr>
              <a:t>https://upload.wikimedia.org/wikipedia/commons/9/96/GammaCorrection_demo.jpg</a:t>
            </a:r>
            <a:endParaRPr lang="es-ES_tradnl" sz="15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ACDDEC-FBE1-0F4F-A0B9-8D4313615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4B729-9153-424E-8328-995CFE507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3198-A160-6540-9C44-5D8774E7ABE0}" type="slidenum">
              <a:rPr lang="es-ES_tradnl" smtClean="0"/>
              <a:t>77</a:t>
            </a:fld>
            <a:endParaRPr lang="es-ES_trad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BE7605-1697-6F42-BFD3-4C1DF9F25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937760" y="-1600200"/>
            <a:ext cx="2316480" cy="1158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157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D3CE4-4F7B-344A-A6AB-F5CE589DD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Corrección gamma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384FD-16DB-0646-B721-DEC986ECB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Algunos dispositivos de captura, impresión y desplegado de imágenes responden a una ley de potencia.</a:t>
            </a:r>
          </a:p>
          <a:p>
            <a:r>
              <a:rPr lang="es-ES_tradnl" dirty="0"/>
              <a:t>Por ejemplo, los dispositivos de rayos catódicos (CRT) tienen una intensidad-voltaje que responden a una ley de potencia con gamma entre 1.8 y 2.5.</a:t>
            </a:r>
          </a:p>
          <a:p>
            <a:r>
              <a:rPr lang="es-ES_tradnl" dirty="0"/>
              <a:t>Esto implica que los monitores CRT producen imágenes mas obscuras de lo esperado.</a:t>
            </a:r>
          </a:p>
          <a:p>
            <a:endParaRPr lang="es-ES_tradnl" dirty="0"/>
          </a:p>
          <a:p>
            <a:endParaRPr lang="es-ES_trad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8658CC-4BC3-7D43-BB01-847E2B990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BDAE7A-B909-4844-944A-8535D23F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3198-A160-6540-9C44-5D8774E7ABE0}" type="slidenum">
              <a:rPr lang="es-ES_tradnl" smtClean="0"/>
              <a:t>78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9031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1CCA6-0940-AA47-BEDD-0C8BEDF8F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Corrección gamma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BA5393-5337-D142-A3E7-1A9E8A697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338E54-622E-EA42-8F93-FD9A6C032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3198-A160-6540-9C44-5D8774E7ABE0}" type="slidenum">
              <a:rPr lang="es-ES_tradnl" smtClean="0"/>
              <a:t>79</a:t>
            </a:fld>
            <a:endParaRPr lang="es-ES_tradnl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BCEDB7E-E96C-314F-A1F0-1D882ED7DC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47088"/>
            <a:ext cx="4172582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5C352269-7E56-B44B-82A0-1CD0B99A9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668" y="1847088"/>
            <a:ext cx="2017082" cy="4095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141DC0-C742-C143-B355-2978F5EF291F}"/>
              </a:ext>
            </a:extLst>
          </p:cNvPr>
          <p:cNvSpPr txBox="1"/>
          <p:nvPr/>
        </p:nvSpPr>
        <p:spPr>
          <a:xfrm>
            <a:off x="8026400" y="2735039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Corrección gamma de (a) a (c):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48DAF8B-224C-AC4F-8796-21329CA18656}"/>
                  </a:ext>
                </a:extLst>
              </p:cNvPr>
              <p:cNvSpPr txBox="1"/>
              <p:nvPr/>
            </p:nvSpPr>
            <p:spPr>
              <a:xfrm>
                <a:off x="8655438" y="3285338"/>
                <a:ext cx="1727844" cy="2873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1/2.5</m:t>
                          </m:r>
                        </m:sup>
                      </m:sSup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0.4</m:t>
                          </m:r>
                        </m:sup>
                      </m:sSup>
                    </m:oMath>
                  </m:oMathPara>
                </a14:m>
                <a:endParaRPr lang="es-ES_tradnl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48DAF8B-224C-AC4F-8796-21329CA186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5438" y="3285338"/>
                <a:ext cx="1727844" cy="287323"/>
              </a:xfrm>
              <a:prstGeom prst="rect">
                <a:avLst/>
              </a:prstGeom>
              <a:blipFill>
                <a:blip r:embed="rId4"/>
                <a:stretch>
                  <a:fillRect l="-730" t="-8333" r="-730" b="-33333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6719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6FB437-2654-4E50-8E5B-423C67177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YCbCr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7D0FAF-B06E-4412-B1E8-8B1DE39DB7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Componentes: 𝑌 (luminancia o luma), 𝐶𝑏 (diferencia de azul), 𝐶𝑟 (diferencia de rojo).</a:t>
            </a:r>
          </a:p>
          <a:p>
            <a:r>
              <a:rPr lang="es-ES_tradnl" dirty="0"/>
              <a:t>Se usa en televisión digital y para comprimir imágenes (p.e. JPEG).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197F36D-06CE-45F3-A39B-D8931BC2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64329CC-0A65-4A74-B2CD-B0BB88644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7158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D397C9-A125-4B29-8971-95373B1DF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Corrección gamma en OpenCV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AB90AE-34E4-440C-ACF6-844FADEBC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No hay una función en OpenCV para realizar corrección gamma.</a:t>
            </a:r>
          </a:p>
          <a:p>
            <a:r>
              <a:rPr lang="es-MX" dirty="0"/>
              <a:t>Una implementación esta en el archivo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gamma.py</a:t>
            </a:r>
            <a:r>
              <a:rPr lang="es-MX" dirty="0"/>
              <a:t> en el código de la clase.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405E05D-8AF7-4073-B149-F6EE6051E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70154B3-2BA7-4D3E-AA63-1FCA2E2A7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80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1942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42439B-5A54-4F8D-89E4-0CB452A6F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Corrección gamma en OpenCV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106B80F0-3719-4927-975A-35DD78EDEB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s-MX" dirty="0"/>
                  <a:t>          Original                              </a:t>
                </a:r>
                <a14:m>
                  <m:oMath xmlns:m="http://schemas.openxmlformats.org/officeDocument/2006/math">
                    <m:r>
                      <a:rPr lang="es-MX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s-MX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=0.5</m:t>
                    </m:r>
                  </m:oMath>
                </a14:m>
                <a:r>
                  <a:rPr lang="es-MX" dirty="0"/>
                  <a:t>                              </a:t>
                </a:r>
                <a14:m>
                  <m:oMath xmlns:m="http://schemas.openxmlformats.org/officeDocument/2006/math">
                    <m:r>
                      <a:rPr lang="es-MX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s-MX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=2.8</m:t>
                    </m:r>
                  </m:oMath>
                </a14:m>
                <a:endParaRPr lang="es-MX" dirty="0"/>
              </a:p>
              <a:p>
                <a:endParaRPr lang="es-MX" dirty="0"/>
              </a:p>
            </p:txBody>
          </p:sp>
        </mc:Choice>
        <mc:Fallback xmlns="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106B80F0-3719-4927-975A-35DD78EDEB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38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317807A-00B6-4E86-B246-B8D5D5DA9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1F2D812-5244-4524-B46E-B724D7202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81</a:t>
            </a:fld>
            <a:endParaRPr lang="es-ES_tradnl"/>
          </a:p>
        </p:txBody>
      </p:sp>
      <p:pic>
        <p:nvPicPr>
          <p:cNvPr id="6" name="Content Placeholder 6" descr="A picture containing text, indoor, shelf, cluttered&#10;&#10;Description automatically generated">
            <a:extLst>
              <a:ext uri="{FF2B5EF4-FFF2-40B4-BE49-F238E27FC236}">
                <a16:creationId xmlns:a16="http://schemas.microsoft.com/office/drawing/2014/main" id="{C60DF408-F005-40BF-9924-7161A1CCF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2506056"/>
            <a:ext cx="3421091" cy="2556280"/>
          </a:xfrm>
          <a:prstGeom prst="rect">
            <a:avLst/>
          </a:prstGeom>
        </p:spPr>
      </p:pic>
      <p:pic>
        <p:nvPicPr>
          <p:cNvPr id="7" name="Content Placeholder 6" descr="A picture containing text, indoor, shelf, cluttered&#10;&#10;Description automatically generated">
            <a:extLst>
              <a:ext uri="{FF2B5EF4-FFF2-40B4-BE49-F238E27FC236}">
                <a16:creationId xmlns:a16="http://schemas.microsoft.com/office/drawing/2014/main" id="{AE3FB6A8-D1FE-4114-A9F7-1D30DA26C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453" y="2506056"/>
            <a:ext cx="3421091" cy="2556280"/>
          </a:xfrm>
          <a:prstGeom prst="rect">
            <a:avLst/>
          </a:prstGeom>
        </p:spPr>
      </p:pic>
      <p:pic>
        <p:nvPicPr>
          <p:cNvPr id="8" name="Content Placeholder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08892A5-7722-46EA-92BD-E366F4B87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1309" y="2506056"/>
            <a:ext cx="3421091" cy="255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3157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3DB5A9-5CA6-43DC-A145-3B1EB95C2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Resumen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C1B8B7-E3E0-43A1-A4CC-BE44B1AE5A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Espacios de color básicos: RGB, HSV, </a:t>
            </a:r>
            <a:r>
              <a:rPr lang="es-MX" dirty="0" err="1"/>
              <a:t>YCbCr</a:t>
            </a:r>
            <a:r>
              <a:rPr lang="es-MX" dirty="0"/>
              <a:t>, YUV.</a:t>
            </a:r>
          </a:p>
          <a:p>
            <a:r>
              <a:rPr lang="es-MX" dirty="0"/>
              <a:t>Ajustes básicos de contraste: ecualización del histograma, corrección gamma.</a:t>
            </a:r>
          </a:p>
          <a:p>
            <a:r>
              <a:rPr lang="es-MX" dirty="0"/>
              <a:t>Imágenes en color: en muchas ocasiones conviene separar la luminancia y la crominancia para evitar cambios de color no deseados.</a:t>
            </a:r>
          </a:p>
          <a:p>
            <a:r>
              <a:rPr lang="es-MX" dirty="0"/>
              <a:t>Al mejorar el contraste en una imagen en color, por lo general es mejor operar en el canal de luminancia.</a:t>
            </a:r>
          </a:p>
          <a:p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55CDF28-7672-46B3-ACE0-91A56CB31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A5C1540-59AB-4776-ACB0-44904CCB3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82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9482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A3233D-DA63-4EB0-9194-F45FD94CB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YCbCr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24CD5FB-C231-4F89-A72B-C796512E6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pPr marL="0" indent="0">
              <a:buNone/>
            </a:pPr>
            <a:r>
              <a:rPr lang="es-MX" sz="1400" b="1" dirty="0"/>
              <a:t>Fuente: </a:t>
            </a:r>
            <a:r>
              <a:rPr lang="en-US" sz="1400" b="1" dirty="0"/>
              <a:t>By Mike1024 - Based on the (public domain) photo </a:t>
            </a:r>
            <a:r>
              <a:rPr lang="en-US" sz="1400" b="1" dirty="0" err="1"/>
              <a:t>Image:Barns</a:t>
            </a:r>
            <a:r>
              <a:rPr lang="en-US" sz="1400" b="1" dirty="0"/>
              <a:t> grand tetons.jpg. Code above and resulting output by Mike1024., Public Domain, </a:t>
            </a:r>
            <a:r>
              <a:rPr lang="en-US" sz="1400" b="1" dirty="0">
                <a:hlinkClick r:id="rId2"/>
              </a:rPr>
              <a:t>https://commons.wikimedia.org/w/index.php?curid=1493370</a:t>
            </a:r>
            <a:endParaRPr lang="en-US" sz="1400" b="1" dirty="0"/>
          </a:p>
          <a:p>
            <a:pPr marL="0" indent="0">
              <a:buNone/>
            </a:pPr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56323DA-B575-47A8-92AF-424A1E33B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Universidad de Sonora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4AAB6A0-3B10-4496-93E4-C8FFF0556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40BDE-CDC6-314A-BB88-C7F51D914C84}" type="slidenum">
              <a:rPr lang="es-ES_tradnl" smtClean="0"/>
              <a:t>9</a:t>
            </a:fld>
            <a:endParaRPr lang="es-ES_tradn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B99972B-4E97-4B86-BA40-F48797E9C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640080"/>
            <a:ext cx="168341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96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Personalizado 3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F0000"/>
      </a:hlink>
      <a:folHlink>
        <a:srgbClr val="FF000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02-ImageJ</Template>
  <TotalTime>1973</TotalTime>
  <Words>3264</Words>
  <Application>Microsoft Office PowerPoint</Application>
  <PresentationFormat>Panorámica</PresentationFormat>
  <Paragraphs>555</Paragraphs>
  <Slides>82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82</vt:i4>
      </vt:variant>
    </vt:vector>
  </HeadingPairs>
  <TitlesOfParts>
    <vt:vector size="88" baseType="lpstr">
      <vt:lpstr>Arial</vt:lpstr>
      <vt:lpstr>Calibri</vt:lpstr>
      <vt:lpstr>Cambria Math</vt:lpstr>
      <vt:lpstr>Times New Roman</vt:lpstr>
      <vt:lpstr>Wingdings 2</vt:lpstr>
      <vt:lpstr>Flujo</vt:lpstr>
      <vt:lpstr>Histogramas y balance de color</vt:lpstr>
      <vt:lpstr>Temario</vt:lpstr>
      <vt:lpstr>RGB</vt:lpstr>
      <vt:lpstr>HSV</vt:lpstr>
      <vt:lpstr>Hue</vt:lpstr>
      <vt:lpstr>Rueda de hues</vt:lpstr>
      <vt:lpstr>HSV en OpenCV</vt:lpstr>
      <vt:lpstr>YCbCr</vt:lpstr>
      <vt:lpstr>YCbCr</vt:lpstr>
      <vt:lpstr>YUV</vt:lpstr>
      <vt:lpstr>YUV</vt:lpstr>
      <vt:lpstr>Balance de color</vt:lpstr>
      <vt:lpstr>Ejemplo</vt:lpstr>
      <vt:lpstr>ColorChecker</vt:lpstr>
      <vt:lpstr>Mejora de contraste</vt:lpstr>
      <vt:lpstr>Ideas importantes</vt:lpstr>
      <vt:lpstr>Balance de color mediante ajuste lineal</vt:lpstr>
      <vt:lpstr>Ejemplo de balance de color</vt:lpstr>
      <vt:lpstr>Histograma</vt:lpstr>
      <vt:lpstr>Histograma acumulativo</vt:lpstr>
      <vt:lpstr>Ejemplo</vt:lpstr>
      <vt:lpstr>Histogramas de imágenes a color</vt:lpstr>
      <vt:lpstr>Ejemplo</vt:lpstr>
      <vt:lpstr>Histogramas de intensidad</vt:lpstr>
      <vt:lpstr>Histogramas de intensidad</vt:lpstr>
      <vt:lpstr>Histogramas</vt:lpstr>
      <vt:lpstr>Ejemplos de exposición</vt:lpstr>
      <vt:lpstr>Contraste</vt:lpstr>
      <vt:lpstr>Contraste</vt:lpstr>
      <vt:lpstr>Rango dinámico</vt:lpstr>
      <vt:lpstr>Rango dinámico</vt:lpstr>
      <vt:lpstr>Rango dinámico</vt:lpstr>
      <vt:lpstr>Rango dinámico alto</vt:lpstr>
      <vt:lpstr>Rango dinámico alto</vt:lpstr>
      <vt:lpstr>Rango dinámico alto</vt:lpstr>
      <vt:lpstr>Ejemplo</vt:lpstr>
      <vt:lpstr>Ejemplo</vt:lpstr>
      <vt:lpstr>Ejemplo</vt:lpstr>
      <vt:lpstr>Ecualización del histograma</vt:lpstr>
      <vt:lpstr>Ecualización del histograma</vt:lpstr>
      <vt:lpstr>Ecualización del histograma en OpenCV</vt:lpstr>
      <vt:lpstr>Resultado</vt:lpstr>
      <vt:lpstr>Resultado</vt:lpstr>
      <vt:lpstr>CLAHE</vt:lpstr>
      <vt:lpstr>Ecualización global</vt:lpstr>
      <vt:lpstr>CLAHE</vt:lpstr>
      <vt:lpstr>CLAHE en OpenCV</vt:lpstr>
      <vt:lpstr>Ejemplo</vt:lpstr>
      <vt:lpstr>Resultado</vt:lpstr>
      <vt:lpstr>Ecualización del histograma en color</vt:lpstr>
      <vt:lpstr>Ejemplo: ecualización BGR</vt:lpstr>
      <vt:lpstr>Resultado</vt:lpstr>
      <vt:lpstr>Ejemplo: ecualización YUV</vt:lpstr>
      <vt:lpstr>Resultado</vt:lpstr>
      <vt:lpstr>Aplicación: histogram backprojection</vt:lpstr>
      <vt:lpstr>Histogramas 2D</vt:lpstr>
      <vt:lpstr>Construcción de un histograma 2D</vt:lpstr>
      <vt:lpstr>Construcción de un histograma 2D</vt:lpstr>
      <vt:lpstr>Construcción de un histograma 2D</vt:lpstr>
      <vt:lpstr>Ejemplo</vt:lpstr>
      <vt:lpstr>Ejemplo</vt:lpstr>
      <vt:lpstr>Histogramas 2D en OpenCV</vt:lpstr>
      <vt:lpstr>Ejemplo</vt:lpstr>
      <vt:lpstr>Histogram Backprojection</vt:lpstr>
      <vt:lpstr>Ejemplo</vt:lpstr>
      <vt:lpstr>Primeros pasos</vt:lpstr>
      <vt:lpstr>Histogramas 2D</vt:lpstr>
      <vt:lpstr>Explicación</vt:lpstr>
      <vt:lpstr>Proyección de regreso</vt:lpstr>
      <vt:lpstr>Matriz R</vt:lpstr>
      <vt:lpstr>Explicación</vt:lpstr>
      <vt:lpstr>Proyección de regreso</vt:lpstr>
      <vt:lpstr>Resultado</vt:lpstr>
      <vt:lpstr>Histogram backprojection in OpenCV</vt:lpstr>
      <vt:lpstr>Corrección gamma</vt:lpstr>
      <vt:lpstr>Corrección gamma</vt:lpstr>
      <vt:lpstr>Corrección gamma</vt:lpstr>
      <vt:lpstr>Corrección gamma</vt:lpstr>
      <vt:lpstr>Corrección gamma</vt:lpstr>
      <vt:lpstr>Corrección gamma en OpenCV</vt:lpstr>
      <vt:lpstr>Corrección gamma en OpenCV</vt:lpstr>
      <vt:lpstr>Resumen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Estadísticas de histograma y de imagen</dc:title>
  <dc:creator>HECTOR ANTONIO VILLA MARTINEZ</dc:creator>
  <cp:lastModifiedBy>HECTOR ANTONIO VILLA MARTINEZ</cp:lastModifiedBy>
  <cp:revision>116</cp:revision>
  <cp:lastPrinted>2023-05-03T02:41:04Z</cp:lastPrinted>
  <dcterms:created xsi:type="dcterms:W3CDTF">2021-06-06T23:22:42Z</dcterms:created>
  <dcterms:modified xsi:type="dcterms:W3CDTF">2024-09-11T19:08:23Z</dcterms:modified>
</cp:coreProperties>
</file>