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341" r:id="rId7"/>
    <p:sldId id="342" r:id="rId8"/>
    <p:sldId id="261" r:id="rId9"/>
    <p:sldId id="262" r:id="rId10"/>
    <p:sldId id="263" r:id="rId11"/>
    <p:sldId id="264" r:id="rId12"/>
    <p:sldId id="340" r:id="rId13"/>
    <p:sldId id="273" r:id="rId14"/>
    <p:sldId id="289" r:id="rId15"/>
    <p:sldId id="326" r:id="rId16"/>
    <p:sldId id="339" r:id="rId17"/>
    <p:sldId id="330" r:id="rId18"/>
    <p:sldId id="331" r:id="rId19"/>
    <p:sldId id="332" r:id="rId20"/>
    <p:sldId id="333" r:id="rId21"/>
    <p:sldId id="343" r:id="rId22"/>
    <p:sldId id="274" r:id="rId23"/>
    <p:sldId id="279" r:id="rId24"/>
    <p:sldId id="335" r:id="rId25"/>
    <p:sldId id="282" r:id="rId26"/>
    <p:sldId id="285" r:id="rId27"/>
    <p:sldId id="286" r:id="rId28"/>
    <p:sldId id="287" r:id="rId29"/>
    <p:sldId id="288" r:id="rId30"/>
    <p:sldId id="337" r:id="rId31"/>
    <p:sldId id="265" r:id="rId32"/>
    <p:sldId id="266" r:id="rId33"/>
    <p:sldId id="267" r:id="rId34"/>
    <p:sldId id="268" r:id="rId35"/>
    <p:sldId id="269" r:id="rId36"/>
    <p:sldId id="270" r:id="rId37"/>
    <p:sldId id="292" r:id="rId38"/>
    <p:sldId id="293" r:id="rId39"/>
    <p:sldId id="351" r:id="rId40"/>
    <p:sldId id="348" r:id="rId41"/>
    <p:sldId id="350" r:id="rId42"/>
    <p:sldId id="349" r:id="rId43"/>
    <p:sldId id="352" r:id="rId44"/>
    <p:sldId id="280" r:id="rId45"/>
    <p:sldId id="281" r:id="rId46"/>
    <p:sldId id="290" r:id="rId47"/>
    <p:sldId id="300" r:id="rId48"/>
    <p:sldId id="301" r:id="rId49"/>
    <p:sldId id="353" r:id="rId50"/>
    <p:sldId id="354" r:id="rId51"/>
    <p:sldId id="355" r:id="rId52"/>
    <p:sldId id="356" r:id="rId53"/>
    <p:sldId id="312" r:id="rId54"/>
    <p:sldId id="344" r:id="rId55"/>
    <p:sldId id="345" r:id="rId56"/>
    <p:sldId id="346" r:id="rId57"/>
    <p:sldId id="316" r:id="rId58"/>
    <p:sldId id="317" r:id="rId59"/>
    <p:sldId id="318" r:id="rId60"/>
    <p:sldId id="319" r:id="rId61"/>
    <p:sldId id="365" r:id="rId62"/>
    <p:sldId id="347" r:id="rId63"/>
    <p:sldId id="357" r:id="rId64"/>
    <p:sldId id="358" r:id="rId65"/>
    <p:sldId id="359" r:id="rId66"/>
    <p:sldId id="360" r:id="rId67"/>
    <p:sldId id="363" r:id="rId68"/>
    <p:sldId id="361" r:id="rId69"/>
    <p:sldId id="364" r:id="rId70"/>
    <p:sldId id="368" r:id="rId71"/>
    <p:sldId id="321" r:id="rId72"/>
    <p:sldId id="366" r:id="rId73"/>
    <p:sldId id="367" r:id="rId74"/>
    <p:sldId id="322" r:id="rId75"/>
    <p:sldId id="323" r:id="rId76"/>
    <p:sldId id="324" r:id="rId77"/>
    <p:sldId id="325" r:id="rId7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0C0DD-8407-4019-A807-2E95EB445906}" type="datetimeFigureOut">
              <a:rPr lang="es-MX" smtClean="0"/>
              <a:t>23/09/2025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F91C1-6426-4854-BD17-0EFDAA54E4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910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6FB6F-A96B-45CE-92A1-32588DE439B8}" type="datetime1">
              <a:rPr lang="es-MX" smtClean="0"/>
              <a:t>23/09/2025</a:t>
            </a:fld>
            <a:endParaRPr lang="es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912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9FCD-955E-41C8-8C8E-66AF9C88E8C1}" type="datetime1">
              <a:rPr lang="es-MX" smtClean="0"/>
              <a:t>23/09/2025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302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27EF-D805-480D-832F-C214ACCFD388}" type="datetime1">
              <a:rPr lang="es-MX" smtClean="0"/>
              <a:t>23/09/2025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05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4B2C-BEFC-4C85-BEB6-8AAC60CFB8F5}" type="datetime1">
              <a:rPr lang="es-MX" smtClean="0"/>
              <a:t>23/09/2025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66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4D83-F7A5-412D-ACBC-97E4371F9528}" type="datetime1">
              <a:rPr lang="es-MX" smtClean="0"/>
              <a:t>23/09/2025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3097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D27D-3FC1-4C6B-B11A-19EDC1DB1AB9}" type="datetime1">
              <a:rPr lang="es-MX" smtClean="0"/>
              <a:t>23/09/2025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825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757C8-1078-4E21-94D1-0F262D3392A1}" type="datetime1">
              <a:rPr lang="es-MX" smtClean="0"/>
              <a:t>23/09/2025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607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B6B-22A2-40D0-B7CD-D3BBC31D0D7B}" type="datetime1">
              <a:rPr lang="es-MX" smtClean="0"/>
              <a:t>23/09/2025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436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4234-2E0F-4DCC-8FC4-E495FB7AC7D7}" type="datetime1">
              <a:rPr lang="es-MX" smtClean="0"/>
              <a:t>23/09/2025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208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07A0-36E4-4744-AE4A-3A8B80590D1F}" type="datetime1">
              <a:rPr lang="es-MX" smtClean="0"/>
              <a:t>23/09/2025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16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B739-0E04-4B6B-8834-1A09F0108AE7}" type="datetime1">
              <a:rPr lang="es-MX" smtClean="0"/>
              <a:t>23/09/2025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1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6E7650-8F73-4795-BA0C-3DB8EC92B36B}" type="datetime1">
              <a:rPr lang="es-MX" smtClean="0"/>
              <a:t>23/09/2025</a:t>
            </a:fld>
            <a:endParaRPr lang="es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s-MX"/>
              <a:t>Universidad de Sonora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3E4CA8-4B07-4644-A761-94797F292250}" type="slidenum">
              <a:rPr lang="es-MX" smtClean="0"/>
              <a:t>‹Nº›</a:t>
            </a:fld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5672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opencv.com/non-maximum-suppression-theory-and-implementation-in-pytorch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mmons.wikimedia.org/w/index.php?curid=5771856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ommons.wikimedia.org/w/index.php?curid=5771855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ommons.wikimedia.org/w/index.php?curid=4254915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athworks.com/discovery/image-registr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Noisy-image-Gaussian-noise-with-mean-and-variance-0005_fig2_25206607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ommons.wikimedia.org/w/index.php?curid=254483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90AA8-3621-4868-A7BB-CA39DEFF9C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Aplicaciones del filtrado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C1DB0F-4576-48E3-9D3C-0DCA333BB6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836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963C4-6C58-457D-8984-B304E312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¿Cuál de los dos es mejor?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08AC9D-D41D-4CC4-9718-F382B11E5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Depende:</a:t>
            </a:r>
          </a:p>
          <a:p>
            <a:r>
              <a:rPr lang="es-MX" dirty="0"/>
              <a:t>SSD: rápido, sensible a la intensidad global.</a:t>
            </a:r>
          </a:p>
          <a:p>
            <a:r>
              <a:rPr lang="es-MX" dirty="0"/>
              <a:t>Correlación cruzada normalizada: más lento, invariante a la intensidad y al contraste promedio local.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DF4B5A-2561-40BB-8425-14EF6AD1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AAAAB1-6616-4E3E-8F6C-0285ECDA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52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Variantes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Pregunta: ¿Y se quiere encontrar </a:t>
            </a:r>
            <a:r>
              <a:rPr lang="es-ES_tradnl" dirty="0"/>
              <a:t>todas las ubicaciones de un </a:t>
            </a:r>
            <a:r>
              <a:rPr lang="es-ES_tradnl" dirty="0" err="1"/>
              <a:t>template</a:t>
            </a:r>
            <a:r>
              <a:rPr lang="es-ES_tradnl" dirty="0"/>
              <a:t> en una imagen?</a:t>
            </a:r>
          </a:p>
          <a:p>
            <a:r>
              <a:rPr lang="es-ES_tradnl" dirty="0"/>
              <a:t>Respuesta: Se usa </a:t>
            </a:r>
            <a:r>
              <a:rPr lang="es-ES_tradnl" dirty="0" err="1"/>
              <a:t>multi-template</a:t>
            </a:r>
            <a:r>
              <a:rPr lang="es-ES_tradnl" dirty="0"/>
              <a:t> </a:t>
            </a:r>
            <a:r>
              <a:rPr lang="es-ES_tradnl" dirty="0" err="1"/>
              <a:t>matching</a:t>
            </a:r>
            <a:r>
              <a:rPr lang="es-ES_tradnl" dirty="0"/>
              <a:t>.</a:t>
            </a:r>
            <a:endParaRPr lang="es-MX" dirty="0"/>
          </a:p>
          <a:p>
            <a:r>
              <a:rPr lang="es-MX" dirty="0"/>
              <a:t>Pregunta: ¿Y se quiere encontrar objetos más grandes o más pequeños?</a:t>
            </a:r>
          </a:p>
          <a:p>
            <a:r>
              <a:rPr lang="es-MX" dirty="0"/>
              <a:t>Respuesta: Se usa una pirámide de imágenes.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95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16B941-0F65-447E-B89E-A8BA3C56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Multi-template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60FF84-E880-4901-B3E3-75D192ACE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Opciones: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Usar </a:t>
            </a:r>
            <a:r>
              <a:rPr lang="es-MX" dirty="0" err="1"/>
              <a:t>OpenCV</a:t>
            </a:r>
            <a:r>
              <a:rPr lang="es-MX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Usar </a:t>
            </a:r>
            <a:r>
              <a:rPr lang="es-MX" dirty="0" err="1"/>
              <a:t>skimage</a:t>
            </a:r>
            <a:r>
              <a:rPr lang="es-MX" dirty="0"/>
              <a:t> (</a:t>
            </a:r>
            <a:r>
              <a:rPr lang="es-MX" dirty="0" err="1"/>
              <a:t>scikit-image</a:t>
            </a:r>
            <a:r>
              <a:rPr lang="es-MX" dirty="0"/>
              <a:t>).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7F05CD-6BB0-4F78-B615-FAD7E86F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131AE02-0A7A-436C-8E72-9E8CAC0FD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2505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A263-D94F-306F-E105-31D95B66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Multi-</a:t>
            </a:r>
            <a:r>
              <a:rPr lang="es-MX" dirty="0"/>
              <a:t>t</a:t>
            </a:r>
            <a:r>
              <a:rPr lang="en-MX" dirty="0"/>
              <a:t>emplate Matching con OpenCV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54001A-1D90-A70C-0AD0-1E6E5C1943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Algoritmo: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Aplicar </a:t>
                </a:r>
                <a:r>
                  <a:rPr lang="es-ES_tradn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cv2.matchTemplate</a:t>
                </a:r>
                <a:r>
                  <a:rPr lang="es-ES_tradnl" dirty="0"/>
                  <a:t> como en el caso simple.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Encontrar todas las coordenadas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_tradnl" dirty="0"/>
                  <a:t> en donde el arreglo de resultados es mayor que un umbral.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Extraer todas estas regiones.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Aplicar supresión no máxima (non-</a:t>
                </a:r>
                <a:r>
                  <a:rPr lang="es-ES_tradnl" dirty="0" err="1"/>
                  <a:t>maximum</a:t>
                </a:r>
                <a:r>
                  <a:rPr lang="es-ES_tradnl" dirty="0"/>
                  <a:t> </a:t>
                </a:r>
                <a:r>
                  <a:rPr lang="es-ES_tradnl" dirty="0" err="1"/>
                  <a:t>supression</a:t>
                </a:r>
                <a:r>
                  <a:rPr lang="es-ES_tradnl" dirty="0"/>
                  <a:t> – NMS).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54001A-1D90-A70C-0AD0-1E6E5C194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8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5C16E-4063-611D-4208-625C6795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B06B5-99EC-FCAC-5591-952BC10E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13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761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BE1A-5962-FF17-DD33-7EDA42B3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Supresión no máxima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A2241-1CFF-B6C9-8A4D-D618FA62C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/>
              <a:t>Supresión no máxima (NMS)</a:t>
            </a:r>
            <a:r>
              <a:rPr lang="es-ES_tradnl" dirty="0"/>
              <a:t>. Permite seleccionar una región entre varias regiones superpuestas.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C1263-ACC5-B42F-4CF8-AB8B49A7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1EB9A-BCD0-FC05-8546-81760DD1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14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052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94DD-C14F-0316-10B1-E7F03BCA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E4B70-F249-9345-3A0B-F264BF76D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MX" sz="1400" b="1" dirty="0"/>
              <a:t>Fuente: </a:t>
            </a:r>
            <a:r>
              <a:rPr lang="en-US" sz="1400" b="1" dirty="0">
                <a:hlinkClick r:id="rId2"/>
              </a:rPr>
              <a:t>https://learnopencv.com/non-maximum-suppression-theory-and-implementation-in-pytorch/</a:t>
            </a:r>
            <a:endParaRPr lang="en-MX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9C471-B5FC-5E41-235E-A00B8CC5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E0CB5-FD2F-7182-B2E6-EB045A8D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15</a:t>
            </a:fld>
            <a:endParaRPr lang="en-MX"/>
          </a:p>
        </p:txBody>
      </p:sp>
      <p:pic>
        <p:nvPicPr>
          <p:cNvPr id="7" name="Picture 6" descr="A collage of a person driving a car&#10;&#10;Description automatically generated">
            <a:extLst>
              <a:ext uri="{FF2B5EF4-FFF2-40B4-BE49-F238E27FC236}">
                <a16:creationId xmlns:a16="http://schemas.microsoft.com/office/drawing/2014/main" id="{F9D235BA-9C81-78F3-57FF-F8149581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980000"/>
            <a:ext cx="1056475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9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BE1A-5962-FF17-DD33-7EDA42B3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Criterio de selección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A2241-1CFF-B6C9-8A4D-D618FA62C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Necesario para distinguir entre las distintas regiones.</a:t>
            </a:r>
          </a:p>
          <a:p>
            <a:r>
              <a:rPr lang="es-ES_tradnl" dirty="0"/>
              <a:t>Intersección sobre unión (</a:t>
            </a:r>
            <a:r>
              <a:rPr lang="es-ES_tradnl" dirty="0" err="1"/>
              <a:t>intersection</a:t>
            </a:r>
            <a:r>
              <a:rPr lang="es-ES_tradnl" dirty="0"/>
              <a:t> </a:t>
            </a:r>
            <a:r>
              <a:rPr lang="es-ES_tradnl" dirty="0" err="1"/>
              <a:t>over</a:t>
            </a:r>
            <a:r>
              <a:rPr lang="es-ES_tradnl" dirty="0"/>
              <a:t> </a:t>
            </a:r>
            <a:r>
              <a:rPr lang="es-ES_tradnl" dirty="0" err="1"/>
              <a:t>union</a:t>
            </a:r>
            <a:r>
              <a:rPr lang="es-ES_tradnl" dirty="0"/>
              <a:t> – </a:t>
            </a:r>
            <a:r>
              <a:rPr lang="es-ES_tradnl" dirty="0" err="1"/>
              <a:t>IoU</a:t>
            </a:r>
            <a:r>
              <a:rPr lang="es-ES_tradnl" dirty="0"/>
              <a:t>).</a:t>
            </a:r>
          </a:p>
          <a:p>
            <a:r>
              <a:rPr lang="es-ES_tradnl" dirty="0"/>
              <a:t>Consiste en dividir el área de la intersección entre el área de la unión.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C1263-ACC5-B42F-4CF8-AB8B49A7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1EB9A-BCD0-FC05-8546-81760DD1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16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666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4D23-181A-D0DB-04DA-9B8B26FD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IoU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86C9-7BE8-E14C-1A32-5D5075BAD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US" sz="1400" b="1" dirty="0"/>
              <a:t>By Adrian </a:t>
            </a:r>
            <a:r>
              <a:rPr lang="en-US" sz="1400" b="1" dirty="0" err="1"/>
              <a:t>Rosebrock</a:t>
            </a:r>
            <a:r>
              <a:rPr lang="en-US" sz="1400" b="1" dirty="0"/>
              <a:t> - http://</a:t>
            </a:r>
            <a:r>
              <a:rPr lang="en-US" sz="1400" b="1" dirty="0" err="1"/>
              <a:t>www.pyimagesearch.com</a:t>
            </a:r>
            <a:r>
              <a:rPr lang="en-US" sz="1400" b="1" dirty="0"/>
              <a:t>/2016/11/07/intersection-over-union-</a:t>
            </a:r>
            <a:r>
              <a:rPr lang="en-US" sz="1400" b="1" dirty="0" err="1"/>
              <a:t>iou</a:t>
            </a:r>
            <a:r>
              <a:rPr lang="en-US" sz="1400" b="1" dirty="0"/>
              <a:t>-for-object-detection/, CC BY-SA 4.0, </a:t>
            </a:r>
            <a:r>
              <a:rPr lang="en-US" sz="1400" b="1" dirty="0">
                <a:hlinkClick r:id="rId2"/>
              </a:rPr>
              <a:t>https://commons.wikimedia.org/w/index.php?curid=57718560</a:t>
            </a:r>
            <a:endParaRPr lang="en-MX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BC1F0-9C85-4D69-12B9-F612BDDD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86F5C-E642-FF0D-D621-7D96FE0B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17</a:t>
            </a:fld>
            <a:endParaRPr lang="en-MX"/>
          </a:p>
        </p:txBody>
      </p:sp>
      <p:pic>
        <p:nvPicPr>
          <p:cNvPr id="7" name="Picture 6" descr="A diagram of a diagram of a diagram of a diagram of a diagram of a diagram of a diagram of a diagram of a diagram of a diagram of a diagram of a diagram of a diagram of&#10;&#10;Description automatically generated">
            <a:extLst>
              <a:ext uri="{FF2B5EF4-FFF2-40B4-BE49-F238E27FC236}">
                <a16:creationId xmlns:a16="http://schemas.microsoft.com/office/drawing/2014/main" id="{98199336-06DB-1361-D3FF-0DCFF6606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0" y="1980000"/>
            <a:ext cx="461538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9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560FE-58A7-E838-1C1E-C21E712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Ejemplos de IoU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F937D-6790-4DA0-19BB-6068AA4EB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US" sz="1400" b="1" dirty="0"/>
              <a:t>By Adrian </a:t>
            </a:r>
            <a:r>
              <a:rPr lang="en-US" sz="1400" b="1" dirty="0" err="1"/>
              <a:t>Rosebrock</a:t>
            </a:r>
            <a:r>
              <a:rPr lang="en-US" sz="1400" b="1" dirty="0"/>
              <a:t> - http://</a:t>
            </a:r>
            <a:r>
              <a:rPr lang="en-US" sz="1400" b="1" dirty="0" err="1"/>
              <a:t>www.pyimagesearch.com</a:t>
            </a:r>
            <a:r>
              <a:rPr lang="en-US" sz="1400" b="1" dirty="0"/>
              <a:t>/2016/11/07/intersection-over-union-</a:t>
            </a:r>
            <a:r>
              <a:rPr lang="en-US" sz="1400" b="1" dirty="0" err="1"/>
              <a:t>iou</a:t>
            </a:r>
            <a:r>
              <a:rPr lang="en-US" sz="1400" b="1" dirty="0"/>
              <a:t>-for-object-detection/, CC BY-SA 4.0, </a:t>
            </a:r>
            <a:r>
              <a:rPr lang="en-US" sz="1400" b="1" dirty="0">
                <a:hlinkClick r:id="rId2"/>
              </a:rPr>
              <a:t>https://commons.wikimedia.org/w/index.php?curid=57718559</a:t>
            </a:r>
            <a:endParaRPr lang="en-MX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E9D2D-8587-6DB1-221D-AC94827C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D08EC-B96E-23CC-BD69-A7790377D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18</a:t>
            </a:fld>
            <a:endParaRPr lang="en-MX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084982A-4235-1405-CFAA-24B07114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0" y="1980000"/>
            <a:ext cx="870967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1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6FDD-5AF2-12F5-056F-9CE32EA7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Algoritmo general de NMS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015F33-5BBF-3CB7-17D6-4B1C73FFDB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b="1" dirty="0"/>
                  <a:t>Entrada:</a:t>
                </a:r>
              </a:p>
              <a:p>
                <a:r>
                  <a:rPr lang="en-MX" dirty="0"/>
                  <a:t>Una lista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MX" dirty="0"/>
                  <a:t> de rectángulos de la forma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MX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2, 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2, 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MX" dirty="0"/>
                  <a:t>, donde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1, 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MX" dirty="0"/>
                  <a:t> y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2,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MX" dirty="0"/>
                  <a:t> son los extremos de los rectángulos y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MX" dirty="0"/>
                  <a:t> es un índice de confianza.</a:t>
                </a:r>
              </a:p>
              <a:p>
                <a:r>
                  <a:rPr lang="en-MX" dirty="0"/>
                  <a:t>Un umbral de traslape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thresh_iou</a:t>
                </a:r>
                <a:r>
                  <a:rPr lang="en-US" dirty="0"/>
                  <a:t>.</a:t>
                </a:r>
              </a:p>
              <a:p>
                <a:r>
                  <a:rPr lang="en-MX" b="1" dirty="0"/>
                  <a:t>Salida:</a:t>
                </a:r>
              </a:p>
              <a:p>
                <a:r>
                  <a:rPr lang="en-MX" dirty="0"/>
                  <a:t>Una lista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keep</a:t>
                </a:r>
                <a:r>
                  <a:rPr lang="en-MX" dirty="0"/>
                  <a:t> de rectángulos.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015F33-5BBF-3CB7-17D6-4B1C73FFDB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5E469-711D-3FFC-0D2F-1C38BE29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8F946-C80C-3263-480B-A22E8BCB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19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9100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67EAE-78E1-4283-8D4C-96C47F76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Temario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9B3C4C-BCDC-4CA0-ADA3-5B2372F0B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.</a:t>
            </a:r>
          </a:p>
          <a:p>
            <a:r>
              <a:rPr lang="es-MX" dirty="0" err="1"/>
              <a:t>Multi-template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.</a:t>
            </a:r>
          </a:p>
          <a:p>
            <a:r>
              <a:rPr lang="es-MX" dirty="0"/>
              <a:t>Pirámides de imágenes.</a:t>
            </a:r>
          </a:p>
          <a:p>
            <a:r>
              <a:rPr lang="es-MX" dirty="0"/>
              <a:t>Registro de imágenes.</a:t>
            </a:r>
          </a:p>
          <a:p>
            <a:r>
              <a:rPr lang="es-MX" dirty="0"/>
              <a:t>Eliminación de ruido (</a:t>
            </a:r>
            <a:r>
              <a:rPr lang="es-MX" dirty="0" err="1"/>
              <a:t>denoising</a:t>
            </a:r>
            <a:r>
              <a:rPr lang="es-MX" dirty="0"/>
              <a:t>).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88CBDC-AAD9-45FD-9452-6D1F4595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E4FBFA-D50A-49F8-86C5-819DC837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709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1070-627A-4205-F50F-54F784F1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Algoritmo general de NMS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CA2B8F-8911-AE21-00BC-FEDD521720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S_tradnl" b="1" dirty="0"/>
                  <a:t>Paso 1:</a:t>
                </a:r>
                <a:r>
                  <a:rPr lang="es-ES_tradnl" dirty="0"/>
                  <a:t> Seleccionar la predicción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s-ES_tradnl" dirty="0"/>
                  <a:t> con la puntuación de confianza más alta, eliminarla 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s-ES_tradnl" dirty="0"/>
                  <a:t> y agregarla a la lista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keep</a:t>
                </a:r>
                <a:r>
                  <a:rPr lang="es-ES_tradnl" dirty="0"/>
                  <a:t>. (Inicialmente,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keep</a:t>
                </a:r>
                <a:r>
                  <a:rPr lang="es-ES_tradnl" dirty="0"/>
                  <a:t> está vacía).</a:t>
                </a:r>
              </a:p>
              <a:p>
                <a:r>
                  <a:rPr lang="es-ES_tradnl" b="1" dirty="0"/>
                  <a:t>Paso 2:</a:t>
                </a:r>
                <a:r>
                  <a:rPr lang="es-ES_tradnl" dirty="0"/>
                  <a:t> Comparar esta predicción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s-ES_tradnl" dirty="0"/>
                  <a:t> con todas las predicciones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s-ES_tradnl" dirty="0"/>
                  <a:t>. Calcular el </a:t>
                </a:r>
                <a:r>
                  <a:rPr lang="es-ES_tradnl" dirty="0" err="1"/>
                  <a:t>IoU</a:t>
                </a:r>
                <a:r>
                  <a:rPr lang="es-ES_tradnl" dirty="0"/>
                  <a:t> de esta predicción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s-ES_tradnl" dirty="0"/>
                  <a:t> con todas las demás predicciones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s-ES_tradnl" dirty="0"/>
                  <a:t>. Si el </a:t>
                </a:r>
                <a:r>
                  <a:rPr lang="es-ES_tradnl" dirty="0" err="1"/>
                  <a:t>IoU</a:t>
                </a:r>
                <a:r>
                  <a:rPr lang="es-ES_tradnl" dirty="0"/>
                  <a:t> es mayor que el umbral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thresh_iou</a:t>
                </a:r>
                <a:r>
                  <a:rPr lang="es-ES_tradnl" dirty="0"/>
                  <a:t> para cualquier predicción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ES_tradnl" dirty="0"/>
                  <a:t> presente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s-ES_tradnl" dirty="0"/>
                  <a:t>, eliminar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s-ES_tradnl" dirty="0"/>
                  <a:t> de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s-ES_tradnl" dirty="0"/>
                  <a:t>.</a:t>
                </a:r>
              </a:p>
              <a:p>
                <a:r>
                  <a:rPr lang="es-ES_tradnl" b="1" dirty="0"/>
                  <a:t>Paso 3</a:t>
                </a:r>
                <a:r>
                  <a:rPr lang="es-ES_tradnl" dirty="0"/>
                  <a:t>: Si todavía quedan predicciones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s-ES_tradnl" dirty="0"/>
                  <a:t> ir al </a:t>
                </a:r>
                <a:r>
                  <a:rPr lang="es-ES_tradnl" b="1" dirty="0"/>
                  <a:t>Paso 1</a:t>
                </a:r>
                <a:r>
                  <a:rPr lang="es-ES_tradnl" dirty="0"/>
                  <a:t>; de lo contrario, devolver la lista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keep</a:t>
                </a:r>
                <a:r>
                  <a:rPr lang="es-ES_tradnl" dirty="0"/>
                  <a:t> que contiene las predicciones filtradas.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CA2B8F-8911-AE21-00BC-FEDD521720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E58995-3FF8-57B9-B99B-FA06F936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FDFF0-BE90-ADB9-7F25-B9D05FA7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20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388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44756-070E-4F08-BEBF-BC0FE95F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Multi-template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con </a:t>
            </a:r>
            <a:r>
              <a:rPr lang="es-MX" dirty="0" err="1"/>
              <a:t>skimage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62B632-908F-42D8-A914-1F01C684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Algoritmo: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Aplicar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sk.feature.match_template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máximo se obtiene con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np.unravel_index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s-MX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coincidencias arriba de un umbral se obtienen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sk.feature.peak_local_max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/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50B307-3990-4747-8B53-10926FAE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24BAA3-A028-4F56-8B35-4E261331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54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Buscar todos los diamantes dentro de la carta.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22</a:t>
            </a:fld>
            <a:endParaRPr lang="en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43" y="2725946"/>
            <a:ext cx="618957" cy="8909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2518119"/>
            <a:ext cx="227944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7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 intermedio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23</a:t>
            </a:fld>
            <a:endParaRPr lang="en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FE71EE-2545-43A1-9613-5EE85AF42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Salida: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[INFO] 8911 matched locations *before* NMS</a:t>
            </a:r>
            <a:endParaRPr lang="es-MX" dirty="0"/>
          </a:p>
        </p:txBody>
      </p:sp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id="{3F6801DE-5E73-472D-B54C-1EE65D316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91" y="1847088"/>
            <a:ext cx="2544669" cy="38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6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Explicación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encontró 8911 </a:t>
            </a:r>
            <a:r>
              <a:rPr lang="es-MX" dirty="0" err="1"/>
              <a:t>bounding</a:t>
            </a:r>
            <a:r>
              <a:rPr lang="es-MX" dirty="0"/>
              <a:t> boxes alrededor de los diamantes grandes.</a:t>
            </a:r>
          </a:p>
          <a:p>
            <a:r>
              <a:rPr lang="es-MX" dirty="0"/>
              <a:t>No detectó los diamantes pequeños.</a:t>
            </a:r>
          </a:p>
          <a:p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</a:t>
            </a:r>
            <a:r>
              <a:rPr lang="es-MX" b="1" dirty="0"/>
              <a:t>no</a:t>
            </a:r>
            <a:r>
              <a:rPr lang="es-MX" dirty="0"/>
              <a:t> es invariante al tamaño.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39690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Después de NMS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Salida: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[INFO] 8 </a:t>
            </a:r>
            <a:r>
              <a:rPr lang="es-MX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matched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locations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*after* NMS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25</a:t>
            </a:fld>
            <a:endParaRPr lang="en-MX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8F35AE3-A5C4-4023-90AC-CD1295FCB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12" y="1935480"/>
            <a:ext cx="2485756" cy="37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97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Otro ejemplo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Detectar </a:t>
            </a:r>
            <a:r>
              <a:rPr lang="es-MX"/>
              <a:t>los corazones </a:t>
            </a:r>
            <a:r>
              <a:rPr lang="es-MX" dirty="0"/>
              <a:t>en la carta.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26</a:t>
            </a:fld>
            <a:endParaRPr lang="en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06" y="3240000"/>
            <a:ext cx="535693" cy="7971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2520000"/>
            <a:ext cx="227944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64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 intermedio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Salida: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[INFO] 4376 matched locations *before* NMS</a:t>
            </a:r>
            <a:endParaRPr lang="es-MX" b="1" dirty="0">
              <a:solidFill>
                <a:srgbClr val="FF0000"/>
              </a:solidFill>
            </a:endParaRP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27</a:t>
            </a:fld>
            <a:endParaRPr lang="en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980000"/>
            <a:ext cx="239941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9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 final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Salida: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[INFO] 5 matched locations *after* NMS</a:t>
            </a:r>
            <a:endParaRPr lang="es-MX" b="1" dirty="0">
              <a:solidFill>
                <a:srgbClr val="FF0000"/>
              </a:solidFill>
            </a:endParaRP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28</a:t>
            </a:fld>
            <a:endParaRPr lang="en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980000"/>
            <a:ext cx="239941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2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Explicación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no detectó los corazones rotados.</a:t>
            </a:r>
          </a:p>
          <a:p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</a:t>
            </a:r>
            <a:r>
              <a:rPr lang="es-MX" b="1" dirty="0"/>
              <a:t>no</a:t>
            </a:r>
            <a:r>
              <a:rPr lang="es-MX" dirty="0"/>
              <a:t> es invariante a la rotación.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7B05-172F-C447-B89D-75A07740D34A}" type="slidenum">
              <a:rPr lang="en-MX" smtClean="0"/>
              <a:t>29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7976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BD6E7-D3CB-43ED-970A-F8514D31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02F37A-5781-42A1-9DA1-0990C4ADE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Template Matching</a:t>
            </a:r>
            <a:r>
              <a:rPr lang="es-ES_tradnl" dirty="0"/>
              <a:t>. Método para buscar la ubicación de una plantilla (</a:t>
            </a:r>
            <a:r>
              <a:rPr lang="es-ES_tradnl" dirty="0" err="1"/>
              <a:t>template</a:t>
            </a:r>
            <a:r>
              <a:rPr lang="es-ES_tradnl" dirty="0"/>
              <a:t>) en una imagen.</a:t>
            </a:r>
          </a:p>
          <a:p>
            <a:r>
              <a:rPr lang="es-MX" dirty="0"/>
              <a:t>Ejemplo: buscar       en esta imagen:</a:t>
            </a:r>
          </a:p>
          <a:p>
            <a:r>
              <a:rPr lang="es-MX" dirty="0"/>
              <a:t>Principal desafío: definir una medida</a:t>
            </a:r>
          </a:p>
          <a:p>
            <a:pPr marL="0" indent="0">
              <a:buNone/>
            </a:pPr>
            <a:r>
              <a:rPr lang="es-MX" dirty="0"/>
              <a:t>   de comparación entre dos imágenes.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111F38-363C-4E54-AFB4-C65CBB81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84A3A4-5ED1-4252-8784-D7E5AA99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3</a:t>
            </a:fld>
            <a:endParaRPr lang="es-MX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5376DDC-641C-4595-BF3D-1DF89A4FF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2931523"/>
            <a:ext cx="254000" cy="330200"/>
          </a:xfrm>
          <a:prstGeom prst="rect">
            <a:avLst/>
          </a:prstGeom>
        </p:spPr>
      </p:pic>
      <p:pic>
        <p:nvPicPr>
          <p:cNvPr id="9" name="Picture 8" descr="A football player kicking a ball&#10;&#10;Description automatically generated">
            <a:extLst>
              <a:ext uri="{FF2B5EF4-FFF2-40B4-BE49-F238E27FC236}">
                <a16:creationId xmlns:a16="http://schemas.microsoft.com/office/drawing/2014/main" id="{52D5685E-85F9-427F-AC8D-5170121D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837" y="2931523"/>
            <a:ext cx="4244563" cy="26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Variantes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Pregunta: ¿Y se quiere encontrar </a:t>
            </a:r>
            <a:r>
              <a:rPr lang="es-ES_tradnl" dirty="0"/>
              <a:t>todas las ubicaciones de un </a:t>
            </a:r>
            <a:r>
              <a:rPr lang="es-ES_tradnl" dirty="0" err="1"/>
              <a:t>template</a:t>
            </a:r>
            <a:r>
              <a:rPr lang="es-ES_tradnl" dirty="0"/>
              <a:t> en una imagen?</a:t>
            </a:r>
          </a:p>
          <a:p>
            <a:r>
              <a:rPr lang="es-ES_tradnl" dirty="0"/>
              <a:t>Respuesta: Se usa </a:t>
            </a:r>
            <a:r>
              <a:rPr lang="es-ES_tradnl" dirty="0" err="1"/>
              <a:t>multi-template</a:t>
            </a:r>
            <a:r>
              <a:rPr lang="es-ES_tradnl" dirty="0"/>
              <a:t> </a:t>
            </a:r>
            <a:r>
              <a:rPr lang="es-ES_tradnl" dirty="0" err="1"/>
              <a:t>matching</a:t>
            </a:r>
            <a:r>
              <a:rPr lang="es-ES_tradnl" dirty="0"/>
              <a:t>.</a:t>
            </a:r>
            <a:endParaRPr lang="es-MX" dirty="0"/>
          </a:p>
          <a:p>
            <a:r>
              <a:rPr lang="es-MX" b="1" dirty="0"/>
              <a:t>Pregunta: ¿Y se quiere encontrar objetos más grandes o más pequeños?</a:t>
            </a:r>
          </a:p>
          <a:p>
            <a:r>
              <a:rPr lang="es-MX" b="1" dirty="0"/>
              <a:t>Respuesta: Se usa una pirámide de imágenes.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6160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DAD7-1606-FB2B-6D17-BCCC3DDE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Pirámides de imágenes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33748-F1D4-35BC-7FB3-03858464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Pirámide de imágenes</a:t>
            </a:r>
            <a:r>
              <a:rPr lang="es-ES_tradnl" dirty="0"/>
              <a:t>. Representación multiescala en la que una imagen está sujeta repetidamente a un proceso de suavizado y </a:t>
            </a:r>
            <a:r>
              <a:rPr lang="es-ES_tradnl" dirty="0" err="1"/>
              <a:t>subsampling</a:t>
            </a:r>
            <a:r>
              <a:rPr lang="es-ES_tradnl" dirty="0"/>
              <a:t>.</a:t>
            </a:r>
          </a:p>
          <a:p>
            <a:r>
              <a:rPr lang="es-MX" dirty="0" err="1"/>
              <a:t>Subsampling</a:t>
            </a:r>
            <a:r>
              <a:rPr lang="es-MX" dirty="0"/>
              <a:t> significa conservar solo un subconjunto de los pixeles originales y descartar el resto.</a:t>
            </a:r>
          </a:p>
          <a:p>
            <a:r>
              <a:rPr lang="es-MX" dirty="0"/>
              <a:t>Por ejemplo, hacer </a:t>
            </a:r>
            <a:r>
              <a:rPr lang="es-MX" dirty="0" err="1"/>
              <a:t>subsampling</a:t>
            </a:r>
            <a:r>
              <a:rPr lang="es-MX" dirty="0"/>
              <a:t> a una imagen por 2, reduce a la mitad su ancho y su alto (1/4 del total de pixeles).</a:t>
            </a:r>
            <a:endParaRPr lang="es-ES_tradnl" dirty="0"/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92A04-9BE9-8224-CCBC-BB844BE4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20B3C-57F8-B876-8B63-B8B53A5E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31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4706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6041-DD45-6E16-6697-3C8B10F6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Pirámides de imágenes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41303-C68A-C74F-D045-8858EA376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US" sz="1400" b="1" dirty="0"/>
              <a:t>By </a:t>
            </a:r>
            <a:r>
              <a:rPr lang="en-US" sz="1400" b="1" dirty="0" err="1"/>
              <a:t>Cmglee</a:t>
            </a:r>
            <a:r>
              <a:rPr lang="en-US" sz="1400" b="1" dirty="0"/>
              <a:t> - Own work, CC BY-SA 3.0, </a:t>
            </a:r>
            <a:r>
              <a:rPr lang="en-US" sz="1400" b="1" dirty="0">
                <a:hlinkClick r:id="rId2"/>
              </a:rPr>
              <a:t>https://commons.wikimedia.org/w/index.php?curid=42549151</a:t>
            </a:r>
            <a:endParaRPr lang="en-US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9F7F3-51AC-B91A-DC22-A732DE08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5941D-33F7-B38A-A086-CEF60952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32</a:t>
            </a:fld>
            <a:endParaRPr lang="en-MX"/>
          </a:p>
        </p:txBody>
      </p:sp>
      <p:pic>
        <p:nvPicPr>
          <p:cNvPr id="7" name="Picture 6" descr="A diagram of a pyramid&#10;&#10;Description automatically generated">
            <a:extLst>
              <a:ext uri="{FF2B5EF4-FFF2-40B4-BE49-F238E27FC236}">
                <a16:creationId xmlns:a16="http://schemas.microsoft.com/office/drawing/2014/main" id="{4727F846-BA2B-1593-4A22-0D3244DA4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04" y="1935479"/>
            <a:ext cx="3753239" cy="37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04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2D05-5CAC-49F8-48C2-15A38EA1D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Explicación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0B724-A9A4-C7B7-56C1-0350AA3FF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Las imágenes se acumulan a partir de imágenes de alta resolución en la parte inferior e imágenes de baja resolución en la parte superior, formando una pirámide.</a:t>
            </a:r>
          </a:p>
          <a:p>
            <a:r>
              <a:rPr lang="es-ES_tradnl" dirty="0"/>
              <a:t>A cada imagen en la pirámide se le llama “octava” (octave).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D31A2-501A-04C6-52C8-86C59A228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F67F0-CAED-DCAC-D5DA-D6650606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33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32917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48BF-D2A1-8382-80B8-CBA71065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Tipos de pirámides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085C7-0C62-8D4E-E2BE-0C4B01CCE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Depende del algoritmo utilizado para suavizar:</a:t>
            </a:r>
          </a:p>
          <a:p>
            <a:r>
              <a:rPr lang="en-MX" dirty="0"/>
              <a:t>Pirámides de caja.</a:t>
            </a:r>
          </a:p>
          <a:p>
            <a:r>
              <a:rPr lang="en-MX" dirty="0"/>
              <a:t>Pirámides medianas.</a:t>
            </a:r>
          </a:p>
          <a:p>
            <a:r>
              <a:rPr lang="en-MX" dirty="0"/>
              <a:t>Pirámides gaussianas.</a:t>
            </a:r>
          </a:p>
          <a:p>
            <a:r>
              <a:rPr lang="en-MX" dirty="0"/>
              <a:t>Pirámides bilaterales.</a:t>
            </a:r>
            <a:endParaRPr lang="es-MX" dirty="0"/>
          </a:p>
          <a:p>
            <a:r>
              <a:rPr lang="es-MX" dirty="0"/>
              <a:t>Pirámides </a:t>
            </a:r>
            <a:r>
              <a:rPr lang="es-MX" dirty="0" err="1"/>
              <a:t>laplacianas</a:t>
            </a:r>
            <a:r>
              <a:rPr lang="es-MX" dirty="0"/>
              <a:t>.</a:t>
            </a:r>
            <a:endParaRPr lang="en-MX" dirty="0"/>
          </a:p>
          <a:p>
            <a:r>
              <a:rPr lang="en-MX" dirty="0"/>
              <a:t>Pirámides sub</a:t>
            </a:r>
            <a:r>
              <a:rPr lang="es-MX" dirty="0" err="1"/>
              <a:t>sampled</a:t>
            </a:r>
            <a:r>
              <a:rPr lang="en-MX" dirty="0"/>
              <a:t> (si</a:t>
            </a:r>
            <a:r>
              <a:rPr lang="es-MX" dirty="0"/>
              <a:t>n </a:t>
            </a:r>
            <a:r>
              <a:rPr lang="en-MX" dirty="0"/>
              <a:t>ningún algoritmo</a:t>
            </a:r>
            <a:r>
              <a:rPr lang="es-MX" dirty="0"/>
              <a:t> de suavizado</a:t>
            </a:r>
            <a:r>
              <a:rPr lang="en-MX" dirty="0"/>
              <a:t>).</a:t>
            </a:r>
          </a:p>
          <a:p>
            <a:r>
              <a:rPr lang="en-MX" dirty="0"/>
              <a:t>Se puede usar cualquier algoritmo de interpolación: vecino más cercano, bilineal, bicúbico, etc.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12728-F855-677E-E1C2-CFA024EC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D65A9-E537-49C9-D392-82F46DCB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34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367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4D88-0C2D-FB82-2E4C-905D72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Tipos de pirámides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F75B-0724-5280-4C27-108607C33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</a:t>
            </a:r>
            <a:r>
              <a:rPr lang="en-MX" dirty="0"/>
              <a:t>os tipos</a:t>
            </a:r>
            <a:r>
              <a:rPr lang="es-MX" dirty="0"/>
              <a:t> importantes</a:t>
            </a:r>
            <a:r>
              <a:rPr lang="en-MX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MX" dirty="0"/>
              <a:t>Pirámides gaussianas.</a:t>
            </a:r>
          </a:p>
          <a:p>
            <a:pPr marL="514350" indent="-514350">
              <a:buFont typeface="+mj-lt"/>
              <a:buAutoNum type="arabicPeriod"/>
            </a:pPr>
            <a:r>
              <a:rPr lang="en-MX" dirty="0"/>
              <a:t>Pirámides laplacianas.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884D8-4791-22F2-4EF6-4DF55227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971D2-DE55-46CE-10C9-3333A57A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35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5806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400F-1E3A-00BF-A5C6-51A03128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Pirámide gaussiana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1CC99-4A01-DD3D-06D0-F6F7D8802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Aplica repetidamente funciones gaussianas y reduce la resolución de una imagen hasta cumplir algún criterio de detención.</a:t>
            </a:r>
          </a:p>
          <a:p>
            <a:r>
              <a:rPr lang="es-ES_tradnl" dirty="0"/>
              <a:t>Por default, la resolución se reduce eliminando cada segundo renglón y columna.</a:t>
            </a:r>
          </a:p>
          <a:p>
            <a:r>
              <a:rPr lang="es-ES_tradnl" dirty="0"/>
              <a:t>Un criterio de terminación puede ser un tamaño mínimo de imagen.</a:t>
            </a:r>
          </a:p>
          <a:p>
            <a:r>
              <a:rPr lang="es-ES_tradnl" dirty="0"/>
              <a:t>Las funciones </a:t>
            </a:r>
            <a:r>
              <a:rPr lang="es-ES_trad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cv2.pyrDown()</a:t>
            </a:r>
            <a:r>
              <a:rPr lang="es-ES_tradnl" dirty="0"/>
              <a:t> y </a:t>
            </a:r>
            <a:r>
              <a:rPr lang="es-ES_trad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cv2.pyrUp()</a:t>
            </a:r>
            <a:r>
              <a:rPr lang="es-ES_tradnl" dirty="0"/>
              <a:t> permiten subir o bajar de nivel en una pirámide.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1B20F-CDED-D8F2-E49A-726D1864E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67DB5-CA91-3EF5-F0B5-DE76C72C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36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77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Pirámide gaussiana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Forsyth, Derek </a:t>
            </a:r>
            <a:r>
              <a:rPr lang="es-MX" sz="1400" b="1" dirty="0" err="1"/>
              <a:t>Hoiem</a:t>
            </a:r>
            <a:r>
              <a:rPr lang="es-MX" sz="1400" b="1" dirty="0"/>
              <a:t> (UIUC)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37</a:t>
            </a:fld>
            <a:endParaRPr lang="es-MX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740382"/>
            <a:ext cx="4472720" cy="400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396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Pirámide laplaciana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Forsyth, Derek </a:t>
            </a:r>
            <a:r>
              <a:rPr lang="es-MX" sz="1400" b="1" dirty="0" err="1"/>
              <a:t>Hoiem</a:t>
            </a:r>
            <a:r>
              <a:rPr lang="es-MX" sz="1400" b="1" dirty="0"/>
              <a:t> (UIUC)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38</a:t>
            </a:fld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796018"/>
            <a:ext cx="4403604" cy="39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11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701A0-244C-4EBF-9EC7-13A02A1B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Gauss y Laplace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B2EA229-9043-4C0E-B6E7-020B14C132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MX" dirty="0"/>
                  <a:t>El gaussiano y el laplaciano de una imagen están relacionados.</a:t>
                </a:r>
              </a:p>
              <a:p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s-MX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s-MX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MX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es-MX" dirty="0"/>
              </a:p>
              <a:p>
                <a:r>
                  <a:rPr lang="es-MX" dirty="0"/>
                  <a:t>Donde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MX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MX" dirty="0"/>
                  <a:t>.</a:t>
                </a:r>
              </a:p>
              <a:p>
                <a:r>
                  <a:rPr lang="es-MX" dirty="0"/>
                  <a:t>A esto se le llama diferencia de gaussianos (</a:t>
                </a:r>
                <a:r>
                  <a:rPr lang="es-MX" dirty="0" err="1"/>
                  <a:t>DoG</a:t>
                </a:r>
                <a:r>
                  <a:rPr lang="es-MX" dirty="0"/>
                  <a:t>).</a:t>
                </a:r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B2EA229-9043-4C0E-B6E7-020B14C132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D22A49-EB5F-46F9-A856-0C62A07F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2CB644-639B-428E-BBC0-49BC9F04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570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6DBB8-7C0D-4829-9B97-7BA65A42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en </a:t>
            </a:r>
            <a:r>
              <a:rPr lang="es-MX" dirty="0" err="1"/>
              <a:t>OpenCV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013864-5B44-42DF-9916-BF060D375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   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cv2.matchTemplate(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template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método)</a:t>
            </a:r>
          </a:p>
          <a:p>
            <a:r>
              <a:rPr lang="es-MX" dirty="0"/>
              <a:t>Métodos en </a:t>
            </a:r>
            <a:r>
              <a:rPr lang="es-MX" dirty="0" err="1"/>
              <a:t>OpenCV</a:t>
            </a:r>
            <a:r>
              <a:rPr lang="es-MX" dirty="0"/>
              <a:t> (cada uno viene con y sin normalización):</a:t>
            </a:r>
          </a:p>
          <a:p>
            <a:r>
              <a:rPr lang="es-MX" dirty="0"/>
              <a:t>Suma de diferencias de cuadrados (SSD – Sum Square </a:t>
            </a:r>
            <a:r>
              <a:rPr lang="es-MX" dirty="0" err="1"/>
              <a:t>Difference</a:t>
            </a:r>
            <a:r>
              <a:rPr lang="es-MX" dirty="0"/>
              <a:t>).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cv2.TM_SQDIFF</a:t>
            </a:r>
            <a:r>
              <a:rPr lang="es-MX" dirty="0"/>
              <a:t> y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cv2.TM_SQDIFF_NORMED</a:t>
            </a:r>
            <a:endParaRPr lang="es-MX" dirty="0"/>
          </a:p>
          <a:p>
            <a:r>
              <a:rPr lang="es-MX" dirty="0"/>
              <a:t>Correlación cruzada (</a:t>
            </a:r>
            <a:r>
              <a:rPr lang="es-MX" dirty="0" err="1"/>
              <a:t>cross-correlation</a:t>
            </a:r>
            <a:r>
              <a:rPr lang="es-MX" dirty="0"/>
              <a:t>).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cv2.TM_CCORR</a:t>
            </a:r>
            <a:r>
              <a:rPr lang="es-MX" dirty="0"/>
              <a:t> y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cv2.TM_CCORR_NORMED</a:t>
            </a:r>
          </a:p>
          <a:p>
            <a:r>
              <a:rPr lang="es-MX" dirty="0"/>
              <a:t>Coeficiente de correlación (</a:t>
            </a:r>
            <a:r>
              <a:rPr lang="es-MX" dirty="0" err="1"/>
              <a:t>correlation</a:t>
            </a:r>
            <a:r>
              <a:rPr lang="es-MX" dirty="0"/>
              <a:t> </a:t>
            </a:r>
            <a:r>
              <a:rPr lang="es-MX" dirty="0" err="1"/>
              <a:t>coefficient</a:t>
            </a:r>
            <a:r>
              <a:rPr lang="es-MX" dirty="0"/>
              <a:t>).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cv2.TM_CCOEFF</a:t>
            </a:r>
            <a:r>
              <a:rPr lang="es-MX" dirty="0"/>
              <a:t> y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cv2.TM_CCOEFF_NORMED</a:t>
            </a:r>
          </a:p>
          <a:p>
            <a:r>
              <a:rPr lang="es-MX" dirty="0"/>
              <a:t>El tutorial de </a:t>
            </a:r>
            <a:r>
              <a:rPr lang="es-MX" dirty="0" err="1"/>
              <a:t>OpenCV</a:t>
            </a:r>
            <a:r>
              <a:rPr lang="es-MX" dirty="0"/>
              <a:t> recomienda usar SSD o correlación cruzada.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5AE02A-AD8B-492E-B98F-C5774016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A39FF6-1858-44FC-A9CF-9B0997E4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769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D4D56-FA96-4556-ADB1-A20290BF5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Multi-template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con pirámides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646CE5-4AF2-411D-8411-7E1E7213B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Construir la pirámide de la imagen target.</a:t>
            </a:r>
          </a:p>
          <a:p>
            <a:r>
              <a:rPr lang="es-MX" dirty="0"/>
              <a:t>En cada nivel, correr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cv2.matchTemplate()</a:t>
            </a:r>
            <a:r>
              <a:rPr lang="es-MX" dirty="0"/>
              <a:t> con el </a:t>
            </a:r>
            <a:r>
              <a:rPr lang="es-MX" dirty="0" err="1"/>
              <a:t>template</a:t>
            </a:r>
            <a:r>
              <a:rPr lang="es-MX" dirty="0"/>
              <a:t> original (sin escalarlo).</a:t>
            </a:r>
          </a:p>
          <a:p>
            <a:r>
              <a:rPr lang="es-MX" dirty="0"/>
              <a:t>Si hay un match en un nivel reducido, significa que en la imagen original hay un objeto más grande que el </a:t>
            </a:r>
            <a:r>
              <a:rPr lang="es-MX" dirty="0" err="1"/>
              <a:t>template</a:t>
            </a:r>
            <a:r>
              <a:rPr lang="es-MX" dirty="0"/>
              <a:t>.</a:t>
            </a:r>
          </a:p>
          <a:p>
            <a:r>
              <a:rPr lang="es-MX" dirty="0"/>
              <a:t>Al final, convertir las coordenadas detectadas en la pirámide a las coordenadas de la imagen original.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C550A6-E7F9-4F0A-8C3C-07C244ED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782B12-1B01-4EBB-9C33-9D198A29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5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EB9A7-26E1-4B5A-B05D-9B31A48E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Otras opciones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C5944D-9503-4220-9FC8-3FF6236C7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Si el </a:t>
            </a:r>
            <a:r>
              <a:rPr lang="es-MX" dirty="0" err="1"/>
              <a:t>template</a:t>
            </a:r>
            <a:r>
              <a:rPr lang="es-MX" dirty="0"/>
              <a:t> y los objetos en la imagen tienen tamaños distintos: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Escalado del </a:t>
            </a:r>
            <a:r>
              <a:rPr lang="es-MX" dirty="0" err="1"/>
              <a:t>template</a:t>
            </a:r>
            <a:r>
              <a:rPr lang="es-MX" dirty="0"/>
              <a:t>:</a:t>
            </a:r>
          </a:p>
          <a:p>
            <a:pPr lvl="1"/>
            <a:r>
              <a:rPr lang="es-MX" dirty="0"/>
              <a:t>El </a:t>
            </a:r>
            <a:r>
              <a:rPr lang="es-MX" dirty="0" err="1"/>
              <a:t>template</a:t>
            </a:r>
            <a:r>
              <a:rPr lang="es-MX" dirty="0"/>
              <a:t> se escala, a por ejemplo, al 80%, 100%, 120%, … del tamaño original.</a:t>
            </a:r>
          </a:p>
          <a:p>
            <a:pPr lvl="1"/>
            <a:r>
              <a:rPr lang="es-MX" dirty="0"/>
              <a:t>Luego se hace </a:t>
            </a:r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normal en cada versión.</a:t>
            </a:r>
          </a:p>
          <a:p>
            <a:pPr lvl="1"/>
            <a:r>
              <a:rPr lang="es-MX" dirty="0"/>
              <a:t>Así se puede detectar si el objeto aparece más chico o más grande en la imagen target.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C9AE76-4C18-4145-A374-E4D73656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513621-E937-43CD-8250-8788D1095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88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EB9A7-26E1-4B5A-B05D-9B31A48E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Otras opciones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C5944D-9503-4220-9FC8-3FF6236C7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s-MX" dirty="0"/>
              <a:t>Escalado de la imagen target:</a:t>
            </a:r>
          </a:p>
          <a:p>
            <a:pPr lvl="1"/>
            <a:r>
              <a:rPr lang="es-MX" dirty="0"/>
              <a:t>En vez de cambiar el </a:t>
            </a:r>
            <a:r>
              <a:rPr lang="es-MX" dirty="0" err="1"/>
              <a:t>template</a:t>
            </a:r>
            <a:r>
              <a:rPr lang="es-MX" dirty="0"/>
              <a:t>, cambiar la imagen target.</a:t>
            </a:r>
          </a:p>
          <a:p>
            <a:pPr lvl="1"/>
            <a:r>
              <a:rPr lang="es-MX" dirty="0"/>
              <a:t>Se reduce o se amplia la imagen completa.</a:t>
            </a:r>
          </a:p>
          <a:p>
            <a:pPr lvl="1"/>
            <a:r>
              <a:rPr lang="es-MX" dirty="0"/>
              <a:t>Correr </a:t>
            </a:r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con el </a:t>
            </a:r>
            <a:r>
              <a:rPr lang="es-MX" dirty="0" err="1"/>
              <a:t>template</a:t>
            </a:r>
            <a:r>
              <a:rPr lang="es-MX" dirty="0"/>
              <a:t> original en cada escala.</a:t>
            </a:r>
          </a:p>
          <a:p>
            <a:pPr lvl="1"/>
            <a:r>
              <a:rPr lang="es-MX" dirty="0"/>
              <a:t>Esto es útil si se tiene muchos </a:t>
            </a:r>
            <a:r>
              <a:rPr lang="es-MX" dirty="0" err="1"/>
              <a:t>templates</a:t>
            </a:r>
            <a:r>
              <a:rPr lang="es-MX" dirty="0"/>
              <a:t> pero una sola imagen grande.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C9AE76-4C18-4145-A374-E4D73656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513621-E937-43CD-8250-8788D1095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3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AC370-FCB4-4677-8255-12BB5EC4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Aplicaciones de la pirámides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306807-DA1E-4E67-94D3-A87862663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Pegado de imágenes.</a:t>
            </a:r>
          </a:p>
          <a:p>
            <a:r>
              <a:rPr lang="es-MX" dirty="0"/>
              <a:t>Registro de imágenes.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6DFA2D0-1A25-419A-B98A-36D1379D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3E7DF-4158-4BE9-9346-C3DD6BF8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740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327B-9266-2DDE-9F36-7EBA3FB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Pegado de imágenes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22E17-EC29-06B0-A2CA-9871EF512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Pegar la parte izquierda de la imagen de la izquierda con la parte derecha de la imagen de la derecha: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57787-9C0D-CF10-F675-5E03FCC6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57217-2DBF-2E4A-157D-C9F6E3C4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44</a:t>
            </a:fld>
            <a:endParaRPr lang="en-MX"/>
          </a:p>
        </p:txBody>
      </p:sp>
      <p:pic>
        <p:nvPicPr>
          <p:cNvPr id="7" name="Picture 6" descr="A close-up of an apple&#10;&#10;Description automatically generated">
            <a:extLst>
              <a:ext uri="{FF2B5EF4-FFF2-40B4-BE49-F238E27FC236}">
                <a16:creationId xmlns:a16="http://schemas.microsoft.com/office/drawing/2014/main" id="{FBA8CD7D-39B7-D49A-FBFD-1C938B4FF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0" y="3420000"/>
            <a:ext cx="2880000" cy="2880000"/>
          </a:xfrm>
          <a:prstGeom prst="rect">
            <a:avLst/>
          </a:prstGeom>
        </p:spPr>
      </p:pic>
      <p:pic>
        <p:nvPicPr>
          <p:cNvPr id="9" name="Picture 8" descr="A close-up of an orange&#10;&#10;Description automatically generated">
            <a:extLst>
              <a:ext uri="{FF2B5EF4-FFF2-40B4-BE49-F238E27FC236}">
                <a16:creationId xmlns:a16="http://schemas.microsoft.com/office/drawing/2014/main" id="{222A4561-95FD-12B0-570C-1E463FC7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0" y="3420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0788-68BA-8527-C42D-526444F9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Algoritmo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FF0D-950C-F504-99FE-010A0A3ED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_tradnl" dirty="0"/>
              <a:t>Cargar las dos imágenes.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Calcular las pirámides gaussianas (en este ejemplo, el número de niveles es 6).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Calcular las pirámides </a:t>
            </a:r>
            <a:r>
              <a:rPr lang="es-ES_tradnl" dirty="0" err="1"/>
              <a:t>laplacianas</a:t>
            </a:r>
            <a:r>
              <a:rPr lang="es-ES_tradnl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Unir la mitad izquierda de la manzana y la mitad derecha de la naranja en cada nivel de las pirámides laplacianas.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Finalmente, reconstruir la imagen original.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3AE1E-D1B0-9F67-BDEC-9817F321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8E668-AF7D-6F39-FA05-61406314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45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18455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45CC-255D-D33C-7CF2-24CB16A0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378CE-8497-362E-4C40-EDAE1171B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MX" dirty="0"/>
              <a:t>         Pegado directo                  </a:t>
            </a:r>
            <a:r>
              <a:rPr lang="es-MX" dirty="0"/>
              <a:t>       </a:t>
            </a:r>
            <a:r>
              <a:rPr lang="en-MX" dirty="0"/>
              <a:t>Pegado </a:t>
            </a:r>
            <a:r>
              <a:rPr lang="es-MX" dirty="0"/>
              <a:t>con pirámides</a:t>
            </a:r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30A12-9445-E43E-EE8D-EB89496B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66EDD-2DA1-8C2C-6440-08A61E28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0968-9CF2-5149-978F-E02B3AB89422}" type="slidenum">
              <a:rPr lang="en-MX" smtClean="0"/>
              <a:t>46</a:t>
            </a:fld>
            <a:endParaRPr lang="en-MX"/>
          </a:p>
        </p:txBody>
      </p:sp>
      <p:pic>
        <p:nvPicPr>
          <p:cNvPr id="7" name="Picture 6" descr="An apple and an orange&#10;&#10;Description automatically generated">
            <a:extLst>
              <a:ext uri="{FF2B5EF4-FFF2-40B4-BE49-F238E27FC236}">
                <a16:creationId xmlns:a16="http://schemas.microsoft.com/office/drawing/2014/main" id="{4AD9DD5D-6F59-821C-AA8E-C237389EC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1980000"/>
            <a:ext cx="3240000" cy="3240000"/>
          </a:xfrm>
          <a:prstGeom prst="rect">
            <a:avLst/>
          </a:prstGeom>
        </p:spPr>
      </p:pic>
      <p:pic>
        <p:nvPicPr>
          <p:cNvPr id="9" name="Picture 8" descr="An orange and an apple&#10;&#10;Description automatically generated">
            <a:extLst>
              <a:ext uri="{FF2B5EF4-FFF2-40B4-BE49-F238E27FC236}">
                <a16:creationId xmlns:a16="http://schemas.microsoft.com/office/drawing/2014/main" id="{F3E1B6DE-6899-F417-E222-B3429CFD6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1980000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1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Registro de imágenes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Es el proceso de transformar diferentes imágenes en un mismo sistema de coordenadas.</a:t>
            </a:r>
          </a:p>
          <a:p>
            <a:r>
              <a:rPr lang="es-MX" dirty="0"/>
              <a:t>Pueden ser imágenes de la misma escena tomadas desde distintos puntos de vista, condiciones de iluminación, etc.</a:t>
            </a:r>
          </a:p>
          <a:p>
            <a:r>
              <a:rPr lang="es-MX" dirty="0"/>
              <a:t>El registro es necesario para poder comparar o integrar las diferentes imágenes.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03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6D441-EF30-47B3-BF96-CFE0B8A5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D3FE4A-316F-4F7D-A01A-2F5589A28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s-MX" sz="1400" b="1" dirty="0">
                <a:hlinkClick r:id="rId2"/>
              </a:rPr>
              <a:t>https://www.mathworks.com/discovery/image-registration.html</a:t>
            </a:r>
            <a:endParaRPr lang="es-MX" sz="1400" b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AD62ED-F7CB-49DC-B218-9440351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2E0B58-3907-4DB9-9027-08113095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48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042C30-7F66-4F50-812F-21A585D69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87" y="1837954"/>
            <a:ext cx="4502395" cy="17671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874D0D-FD0C-4B7B-8582-A38C21F7F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87" y="3636857"/>
            <a:ext cx="4502395" cy="21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81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498D3-308F-463B-8567-64738E54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Algoritmo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051F9-821D-48AC-B87A-084168F41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Construir pirámides para las dos imágenes.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En el nivel más pequeño, buscar la mejor alineación entre ambas usando correlación.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Bajar un nivel en la pirámide.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Usar la alineación obtenida arriba como punto de partida y refinar con más detalle.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Esto se repite hasta llegar al nivel original.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7797651-9557-43A5-9731-BD4CC7EB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5660F5-8CBD-41DA-981C-D153A28D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659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3D532-6015-4628-9310-E7E18783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Métodos de comparación SSD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AAC056F-4F46-4C19-8489-D8F19DD4D0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MX" dirty="0"/>
                  <a:t>SSD: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MX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MX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s-MX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MX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MX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s-MX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s-MX" dirty="0"/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AAC056F-4F46-4C19-8489-D8F19DD4D0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1AC594-C0FC-4746-8B5D-23700E71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E08145-888F-46F8-88AE-1BDEBEB9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0512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FE1EF-1373-47B4-8327-86D02494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97B911C-503B-4DEA-8371-5E0CEA180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19" y="1935163"/>
            <a:ext cx="9656761" cy="4389437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0BAC1D-35AB-4851-BE53-7D9D2CC0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B87AD6-5D95-47B6-A20E-1433767E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1474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A4A51-A02C-4B85-9634-24B806E8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Limitantes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5CDACB-D30C-489A-BD5F-B4D209D4D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Para que el registro con correlación funcione, ambas imágenes deben ser: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 misma escena/objeto.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Con solo pequeñas diferencias de posición, escala o rotación (unos pocos grados).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Mismo tamaño (o redimensionadas al mismo tamaño).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Sin grandes cambios de perspectiva.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A77FBA-FB8A-4343-8D26-55169F62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AAF0AA-519D-4372-9D33-D697B09D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7176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98FD0-E5C5-4915-9A7B-A8D66D97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43638B-BE6E-494D-A582-DFDA07B8D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Registro basado en </a:t>
            </a:r>
            <a:r>
              <a:rPr lang="es-MX" dirty="0" err="1"/>
              <a:t>features</a:t>
            </a:r>
            <a:r>
              <a:rPr lang="es-MX" dirty="0"/>
              <a:t> (SIFT, ORB, AKAZE, etc.)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Detectar </a:t>
            </a:r>
            <a:r>
              <a:rPr lang="es-MX" dirty="0" err="1"/>
              <a:t>keypoints</a:t>
            </a:r>
            <a:r>
              <a:rPr lang="es-MX" dirty="0"/>
              <a:t> y descriptores en ambas imágenes.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Empatarlos (match).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Estimar una homografía.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Utilizar esto como </a:t>
            </a:r>
            <a:r>
              <a:rPr lang="es-MX" dirty="0" err="1"/>
              <a:t>pre-alineación</a:t>
            </a:r>
            <a:r>
              <a:rPr lang="es-MX" dirty="0"/>
              <a:t> para el refinamiento por correlación.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881AF9-C42F-4164-8B4A-5312430B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CF8DAE-44DB-49E5-801B-11A81E87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71784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Denoising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 err="1"/>
              <a:t>Image</a:t>
            </a:r>
            <a:r>
              <a:rPr lang="es-MX" b="1" dirty="0"/>
              <a:t> Denoising</a:t>
            </a:r>
            <a:r>
              <a:rPr lang="es-MX" dirty="0"/>
              <a:t>. Consiste en eliminar el ruido de una imagen ruidosa para restaurar una imagen.</a:t>
            </a:r>
          </a:p>
          <a:p>
            <a:r>
              <a:rPr lang="es-MX" b="1" dirty="0"/>
              <a:t>Ruido</a:t>
            </a:r>
            <a:r>
              <a:rPr lang="es-MX" dirty="0"/>
              <a:t>. Modificaciones no deseadas y, en general, desconocidas que una imagen puede sufrir durante la captura, almacenamiento, transmisión, procesamiento o conversión.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53</a:t>
            </a:fld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05" y="4028343"/>
            <a:ext cx="2694900" cy="251057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73262" y="4700954"/>
            <a:ext cx="562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Fuente: </a:t>
            </a:r>
            <a:r>
              <a:rPr lang="es-MX" sz="1400" b="1" dirty="0">
                <a:hlinkClick r:id="rId3"/>
              </a:rPr>
              <a:t>https://www.researchgate.net/figure/Noisy-image-Gaussian-noise-with-mean-and-variance-0005_fig2_252066070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2864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7F29F-7A04-4D73-84BC-7B7A8A55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Denoising</a:t>
            </a:r>
            <a:r>
              <a:rPr lang="es-MX" dirty="0"/>
              <a:t> con </a:t>
            </a:r>
            <a:r>
              <a:rPr lang="es-MX" dirty="0" err="1"/>
              <a:t>OpenCV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1307B2-DCFC-41F2-9A5F-0323F7101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Filtro de caja: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cv2.blur()</a:t>
            </a:r>
            <a:r>
              <a:rPr lang="es-MX" dirty="0"/>
              <a:t>.</a:t>
            </a:r>
          </a:p>
          <a:p>
            <a:r>
              <a:rPr lang="es-MX" dirty="0"/>
              <a:t>Filtro gaussiano: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cv2.GaussianBlur()</a:t>
            </a:r>
            <a:r>
              <a:rPr lang="es-MX" dirty="0"/>
              <a:t>.</a:t>
            </a:r>
          </a:p>
          <a:p>
            <a:r>
              <a:rPr lang="es-MX" dirty="0"/>
              <a:t>Filtro de mediana: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cv2.medianBlur()</a:t>
            </a:r>
            <a:r>
              <a:rPr lang="es-MX" dirty="0"/>
              <a:t>.</a:t>
            </a:r>
          </a:p>
          <a:p>
            <a:r>
              <a:rPr lang="es-MX" dirty="0"/>
              <a:t>Filtro bilateral: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cv2.bilateralFilter()</a:t>
            </a:r>
            <a:r>
              <a:rPr lang="es-MX" dirty="0"/>
              <a:t>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D4A9B2-9679-430B-8BA4-D519F3F2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58016E-35BF-4365-B1D0-75638FEF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3474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E985E-AF8A-4737-940D-304732E4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Comparación de filtros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905E91-90E1-4AA8-9988-EC0593EC9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                                            Imagen original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102661-2E12-4021-BD66-93E69C0F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198ACA-0190-4BD2-AA8C-945FDE82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55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00EB4D-8CD8-4A8B-BC29-EA137A087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30" y="1847088"/>
            <a:ext cx="2978988" cy="39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851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9E81D-7D90-413B-AD83-4A3329C5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Comparación de filtros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7F5DCB-BEDA-4A9D-8ABE-8C03C9F3A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box, Gaussian</a:t>
            </a:r>
          </a:p>
          <a:p>
            <a:pPr marL="0" indent="0">
              <a:buNone/>
            </a:pPr>
            <a:r>
              <a:rPr lang="es-MX" dirty="0"/>
              <a:t>median, bilateral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261193-955F-4948-A2C4-8780C05C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7D437A-7D5B-4ADC-AAA9-909BEC90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56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DB5E21-57DF-453F-9BAA-74FA54C9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20" y="1935480"/>
            <a:ext cx="3350515" cy="44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20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6D393-4EC2-F748-BFFF-12044AB8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Filtro de mediana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10F63-F800-E44F-92C3-9C69A26D31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El filtro de mediana reemplaza cada pixel por la mediana de los pixeles en la región del filtro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s-ES_tradnl" dirty="0"/>
                  <a:t>, es decir,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s-ES" b="0" i="0" smtClean="0">
                        <a:latin typeface="Cambria Math" panose="02040503050406030204" pitchFamily="18" charset="0"/>
                      </a:rPr>
                      <m:t>media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s-E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10F63-F800-E44F-92C3-9C69A26D31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 r="-1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E3B6E-3823-134B-8D61-B657CA7B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0A09E-92E3-B844-9172-A67B00DB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E22B-38FA-F04D-9145-9E256AF00805}" type="slidenum">
              <a:rPr lang="es-ES_tradnl" smtClean="0"/>
              <a:t>57</a:t>
            </a:fld>
            <a:endParaRPr lang="es-ES_tradnl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7085CAF-50E1-0641-B83B-7E84C083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20357"/>
            <a:ext cx="10972800" cy="28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de mediana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Ventaja del filtro de mediana: robustez ante valores atípicos (</a:t>
            </a:r>
            <a:r>
              <a:rPr lang="es-MX" dirty="0" err="1"/>
              <a:t>outliers</a:t>
            </a:r>
            <a:r>
              <a:rPr lang="es-MX" dirty="0"/>
              <a:t>).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58</a:t>
            </a:fld>
            <a:endParaRPr lang="es-MX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094C61F-8D7F-41E9-AB0D-CC06A46D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18" y="2444902"/>
            <a:ext cx="4470400" cy="39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3C699A1-4387-4389-8865-EDE0049449C9}"/>
              </a:ext>
            </a:extLst>
          </p:cNvPr>
          <p:cNvSpPr txBox="1"/>
          <p:nvPr/>
        </p:nvSpPr>
        <p:spPr>
          <a:xfrm>
            <a:off x="7540283" y="5430129"/>
            <a:ext cx="3137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Fuente: Derek </a:t>
            </a:r>
            <a:r>
              <a:rPr lang="es-MX" sz="1400" b="1" dirty="0" err="1"/>
              <a:t>Hoiem</a:t>
            </a:r>
            <a:r>
              <a:rPr lang="es-MX" sz="1400" b="1" dirty="0"/>
              <a:t> (UIUC)</a:t>
            </a:r>
          </a:p>
        </p:txBody>
      </p:sp>
    </p:spTree>
    <p:extLst>
      <p:ext uri="{BB962C8B-B14F-4D97-AF65-F5344CB8AC3E}">
        <p14:creationId xmlns:p14="http://schemas.microsoft.com/office/powerpoint/2010/main" val="32428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76133-8F69-47A2-834A-312DC0C4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de mediana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3FA60D-C1C4-4054-BE60-3CE47A3A9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n-US" sz="1400" b="1" dirty="0"/>
              <a:t>By The original uploader was Anton at German Wikipedia. - Originally from </a:t>
            </a:r>
            <a:r>
              <a:rPr lang="en-US" sz="1400" b="1" dirty="0" err="1"/>
              <a:t>de.wikipedia</a:t>
            </a:r>
            <a:r>
              <a:rPr lang="en-US" sz="1400" b="1" dirty="0"/>
              <a:t>; description page is/was here., CC BY 2.5, </a:t>
            </a:r>
            <a:r>
              <a:rPr lang="en-US" sz="1400" b="1" dirty="0">
                <a:hlinkClick r:id="rId2"/>
              </a:rPr>
              <a:t>https://commons.wikimedia.org/w/index.php?curid=2544834</a:t>
            </a:r>
            <a:endParaRPr lang="en-US" sz="1400" b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4EBBE7-A972-4944-93BA-1D46DFCB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EF5E31-555B-4B37-BCE0-52992BE8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59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2136DD-C50F-467C-9835-29F8B67F7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54" y="1878839"/>
            <a:ext cx="7240938" cy="37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5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EB006-5AEA-4B6F-9DBC-A31E8B2C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Interpretación del resultado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680DA0-1E16-4A9B-9C46-D4555C0CB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cv2.matchTemplate()</a:t>
            </a:r>
            <a:r>
              <a:rPr lang="es-MX" dirty="0"/>
              <a:t> devuelve una imagen en escala de grises.</a:t>
            </a:r>
          </a:p>
          <a:p>
            <a:r>
              <a:rPr lang="es-MX" dirty="0"/>
              <a:t>Cada pixel indica la similitud entre el </a:t>
            </a:r>
            <a:r>
              <a:rPr lang="es-MX" dirty="0" err="1"/>
              <a:t>template</a:t>
            </a:r>
            <a:r>
              <a:rPr lang="es-MX" dirty="0"/>
              <a:t> y la región de la imagen de entrada en esa posición específica.</a:t>
            </a:r>
          </a:p>
          <a:p>
            <a:r>
              <a:rPr lang="es-MX" dirty="0"/>
              <a:t>Los valores dependen del método.</a:t>
            </a:r>
          </a:p>
          <a:p>
            <a:r>
              <a:rPr lang="es-MX" dirty="0"/>
              <a:t>Para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cv2.TM_SQDIFF</a:t>
            </a:r>
            <a:r>
              <a:rPr lang="es-MX" dirty="0"/>
              <a:t> y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cv2.TM_SQDIFF_NORMED</a:t>
            </a:r>
            <a:r>
              <a:rPr lang="es-MX" dirty="0"/>
              <a:t>, los valores más bajos indican una mejor coincidencia.</a:t>
            </a:r>
          </a:p>
          <a:p>
            <a:r>
              <a:rPr lang="es-MX" dirty="0"/>
              <a:t>Para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cv2.TM_CCORR</a:t>
            </a:r>
            <a:r>
              <a:rPr lang="es-MX" dirty="0"/>
              <a:t>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cv2.TM_CCORR_NORMED</a:t>
            </a:r>
            <a:r>
              <a:rPr lang="es-MX" dirty="0"/>
              <a:t>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cv2.TM_CCOEFF</a:t>
            </a:r>
            <a:r>
              <a:rPr lang="es-MX" dirty="0"/>
              <a:t> y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cv2.TM_CCOEFF_NORMED</a:t>
            </a:r>
            <a:r>
              <a:rPr lang="es-MX" dirty="0"/>
              <a:t>, los valores más altos indican una mayor correlación.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AC2DE8-779A-4A26-8C6C-1DE88CC7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9ADCD4-45AD-463E-8617-3738DF50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0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6DA98-3536-4C05-A6B6-97E9AEFC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gaussiano vs mediana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E48283-45E9-492E-9C24-126DB92DC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Derek </a:t>
            </a:r>
            <a:r>
              <a:rPr lang="es-MX" sz="1400" b="1" dirty="0" err="1"/>
              <a:t>Hoiem</a:t>
            </a:r>
            <a:r>
              <a:rPr lang="es-MX" sz="1400" b="1" dirty="0"/>
              <a:t> (UIUC)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9882D2-9237-4C9A-9DA5-91BBE071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02022D-EDE4-441D-BDDF-215434BEC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60</a:t>
            </a:fld>
            <a:endParaRPr lang="es-MX"/>
          </a:p>
        </p:txBody>
      </p:sp>
      <p:pic>
        <p:nvPicPr>
          <p:cNvPr id="6" name="Picture 9" descr="salt_and_pepper2">
            <a:extLst>
              <a:ext uri="{FF2B5EF4-FFF2-40B4-BE49-F238E27FC236}">
                <a16:creationId xmlns:a16="http://schemas.microsoft.com/office/drawing/2014/main" id="{5BA1FD36-D03E-4F35-9936-6DC06F7B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818831"/>
            <a:ext cx="5104393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84B9D3F7-191B-4351-90F5-805D400B7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4" y="2730413"/>
            <a:ext cx="1426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Gaussian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3B24237C-DB76-4E48-8778-0DACECFB8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4" y="4788086"/>
            <a:ext cx="1190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Median</a:t>
            </a:r>
          </a:p>
        </p:txBody>
      </p:sp>
    </p:spTree>
    <p:extLst>
      <p:ext uri="{BB962C8B-B14F-4D97-AF65-F5344CB8AC3E}">
        <p14:creationId xmlns:p14="http://schemas.microsoft.com/office/powerpoint/2010/main" val="34898158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6F05F-2875-4601-920B-110DC5A1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98203E-C52F-4CD4-9216-579EDFCD8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El filtro de mediana está diseñado para el ruido sal y pimienta.</a:t>
            </a:r>
          </a:p>
          <a:p>
            <a:r>
              <a:rPr lang="es-MX" dirty="0"/>
              <a:t>Funciona bien en estos casos:</a:t>
            </a:r>
          </a:p>
          <a:p>
            <a:r>
              <a:rPr lang="es-MX" dirty="0"/>
              <a:t>Remover ruido sal y pimienta.</a:t>
            </a:r>
          </a:p>
          <a:p>
            <a:r>
              <a:rPr lang="es-MX" dirty="0"/>
              <a:t>Imágenes binarias o casi binarias (texto, documentos escaneados, imágenes con umbral).</a:t>
            </a:r>
          </a:p>
          <a:p>
            <a:r>
              <a:rPr lang="es-MX" dirty="0"/>
              <a:t>No funciona bien en estos casos:</a:t>
            </a:r>
          </a:p>
          <a:p>
            <a:r>
              <a:rPr lang="es-MX" dirty="0"/>
              <a:t>El ruido es gaussiano.</a:t>
            </a:r>
          </a:p>
          <a:p>
            <a:r>
              <a:rPr lang="es-MX" dirty="0"/>
              <a:t>La imagen contiene texturas finas: la mediana puede distorsionarlas.</a:t>
            </a:r>
          </a:p>
          <a:p>
            <a:r>
              <a:rPr lang="es-MX" dirty="0"/>
              <a:t>Se requiere un </a:t>
            </a:r>
            <a:r>
              <a:rPr lang="es-MX" dirty="0" err="1"/>
              <a:t>kernel</a:t>
            </a:r>
            <a:r>
              <a:rPr lang="es-MX" dirty="0"/>
              <a:t> grande: puede eliminar pequeños detalles y hacer que la imagen con bloques.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05028E-8507-49A5-A409-08BD8D10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8A3CD4-7055-42D6-9691-C79CC1C3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1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B711A-AE98-448B-AD4C-30A35D6B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bilateral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091378-645C-4BED-9188-7890B6B05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El filtro bilateral reduce el ruido y conserva los bordes.</a:t>
            </a:r>
          </a:p>
          <a:p>
            <a:r>
              <a:rPr lang="es-MX" dirty="0"/>
              <a:t>Combina dos pesos al calcular el promedio de un pixel con sus vecinos: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Espacial: da más importancia a los pixeles cercanos (como un filtro gaussiano).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Intensidad: da más importancia a los pixeles con valores de intensidad similares.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5E0B39-4BAC-474C-8DFE-ACB610E5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890485-CCE1-4FE9-B190-62C08CE6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974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DC171-0F1F-4B1A-A296-EE74609F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bilateral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DDDB97-F83C-4DBB-988A-845B97D5D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   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cv2.bilateralFilter(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src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sigmaColor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sigmaSpace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s-MX" dirty="0"/>
              <a:t>Argumentos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src</a:t>
            </a:r>
            <a:r>
              <a:rPr lang="es-MX" dirty="0"/>
              <a:t> – imagen de entrada (8 bits o punto flotante).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MX" dirty="0"/>
              <a:t> – tamaño en pixeles del </a:t>
            </a:r>
            <a:r>
              <a:rPr lang="es-MX" dirty="0" err="1"/>
              <a:t>kernel</a:t>
            </a:r>
            <a:r>
              <a:rPr lang="es-MX" dirty="0"/>
              <a:t>.</a:t>
            </a:r>
          </a:p>
          <a:p>
            <a:pPr lvl="1"/>
            <a:r>
              <a:rPr lang="es-MX" dirty="0"/>
              <a:t>Si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MX" dirty="0"/>
              <a:t> &gt; 0, es el tamaño efectivo.</a:t>
            </a:r>
          </a:p>
          <a:p>
            <a:pPr lvl="1"/>
            <a:r>
              <a:rPr lang="es-MX" dirty="0"/>
              <a:t>Si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MX" dirty="0"/>
              <a:t> = 0, </a:t>
            </a:r>
            <a:r>
              <a:rPr lang="es-MX" dirty="0" err="1"/>
              <a:t>OpenCV</a:t>
            </a:r>
            <a:r>
              <a:rPr lang="es-MX" dirty="0"/>
              <a:t> lo calcula automáticamente a partir de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sigmaSpace</a:t>
            </a:r>
            <a:r>
              <a:rPr lang="es-MX" dirty="0"/>
              <a:t>.</a:t>
            </a:r>
          </a:p>
          <a:p>
            <a:pPr lvl="1"/>
            <a:r>
              <a:rPr lang="es-MX" dirty="0"/>
              <a:t>Un valor de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MX" dirty="0"/>
              <a:t> mayor significa que se consideran más pixeles vecinos para el suavizado.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BA41D3-0ACF-4A95-BA7E-74260996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595582-D5AC-459B-BB97-5D5A3DF8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92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DC171-0F1F-4B1A-A296-EE74609F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bilateral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DDDB97-F83C-4DBB-988A-845B97D5D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sigmaColor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/>
              <a:t>Maneja la diferencia de color/intensidad.</a:t>
            </a:r>
          </a:p>
          <a:p>
            <a:pPr lvl="1"/>
            <a:r>
              <a:rPr lang="es-MX" dirty="0"/>
              <a:t>Un valor grande significa que los pixeles con intensidades muy diferentes se mezclarán (suavizado más intenso en los bordes).</a:t>
            </a:r>
          </a:p>
          <a:p>
            <a:pPr lvl="1"/>
            <a:r>
              <a:rPr lang="es-MX" dirty="0"/>
              <a:t>Un valor pequeño significa que solo los pixeles de color similar se influyen entre sí (los bordes se conservan mejor).</a:t>
            </a:r>
          </a:p>
          <a:p>
            <a:pPr lvl="1"/>
            <a:r>
              <a:rPr lang="es-MX" dirty="0"/>
              <a:t>Controla cómo se permite que se mezclen los colores diferentes.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BA41D3-0ACF-4A95-BA7E-74260996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595582-D5AC-459B-BB97-5D5A3DF8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49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DC171-0F1F-4B1A-A296-EE74609F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bilateral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DDDB97-F83C-4DBB-988A-845B97D5D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sigmaSpace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/>
              <a:t>Maneja la distancia.</a:t>
            </a:r>
          </a:p>
          <a:p>
            <a:pPr lvl="1"/>
            <a:r>
              <a:rPr lang="es-MX" dirty="0"/>
              <a:t>Un valor grande significa que los pixeles más alejados del píxel central pueden influir en el resultado, siempre que sus colores sean similares.</a:t>
            </a:r>
          </a:p>
          <a:p>
            <a:pPr lvl="1"/>
            <a:r>
              <a:rPr lang="es-MX" dirty="0"/>
              <a:t>Un valor pequeño significa que solo se consideran los pixeles cercanos.</a:t>
            </a:r>
          </a:p>
          <a:p>
            <a:pPr lvl="1"/>
            <a:r>
              <a:rPr lang="es-MX" dirty="0"/>
              <a:t>Controla el alcance del efecto del color de un pixel en el espacio.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BA41D3-0ACF-4A95-BA7E-74260996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595582-D5AC-459B-BB97-5D5A3DF8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477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8FDE4-374A-4029-B223-70CC9334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Cómo escoger los parámetros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4BE6C0-7CF0-49FF-924C-6E0A6DD41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No existe una fórmula universal.</a:t>
            </a:r>
          </a:p>
          <a:p>
            <a:r>
              <a:rPr lang="es-MX" dirty="0"/>
              <a:t>Depende de la imagen y del efecto deseado.</a:t>
            </a:r>
          </a:p>
          <a:p>
            <a:r>
              <a:rPr lang="es-MX" dirty="0"/>
              <a:t>Algunas consideraciones prácticas:</a:t>
            </a:r>
          </a:p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MX" dirty="0"/>
              <a:t> (tamaño de la vecindad)</a:t>
            </a:r>
          </a:p>
          <a:p>
            <a:r>
              <a:rPr lang="es-MX" dirty="0"/>
              <a:t>Normalmente se elige entre 5 y 15.</a:t>
            </a:r>
          </a:p>
          <a:p>
            <a:r>
              <a:rPr lang="es-MX" dirty="0"/>
              <a:t>Muy pequeño: poco efecto.</a:t>
            </a:r>
          </a:p>
          <a:p>
            <a:r>
              <a:rPr lang="es-MX" dirty="0"/>
              <a:t>Muy grande: caro computacionalmente.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34B7EF-EA57-49A6-9EFF-867CFBCA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B059DF-C827-4810-B395-99FDA600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94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8FDE4-374A-4029-B223-70CC9334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Cómo escoger los parámetros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4BE6C0-7CF0-49FF-924C-6E0A6DD41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sigmaColor</a:t>
            </a:r>
            <a:r>
              <a:rPr lang="es-MX" dirty="0"/>
              <a:t> (filtro de intensidad)</a:t>
            </a:r>
          </a:p>
          <a:p>
            <a:r>
              <a:rPr lang="es-MX" dirty="0"/>
              <a:t>Valores pequeños (10 a 50): conserva los detalles, menor suavizado.</a:t>
            </a:r>
          </a:p>
          <a:p>
            <a:r>
              <a:rPr lang="es-MX" dirty="0"/>
              <a:t>Valores altos (75 a 150+): suavizado más intenso, puede hacer borrosos los bordes.</a:t>
            </a:r>
          </a:p>
          <a:p>
            <a:r>
              <a:rPr lang="es-MX" dirty="0"/>
              <a:t>Regla general: probar valores en torno al rango de intensidad del ruido.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34B7EF-EA57-49A6-9EFF-867CFBCA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B059DF-C827-4810-B395-99FDA600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031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8FDE4-374A-4029-B223-70CC9334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Cómo escoger los parámetros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4BE6C0-7CF0-49FF-924C-6E0A6DD41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sigmaSpace</a:t>
            </a:r>
            <a:r>
              <a:rPr lang="es-MX" dirty="0"/>
              <a:t> (filtro espacial)</a:t>
            </a:r>
          </a:p>
          <a:p>
            <a:r>
              <a:rPr lang="es-MX" dirty="0"/>
              <a:t>Valores pequeños (5-15): solo los pixeles muy cercanos influyen en el suavizado.</a:t>
            </a:r>
          </a:p>
          <a:p>
            <a:r>
              <a:rPr lang="es-MX" dirty="0"/>
              <a:t>Valores altos (30-75+): las áreas grandes se suavizan.</a:t>
            </a:r>
          </a:p>
          <a:p>
            <a:r>
              <a:rPr lang="es-MX" dirty="0"/>
              <a:t>Regla general: aumentar el valor si se desea suavizar regiones planas grandes.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34B7EF-EA57-49A6-9EFF-867CFBCA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B059DF-C827-4810-B395-99FDA600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11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E0150-829B-47A2-A594-7472BD4E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En resumen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CE8A7C-4F23-4F17-BCE0-12FB28C24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Si los bordes se ven borrosos: reducir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sigmaColor</a:t>
            </a:r>
            <a:r>
              <a:rPr lang="es-MX" dirty="0"/>
              <a:t>.</a:t>
            </a:r>
          </a:p>
          <a:p>
            <a:r>
              <a:rPr lang="es-MX" dirty="0"/>
              <a:t>Si el ruido no se reduce lo suficiente: aumentar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sigmaColor</a:t>
            </a:r>
            <a:r>
              <a:rPr lang="es-MX" dirty="0"/>
              <a:t> o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sigmaSpace</a:t>
            </a:r>
            <a:r>
              <a:rPr lang="es-MX" dirty="0"/>
              <a:t>.</a:t>
            </a:r>
          </a:p>
          <a:p>
            <a:r>
              <a:rPr lang="es-MX" dirty="0"/>
              <a:t>Si el procesamiento es demasiado lento: reducir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52567A-45B3-4109-ACF2-272A687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B17C4D2-8E6D-4C8E-88FD-A15E2A76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164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F5EA3-3A1A-4686-B42C-8B2F0E9A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Interpretación del resultado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B1CCD2-DE25-4C55-9CD3-CB9588853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La matriz de resultados es un array </a:t>
            </a:r>
            <a:r>
              <a:rPr lang="es-MX" dirty="0" err="1"/>
              <a:t>NumPy</a:t>
            </a:r>
            <a:r>
              <a:rPr lang="es-MX" dirty="0"/>
              <a:t> de punto flotante de 32 o 64 bits y un solo canal.</a:t>
            </a:r>
          </a:p>
          <a:p>
            <a:r>
              <a:rPr lang="es-MX" dirty="0"/>
              <a:t>Para encontrar la mejor coincidencia, se puede utilizar la función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cv2.minMaxLoc()</a:t>
            </a:r>
            <a:r>
              <a:rPr lang="es-MX" dirty="0"/>
              <a:t> en la matriz de resultados. Esta función devuelve:</a:t>
            </a:r>
          </a:p>
          <a:p>
            <a:pPr marL="514350" indent="-514350">
              <a:buFont typeface="+mj-lt"/>
              <a:buAutoNum type="alphaLcParenR"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min_val</a:t>
            </a:r>
            <a:r>
              <a:rPr lang="es-MX" dirty="0"/>
              <a:t>. El valor mínimo de la matriz de resultados.</a:t>
            </a:r>
          </a:p>
          <a:p>
            <a:pPr marL="514350" indent="-514350">
              <a:buFont typeface="+mj-lt"/>
              <a:buAutoNum type="alphaLcParenR"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max_val</a:t>
            </a:r>
            <a:r>
              <a:rPr lang="es-MX" dirty="0"/>
              <a:t>. El valor máximo de la matriz de resultados.</a:t>
            </a:r>
          </a:p>
          <a:p>
            <a:pPr marL="514350" indent="-514350">
              <a:buFont typeface="+mj-lt"/>
              <a:buAutoNum type="alphaLcParenR"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min_loc</a:t>
            </a:r>
            <a:r>
              <a:rPr lang="es-MX" dirty="0"/>
              <a:t>. Las coordenadas (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MX" dirty="0"/>
              <a:t>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MX" dirty="0"/>
              <a:t>) del valor mínimo.</a:t>
            </a:r>
          </a:p>
          <a:p>
            <a:pPr marL="514350" indent="-514350">
              <a:buFont typeface="+mj-lt"/>
              <a:buAutoNum type="alphaLcParenR"/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max_loc</a:t>
            </a:r>
            <a:r>
              <a:rPr lang="es-MX" dirty="0"/>
              <a:t>. Las coordenadas (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MX" dirty="0"/>
              <a:t>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MX" dirty="0"/>
              <a:t>) del valor máximo.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E20048-FE1E-4CF1-BE7E-98F4CBC4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2E2A74-C0DF-4E60-AC72-0387A2E2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20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F7CF0-026D-49F3-AC16-56023016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bilateral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7B1731F-1DA5-4FF7-9EE8-7E51A0A07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935163"/>
            <a:ext cx="10534649" cy="4389437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B6EFAB-0664-4ADB-916F-78A24020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0454B6-7C82-4C84-B82A-D3411205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853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ED599-8AE7-4561-A91A-C8B4B3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Filtro bilateral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D6EA2E-C904-45D9-B3E7-2CB480661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              Imagen original                                 Imagen filtrada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85A63F-7342-4BF3-BF00-4E1AC6D4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714FE66-F097-4703-ADA1-3396C3702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71</a:t>
            </a:fld>
            <a:endParaRPr lang="es-MX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6BB2B60-9B51-4297-9286-E60285355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44600"/>
            <a:ext cx="5007775" cy="37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4714B0-F9B0-4C30-B962-0751C3960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25" y="2544600"/>
            <a:ext cx="5007775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45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AF83E-CB74-44D3-86F2-5B02ED5A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F41BE8-AF2D-4C2D-B8C8-0D7D0F59C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El filtro bilateral está diseñado para una reducción de ruido gaussiano, conservando los bordes.</a:t>
            </a:r>
          </a:p>
          <a:p>
            <a:r>
              <a:rPr lang="es-MX" dirty="0"/>
              <a:t>Funciona bien en estos casos:</a:t>
            </a:r>
          </a:p>
          <a:p>
            <a:r>
              <a:rPr lang="es-MX" dirty="0"/>
              <a:t>Fotografías con ruido gaussiano suave o uniforme.</a:t>
            </a:r>
          </a:p>
          <a:p>
            <a:r>
              <a:rPr lang="es-MX" dirty="0"/>
              <a:t>Reducción de ruido de fotos a color: suaviza las regiones planas (como cielos, paredes, piel) sin difuminar los límites de los objetos.</a:t>
            </a:r>
          </a:p>
          <a:p>
            <a:r>
              <a:rPr lang="es-MX" dirty="0"/>
              <a:t>Efectos de dibujos animados/estilización: mantiene los bordes nítidos y aplana las texturas.</a:t>
            </a:r>
          </a:p>
          <a:p>
            <a:r>
              <a:rPr lang="es-MX" dirty="0"/>
              <a:t>Imágenes médicas donde las variaciones sutiles de intensidad son importantes, pero es necesario conservar los bordes.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23BA0D-399A-4593-B912-4B7263DD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24F136-6653-4BD7-AD76-13ED57A1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21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AF83E-CB74-44D3-86F2-5B02ED5A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F41BE8-AF2D-4C2D-B8C8-0D7D0F59C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No funciona bien en estos casos:</a:t>
            </a:r>
          </a:p>
          <a:p>
            <a:r>
              <a:rPr lang="es-MX" dirty="0"/>
              <a:t>El ruido es sal y pimienta: no puede rechazar valores atípicos fuertes.</a:t>
            </a:r>
          </a:p>
          <a:p>
            <a:r>
              <a:rPr lang="es-MX" dirty="0"/>
              <a:t>El ruido es muy intenso: tiende a difuminar los bordes junto con el ruido.</a:t>
            </a:r>
          </a:p>
          <a:p>
            <a:r>
              <a:rPr lang="es-MX" dirty="0"/>
              <a:t>La velocidad es crucial: el filtro bilateral es más lento que el filtro de mediana.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23BA0D-399A-4593-B912-4B7263DD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24F136-6653-4BD7-AD76-13ED57A1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236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698A5-1031-4DC0-A7BA-4AF21520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Resumen de filtros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0E50E-0928-4A82-A810-7310A3D88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Filtrado en dominio espacial.</a:t>
            </a:r>
          </a:p>
          <a:p>
            <a:pPr lvl="1"/>
            <a:r>
              <a:rPr lang="es-MX" dirty="0"/>
              <a:t>Deslizar el filtro sobre la imagen y tomar el producto punto en cada posición.</a:t>
            </a:r>
          </a:p>
          <a:p>
            <a:pPr lvl="1"/>
            <a:r>
              <a:rPr lang="es-MX" dirty="0"/>
              <a:t>Recordar la linealidad (para filtros lineales).</a:t>
            </a:r>
          </a:p>
          <a:p>
            <a:r>
              <a:rPr lang="es-MX" dirty="0"/>
              <a:t>Filtros lineales para procesamiento básico.</a:t>
            </a:r>
          </a:p>
          <a:p>
            <a:pPr lvl="1"/>
            <a:r>
              <a:rPr lang="es-MX" dirty="0"/>
              <a:t>Filtro laplaciano (pasa altas).</a:t>
            </a:r>
          </a:p>
          <a:p>
            <a:pPr lvl="1"/>
            <a:r>
              <a:rPr lang="es-MX" dirty="0"/>
              <a:t>Filtro gaussiano (pasa bajas).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04FE808-9EEC-4620-BCCD-482B5054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D5854A-FDAC-473B-9625-B9466D84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87690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A64DD-314B-4275-909B-59511560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Resumen de filtros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86327-2F88-4E4C-BF8C-285B77299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Filtrado en el dominio de la frecuencia.</a:t>
            </a:r>
          </a:p>
          <a:p>
            <a:pPr lvl="1"/>
            <a:r>
              <a:rPr lang="es-MX" dirty="0"/>
              <a:t>Puede ser más rápido que filtrar en el dominio espacial (para filtros grandes).</a:t>
            </a:r>
          </a:p>
          <a:p>
            <a:pPr lvl="1"/>
            <a:r>
              <a:rPr lang="es-MX" dirty="0"/>
              <a:t>Algoritmo:</a:t>
            </a:r>
          </a:p>
          <a:p>
            <a:pPr marL="1124712" lvl="2" indent="-457200">
              <a:buFont typeface="+mj-lt"/>
              <a:buAutoNum type="arabicPeriod"/>
            </a:pPr>
            <a:r>
              <a:rPr lang="es-MX" dirty="0"/>
              <a:t>Aplicar DFT 2D a la imagen y al filtro.</a:t>
            </a:r>
          </a:p>
          <a:p>
            <a:pPr marL="1124712" lvl="2" indent="-457200">
              <a:buFont typeface="+mj-lt"/>
              <a:buAutoNum type="arabicPeriod"/>
            </a:pPr>
            <a:r>
              <a:rPr lang="es-MX" dirty="0"/>
              <a:t>Multiplicación puntual.</a:t>
            </a:r>
          </a:p>
          <a:p>
            <a:pPr marL="1124712" lvl="2" indent="-457200">
              <a:buFont typeface="+mj-lt"/>
              <a:buAutoNum type="arabicPeriod"/>
            </a:pPr>
            <a:r>
              <a:rPr lang="es-MX" dirty="0"/>
              <a:t>Convertir el resultado al dominio espacial con DFT 2D inversa.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40FB40-E4EB-44F1-A551-2E137B72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51CD25-1B60-455D-87A3-B96E0B2C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75136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B05E0-39C0-4D2B-9BDB-47F979C6A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Resumen de filtros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7DF46B-F76F-4082-863E-2F2FE37F8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Aplicaciones de filtros.</a:t>
            </a:r>
          </a:p>
          <a:p>
            <a:pPr lvl="1"/>
            <a:r>
              <a:rPr lang="es-MX" dirty="0" err="1"/>
              <a:t>Template</a:t>
            </a:r>
            <a:r>
              <a:rPr lang="es-MX" dirty="0"/>
              <a:t> </a:t>
            </a:r>
            <a:r>
              <a:rPr lang="es-MX" dirty="0" err="1"/>
              <a:t>matching</a:t>
            </a:r>
            <a:r>
              <a:rPr lang="es-MX" dirty="0"/>
              <a:t> (SSD o </a:t>
            </a:r>
            <a:r>
              <a:rPr lang="es-MX" dirty="0" err="1"/>
              <a:t>cross-correlation</a:t>
            </a:r>
            <a:r>
              <a:rPr lang="es-MX" dirty="0"/>
              <a:t> normalizado).</a:t>
            </a:r>
          </a:p>
          <a:p>
            <a:pPr lvl="2"/>
            <a:r>
              <a:rPr lang="es-MX" dirty="0"/>
              <a:t>SSD se puede hacer con filtros lineales, es sensible a la intensidad general.</a:t>
            </a:r>
          </a:p>
          <a:p>
            <a:pPr lvl="1"/>
            <a:r>
              <a:rPr lang="es-MX" dirty="0"/>
              <a:t>Pirámide gaussiana.</a:t>
            </a:r>
          </a:p>
          <a:p>
            <a:pPr lvl="2"/>
            <a:r>
              <a:rPr lang="es-MX" dirty="0"/>
              <a:t>Búsqueda de grueso a fino, detección de múltiples escalas.</a:t>
            </a:r>
          </a:p>
          <a:p>
            <a:pPr lvl="1"/>
            <a:r>
              <a:rPr lang="es-MX" dirty="0"/>
              <a:t>Pirámide </a:t>
            </a:r>
            <a:r>
              <a:rPr lang="es-MX" dirty="0" err="1"/>
              <a:t>laplaciana</a:t>
            </a:r>
            <a:r>
              <a:rPr lang="es-MX" dirty="0"/>
              <a:t>.</a:t>
            </a:r>
          </a:p>
          <a:p>
            <a:pPr lvl="2"/>
            <a:r>
              <a:rPr lang="es-MX" dirty="0"/>
              <a:t>Se puede utilizar para pegar imágenes.</a:t>
            </a:r>
          </a:p>
          <a:p>
            <a:pPr lvl="2"/>
            <a:r>
              <a:rPr lang="es-MX" dirty="0"/>
              <a:t>Representación de imagen más compacta.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B6560C-66F5-493F-B4AD-9D71F7D6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09C986-BBC0-44FC-843C-04D057D8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6988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67AB1-4703-4F53-A636-EFB7258B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Resumen de filtros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88F9CF-DB5C-4F1A-8C5D-EE9F014D9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Aplicaciones de filtros.</a:t>
            </a:r>
          </a:p>
          <a:p>
            <a:pPr lvl="1"/>
            <a:r>
              <a:rPr lang="es-MX" dirty="0" err="1"/>
              <a:t>Subsampling</a:t>
            </a:r>
            <a:r>
              <a:rPr lang="es-MX" dirty="0"/>
              <a:t>.</a:t>
            </a:r>
          </a:p>
          <a:p>
            <a:pPr lvl="2"/>
            <a:r>
              <a:rPr lang="es-MX" dirty="0"/>
              <a:t>Se aplica un filtro pasa bajas y luego se eliminan algunos renglones y columnas.</a:t>
            </a:r>
          </a:p>
          <a:p>
            <a:pPr lvl="1"/>
            <a:r>
              <a:rPr lang="es-MX" dirty="0"/>
              <a:t>Reducir el ruido (importante por motivos estéticos y para procesamientos posteriores como la detección de bordes).</a:t>
            </a:r>
          </a:p>
          <a:p>
            <a:pPr lvl="2"/>
            <a:r>
              <a:rPr lang="es-MX" dirty="0"/>
              <a:t>Filtro gaussiano, filtro de mediana, filtro bilateral.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8D3CB8-719A-4EC4-9EC1-0CE0110F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0D3A78-C95B-4E71-8B4D-78D6801D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77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980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825C5-D6E2-4432-B901-58E75BE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SSD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2C3B4C-F9B4-462C-9C3A-25986BA1A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Original                                   SSD                                Detectado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0D0AE5-2FB9-4324-85D9-5E5DE4B0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8D4581-0464-4659-9F5C-3D04B847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8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8214CE-D728-449D-B9CF-3B7AA5A7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51003"/>
            <a:ext cx="3413760" cy="21304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F161EEA-9BE9-4612-88B6-736B2F3F7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99" y="2600553"/>
            <a:ext cx="3707447" cy="22809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8AFA2BE-6603-4AAA-BC05-8A19D6F07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086" y="2601201"/>
            <a:ext cx="3413760" cy="23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5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825C5-D6E2-4432-B901-58E75BE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Correlación cruzada normalizada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2C3B4C-F9B4-462C-9C3A-25986BA1A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Original                             CCORR_NORM                      Detectado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0D0AE5-2FB9-4324-85D9-5E5DE4B0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8D4581-0464-4659-9F5C-3D04B847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4CA8-4B07-4644-A761-94797F292250}" type="slidenum">
              <a:rPr lang="es-MX" smtClean="0"/>
              <a:t>9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8214CE-D728-449D-B9CF-3B7AA5A7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51003"/>
            <a:ext cx="3413760" cy="21304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7F73B7B-01E1-4E05-BEC5-D8F40BF6F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17" y="2601200"/>
            <a:ext cx="3729087" cy="23123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D9AA02-677C-4154-BAAB-A2BF2D55C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61" y="2601200"/>
            <a:ext cx="3417029" cy="22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00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0000"/>
      </a:hlink>
      <a:folHlink>
        <a:srgbClr val="FF0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2808</TotalTime>
  <Words>3363</Words>
  <Application>Microsoft Office PowerPoint</Application>
  <PresentationFormat>Panorámica</PresentationFormat>
  <Paragraphs>607</Paragraphs>
  <Slides>77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3" baseType="lpstr">
      <vt:lpstr>Arial</vt:lpstr>
      <vt:lpstr>Calibri</vt:lpstr>
      <vt:lpstr>Cambria Math</vt:lpstr>
      <vt:lpstr>Times New Roman</vt:lpstr>
      <vt:lpstr>Wingdings 2</vt:lpstr>
      <vt:lpstr>Flujo</vt:lpstr>
      <vt:lpstr>Aplicaciones del filtrado</vt:lpstr>
      <vt:lpstr>Temario</vt:lpstr>
      <vt:lpstr>Template matching</vt:lpstr>
      <vt:lpstr>Template matching en OpenCV</vt:lpstr>
      <vt:lpstr>Métodos de comparación SSD</vt:lpstr>
      <vt:lpstr>Interpretación del resultado</vt:lpstr>
      <vt:lpstr>Interpretación del resultado</vt:lpstr>
      <vt:lpstr>SSD</vt:lpstr>
      <vt:lpstr>Correlación cruzada normalizada</vt:lpstr>
      <vt:lpstr>¿Cuál de los dos es mejor?</vt:lpstr>
      <vt:lpstr>Variantes</vt:lpstr>
      <vt:lpstr>Multi-template matching</vt:lpstr>
      <vt:lpstr>Multi-template Matching con OpenCV</vt:lpstr>
      <vt:lpstr>Supresión no máxima</vt:lpstr>
      <vt:lpstr>Ejemplo</vt:lpstr>
      <vt:lpstr>Criterio de selección</vt:lpstr>
      <vt:lpstr>IoU</vt:lpstr>
      <vt:lpstr>Ejemplos de IoU</vt:lpstr>
      <vt:lpstr>Algoritmo general de NMS</vt:lpstr>
      <vt:lpstr>Algoritmo general de NMS</vt:lpstr>
      <vt:lpstr>Multi-template matching con skimage</vt:lpstr>
      <vt:lpstr>Ejemplo</vt:lpstr>
      <vt:lpstr>Resultado intermedio</vt:lpstr>
      <vt:lpstr>Explicación</vt:lpstr>
      <vt:lpstr>Después de NMS</vt:lpstr>
      <vt:lpstr>Otro ejemplo</vt:lpstr>
      <vt:lpstr>Resultado intermedio</vt:lpstr>
      <vt:lpstr>Resultado final</vt:lpstr>
      <vt:lpstr>Explicación</vt:lpstr>
      <vt:lpstr>Variantes</vt:lpstr>
      <vt:lpstr>Pirámides de imágenes</vt:lpstr>
      <vt:lpstr>Pirámides de imágenes</vt:lpstr>
      <vt:lpstr>Explicación</vt:lpstr>
      <vt:lpstr>Tipos de pirámides</vt:lpstr>
      <vt:lpstr>Tipos de pirámides</vt:lpstr>
      <vt:lpstr>Pirámide gaussiana</vt:lpstr>
      <vt:lpstr>Pirámide gaussiana</vt:lpstr>
      <vt:lpstr>Pirámide laplaciana</vt:lpstr>
      <vt:lpstr>Gauss y Laplace</vt:lpstr>
      <vt:lpstr>Multi-template matching con pirámides</vt:lpstr>
      <vt:lpstr>Otras opciones</vt:lpstr>
      <vt:lpstr>Otras opciones</vt:lpstr>
      <vt:lpstr>Aplicaciones de la pirámides</vt:lpstr>
      <vt:lpstr>Pegado de imágenes</vt:lpstr>
      <vt:lpstr>Algoritmo</vt:lpstr>
      <vt:lpstr>Resultado</vt:lpstr>
      <vt:lpstr>Registro de imágenes</vt:lpstr>
      <vt:lpstr>Ejemplos</vt:lpstr>
      <vt:lpstr>Algoritmo</vt:lpstr>
      <vt:lpstr>Ejemplo</vt:lpstr>
      <vt:lpstr>Limitantes</vt:lpstr>
      <vt:lpstr>Caso general</vt:lpstr>
      <vt:lpstr>Denoising</vt:lpstr>
      <vt:lpstr>Denoising con OpenCV</vt:lpstr>
      <vt:lpstr>Comparación de filtros</vt:lpstr>
      <vt:lpstr>Comparación de filtros</vt:lpstr>
      <vt:lpstr>Filtro de mediana</vt:lpstr>
      <vt:lpstr>Filtro de mediana</vt:lpstr>
      <vt:lpstr>Filtro de mediana</vt:lpstr>
      <vt:lpstr>Filtro gaussiano vs mediana</vt:lpstr>
      <vt:lpstr>Conclusiones</vt:lpstr>
      <vt:lpstr>Filtro bilateral</vt:lpstr>
      <vt:lpstr>Filtro bilateral</vt:lpstr>
      <vt:lpstr>Filtro bilateral</vt:lpstr>
      <vt:lpstr>Filtro bilateral</vt:lpstr>
      <vt:lpstr>Cómo escoger los parámetros</vt:lpstr>
      <vt:lpstr>Cómo escoger los parámetros</vt:lpstr>
      <vt:lpstr>Cómo escoger los parámetros</vt:lpstr>
      <vt:lpstr>En resumen</vt:lpstr>
      <vt:lpstr>Filtro bilateral</vt:lpstr>
      <vt:lpstr>Filtro bilateral</vt:lpstr>
      <vt:lpstr>Conclusiones</vt:lpstr>
      <vt:lpstr>Conclusiones</vt:lpstr>
      <vt:lpstr>Resumen de filtros</vt:lpstr>
      <vt:lpstr>Resumen de filtros</vt:lpstr>
      <vt:lpstr>Resumen de filtros</vt:lpstr>
      <vt:lpstr>Resumen de filtros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ANTONIO VILLA MARTINEZ</dc:creator>
  <cp:lastModifiedBy>HECTOR ANTONIO VILLA MARTINEZ</cp:lastModifiedBy>
  <cp:revision>121</cp:revision>
  <cp:lastPrinted>2025-09-23T04:40:48Z</cp:lastPrinted>
  <dcterms:created xsi:type="dcterms:W3CDTF">2024-06-16T23:40:36Z</dcterms:created>
  <dcterms:modified xsi:type="dcterms:W3CDTF">2025-09-24T03:44:44Z</dcterms:modified>
</cp:coreProperties>
</file>