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60" r:id="rId24"/>
    <p:sldId id="461" r:id="rId25"/>
    <p:sldId id="408" r:id="rId26"/>
    <p:sldId id="409" r:id="rId27"/>
    <p:sldId id="410" r:id="rId28"/>
    <p:sldId id="405" r:id="rId29"/>
    <p:sldId id="407" r:id="rId30"/>
    <p:sldId id="417" r:id="rId31"/>
    <p:sldId id="412" r:id="rId32"/>
    <p:sldId id="416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4" r:id="rId42"/>
    <p:sldId id="485" r:id="rId43"/>
    <p:sldId id="480" r:id="rId44"/>
    <p:sldId id="481" r:id="rId45"/>
    <p:sldId id="482" r:id="rId46"/>
    <p:sldId id="432" r:id="rId47"/>
    <p:sldId id="433" r:id="rId48"/>
    <p:sldId id="434" r:id="rId49"/>
    <p:sldId id="435" r:id="rId50"/>
    <p:sldId id="436" r:id="rId51"/>
    <p:sldId id="483" r:id="rId52"/>
    <p:sldId id="455" r:id="rId53"/>
    <p:sldId id="454" r:id="rId54"/>
    <p:sldId id="456" r:id="rId55"/>
    <p:sldId id="458" r:id="rId56"/>
    <p:sldId id="457" r:id="rId5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D59EC-C9E4-4039-9C73-3960FAE51C36}" type="datetimeFigureOut">
              <a:rPr lang="es-MX" smtClean="0"/>
              <a:t>08/09/2025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AA376-DCE7-4F9F-9AB7-777E104FF0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28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D87-4489-4425-AD57-E0B401070B42}" type="datetime1">
              <a:rPr lang="es-MX" smtClean="0"/>
              <a:t>08/09/2025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52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3633-CEC1-4BD6-9D2B-7E8379EB6BBB}" type="datetime1">
              <a:rPr lang="es-MX" smtClean="0"/>
              <a:t>08/09/2025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E50-03B4-4CEF-94D3-186986DA5838}" type="datetime1">
              <a:rPr lang="es-MX" smtClean="0"/>
              <a:t>08/09/2025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41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9E1-46EB-421E-B666-16E773DDF11E}" type="datetime1">
              <a:rPr lang="es-MX" smtClean="0"/>
              <a:t>08/09/2025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12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7618-CAAB-408F-ABBB-6B4476EA4A44}" type="datetime1">
              <a:rPr lang="es-MX" smtClean="0"/>
              <a:t>08/09/2025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85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767-129C-425B-BA66-E7455CBB05C4}" type="datetime1">
              <a:rPr lang="es-MX" smtClean="0"/>
              <a:t>08/09/2025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25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66A6-408F-4509-8553-66773F44C6D0}" type="datetime1">
              <a:rPr lang="es-MX" smtClean="0"/>
              <a:t>08/09/2025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37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FE50-F29B-4BF5-BFFF-373C6B6C5C1F}" type="datetime1">
              <a:rPr lang="es-MX" smtClean="0"/>
              <a:t>08/09/2025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21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444B-2FB9-493B-A569-FD1DD70FD5B4}" type="datetime1">
              <a:rPr lang="es-MX" smtClean="0"/>
              <a:t>08/09/2025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39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A3C-D2EA-48F7-8939-A8B9FBC267B9}" type="datetime1">
              <a:rPr lang="es-MX" smtClean="0"/>
              <a:t>08/09/2025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19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54C-87A4-4C18-90B4-2E6BBCB46D99}" type="datetime1">
              <a:rPr lang="es-MX" smtClean="0"/>
              <a:t>08/09/2025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9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66A4B-AF2E-481D-847A-68FC02255FFB}" type="datetime1">
              <a:rPr lang="es-MX" smtClean="0"/>
              <a:t>08/09/2025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5875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s://homepages.inf.ed.ac.uk/rbf/HIPR2/fourie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taff-old.najah.edu/sites/default/files/Chapter4_Frequency_Enhancement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thepythoncodingbook.com/2021/08/30/2d-fourier-transform-in-python-and-fourier-synthesis-of-imag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thepythoncodingbook.com/2021/08/30/2d-fourier-transform-in-python-and-fourier-synthesis-of-imag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thepythoncodingbook.com/2021/08/30/2d-fourier-transform-in-python-and-fourier-synthesis-of-imag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www.cs.unm.edu/~brayer/vision/fourier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s://www.cs.unm.edu/~brayer/vision/fouri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seweb.ucsd.edu/classes/fa20/cse166-a/lec7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en.wikipedia.org/w/index.php?curid=36956616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02683-9FE1-496E-928E-01337F0DC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Dominio de la frecuencia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E1DFDA-53B9-4347-8C20-59433D2E4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8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557" name="Picture 8" descr="a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63800"/>
            <a:ext cx="2571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a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438401"/>
            <a:ext cx="260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k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68839"/>
            <a:ext cx="25527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3561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BE953BC-875B-4130-B231-90706DEF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A5E53A2-2A06-4B0E-B86E-9977BA46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10</a:t>
            </a:fld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610100" y="53609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4581" name="Picture 8" descr="a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6338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a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68838"/>
            <a:ext cx="25146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k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46339"/>
            <a:ext cx="26019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/>
          </a:p>
        </p:txBody>
      </p:sp>
      <p:sp>
        <p:nvSpPr>
          <p:cNvPr id="2458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4586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0494CDC-D2A3-4798-B010-AD4FA1E9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03A9F4-6F55-4909-B08C-5D76F6D5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11</a:t>
            </a:fld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2" name="Picture 6" descr="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64000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5076826" y="2870201"/>
          <a:ext cx="23526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4" imgW="1028520" imgH="431640" progId="">
                  <p:embed/>
                </p:oleObj>
              </mc:Choice>
              <mc:Fallback>
                <p:oleObj name="Equation" r:id="rId4" imgW="1028520" imgH="431640" progId="">
                  <p:embed/>
                  <p:pic>
                    <p:nvPicPr>
                      <p:cNvPr id="20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6" y="2870201"/>
                        <a:ext cx="2352675" cy="989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2" descr="File:Waveform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5146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273321F-C292-43CE-81A6-63C1F9A8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5B39AA-D422-4A7F-A004-F1F906FC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12</a:t>
            </a:fld>
            <a:endParaRPr lang="es-MX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70E44-A4DE-48A4-8F5F-C8928922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Otras señales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6885B-EE1E-4ABE-B7F2-E25C98A7F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análisis de Fourier se puede aplicar a otro tipo de señales (p.e. música, imágenes).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E94103-DCA2-4090-92F0-F78D4C99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9E83A7-9D07-4EB3-80F9-7D73B98F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17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DDD81-56E5-4D61-A88C-935BD135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9D01A-1BA5-4470-8378-861853818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Transformada discreta de Fourier en 2D (DFT 2D).</a:t>
            </a:r>
          </a:p>
          <a:p>
            <a:r>
              <a:rPr lang="es-MX" dirty="0"/>
              <a:t>La DFT 2D descompone una imagen digital en sus componentes de frecuencia.</a:t>
            </a:r>
          </a:p>
          <a:p>
            <a:r>
              <a:rPr lang="es-MX" dirty="0"/>
              <a:t>La imagen se representa como una combinación de diferentes ondas sinusoidales.</a:t>
            </a:r>
          </a:p>
          <a:p>
            <a:r>
              <a:rPr lang="es-MX" dirty="0"/>
              <a:t>La salida de la DFT 2D es un espectro (</a:t>
            </a:r>
            <a:r>
              <a:rPr lang="es-MX" dirty="0" err="1"/>
              <a:t>spectrum</a:t>
            </a:r>
            <a:r>
              <a:rPr lang="es-MX" dirty="0"/>
              <a:t>).</a:t>
            </a:r>
          </a:p>
          <a:p>
            <a:r>
              <a:rPr lang="es-MX" dirty="0"/>
              <a:t>Cada coeficiente es un número complejo que indica la amplitud y la fase de una sinusoide de frecuencia específica.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A4F206-C462-4191-881A-B9C5F1EC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C8CEDF-54A0-4036-B2B6-7190D362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5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D1327-86CF-48D3-83D9-9F2A2F0D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63C734E-FA66-4EB4-B616-0AC529A4C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La DFT 2D de una imagen se denota como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Cada elemento de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MX" dirty="0"/>
                  <a:t> es un número complejo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De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MX" dirty="0"/>
                  <a:t> se puede calcular la amplitud y la fase.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63C734E-FA66-4EB4-B616-0AC529A4C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F69C13-16B0-4A81-80AA-0582D5D8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F3F314-C022-4C5B-A451-B5C762A1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9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5B45B-9A17-4055-B4A5-39F6B541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Amplitud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B308AA2-85A0-4718-B563-7FD504806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MX" dirty="0"/>
              </a:p>
              <a:p>
                <a:r>
                  <a:rPr lang="es-MX" dirty="0"/>
                  <a:t>La amplitud indica la intensidad de cada frecuencia.</a:t>
                </a:r>
              </a:p>
              <a:p>
                <a:r>
                  <a:rPr lang="es-MX" dirty="0"/>
                  <a:t>Se utiliza en el filtrado, eliminación de ruido y compresión de imágenes.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B308AA2-85A0-4718-B563-7FD504806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r="-7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B9D1D6-6C05-4122-BCA4-E1F558FD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28CA05-F7AA-4899-8A7D-2F2C5DAB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2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DE7DD-A71F-4621-AD93-78EEEEDF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7F1909C-F853-43F9-981A-DDF29E8086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atan</m:t>
                            </m:r>
                          </m:fName>
                          <m:e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s-MX" dirty="0"/>
              </a:p>
              <a:p>
                <a:r>
                  <a:rPr lang="es-MX" dirty="0"/>
                  <a:t>La fase indica información espacial.</a:t>
                </a:r>
              </a:p>
              <a:p>
                <a:r>
                  <a:rPr lang="es-MX" dirty="0"/>
                  <a:t>La fase codifica la estructura y la geometría de la imagen.</a:t>
                </a:r>
              </a:p>
              <a:p>
                <a:r>
                  <a:rPr lang="es-MX" dirty="0"/>
                  <a:t>Las unidades son radianes entre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7F1909C-F853-43F9-981A-DDF29E8086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2C39DA-85F1-47F4-B1A5-D9B74F95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00712C-8B7A-41C3-8635-3061E88F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8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9C431-B0C1-4B11-A80C-BF42C2ED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Usos comunes de la DFT 2D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947E9-EF5C-42DC-BAD9-DFB6F54B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a) Filtrado.</a:t>
            </a:r>
          </a:p>
          <a:p>
            <a:r>
              <a:rPr lang="es-MX" dirty="0"/>
              <a:t>En el dominio de la frecuencia, los filtros son máscaras simples.</a:t>
            </a:r>
          </a:p>
          <a:p>
            <a:r>
              <a:rPr lang="es-MX" dirty="0"/>
              <a:t>Filtro pasa bajas: mantiene las frecuencias bajas → la imagen se desenfoca.</a:t>
            </a:r>
          </a:p>
          <a:p>
            <a:r>
              <a:rPr lang="es-MX" dirty="0"/>
              <a:t>Filtro pasa altas: mantiene las frecuencias altas → solo se conservan los bordes y los detalles.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631415-319A-42FF-A3AA-D4C92FAF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7202BA-E5D5-42F6-87B3-A2DCB757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3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9C431-B0C1-4B11-A80C-BF42C2ED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Usos comunes de la DFT 2D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947E9-EF5C-42DC-BAD9-DFB6F54B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b) Compresión</a:t>
            </a:r>
          </a:p>
          <a:p>
            <a:r>
              <a:rPr lang="es-MX" dirty="0"/>
              <a:t>Muchas amplitudes son pequeñas y pueden descartarse (</a:t>
            </a:r>
            <a:r>
              <a:rPr lang="es-MX" dirty="0" err="1"/>
              <a:t>p.e</a:t>
            </a:r>
            <a:r>
              <a:rPr lang="es-MX" dirty="0"/>
              <a:t>., JPEG utiliza algo parecido con la DCT).</a:t>
            </a:r>
          </a:p>
          <a:p>
            <a:r>
              <a:rPr lang="es-MX" dirty="0"/>
              <a:t>Mantener solo amplitudes grandes reduce el almacenamiento, a la vez que conserva las frecuencias importantes.</a:t>
            </a:r>
          </a:p>
          <a:p>
            <a:r>
              <a:rPr lang="es-MX" dirty="0"/>
              <a:t>c) Reducción de ruido</a:t>
            </a:r>
          </a:p>
          <a:p>
            <a:r>
              <a:rPr lang="es-MX" dirty="0"/>
              <a:t>El ruido suele aparecer en ciertas bandas de frecuencia.</a:t>
            </a:r>
          </a:p>
          <a:p>
            <a:r>
              <a:rPr lang="es-MX" dirty="0"/>
              <a:t>Se pueden suprimir esas frecuencias modificando el espectro de amplitud.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631415-319A-42FF-A3AA-D4C92FAF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7202BA-E5D5-42F6-87B3-A2DCB757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6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EEDB8-9604-4B4C-AEFD-3A0E622C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0476D-E9C3-40BF-B8AE-FED8255C9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Transformada de Fourier.</a:t>
            </a:r>
          </a:p>
          <a:p>
            <a:r>
              <a:rPr lang="es-MX" dirty="0"/>
              <a:t>Filtrado de frecuencia.</a:t>
            </a:r>
          </a:p>
          <a:p>
            <a:r>
              <a:rPr lang="es-MX" dirty="0"/>
              <a:t>Imágenes híbridas.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76F8BE-457F-47D7-A0A1-DCA88923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B54CF7-0F81-44AA-9F00-7EAB514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201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9C431-B0C1-4B11-A80C-BF42C2ED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Usos comunes de la DFT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8F947E9-EF5C-42DC-BAD9-DFB6F54B4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dirty="0"/>
                  <a:t>d) Reconstrucción de la imagen</a:t>
                </a:r>
              </a:p>
              <a:p>
                <a:r>
                  <a:rPr lang="es-MX" dirty="0"/>
                  <a:t>Se puede reconstruir la imagen combinando la amplitud y la fase: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Dato interesante: si se toma la fase de una imagen y la amplitud de otra, la reconstrucción se asemeja más a la imagen que proporcionó la fase.</a:t>
                </a:r>
              </a:p>
              <a:p>
                <a:r>
                  <a:rPr lang="es-MX" dirty="0"/>
                  <a:t>Esto demuestra que la fase contiene la información estructural.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8F947E9-EF5C-42DC-BAD9-DFB6F54B4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631415-319A-42FF-A3AA-D4C92FAF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7202BA-E5D5-42F6-87B3-A2DCB757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9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9C431-B0C1-4B11-A80C-BF42C2ED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Usos comunes de la DFT 2D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947E9-EF5C-42DC-BAD9-DFB6F54B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e) Registro y emparejamiento</a:t>
            </a:r>
          </a:p>
          <a:p>
            <a:r>
              <a:rPr lang="es-MX" dirty="0"/>
              <a:t>Los métodos de correlación de fase ayudan a alinear imágenes, detectar traslaciones y emparejar patrones.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631415-319A-42FF-A3AA-D4C92FAF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7202BA-E5D5-42F6-87B3-A2DCB757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2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42217-8482-4234-933F-691FFA10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DFT 2D en Python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8A7B1-45A5-4D2B-AFDB-545E2122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np.fft.fft2()</a:t>
            </a:r>
            <a:r>
              <a:rPr lang="es-MX" dirty="0"/>
              <a:t> – Calcula la DFT 2D (se recomienda que los pixeles de la imagen sean de punto flotante con valores entre 0 y 1).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np.fft.ifft2()</a:t>
            </a:r>
            <a:r>
              <a:rPr lang="es-MX" dirty="0"/>
              <a:t> – Calcula la inversa de la DFT 2D.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np.fft.fftshift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 – Desplaza el componente de frecuencia cero al centro.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np.fft.ifftshift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 – La inversa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fftshift</a:t>
            </a:r>
            <a:r>
              <a:rPr lang="es-MX" dirty="0"/>
              <a:t>. Aunque idénticas para x de longitud par, difieren en una muestra para x de longitud impar.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np.abs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 – Obtiene la amplitud.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np.angle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 – Obtiene la fase.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EBBF94-51E7-4B60-823A-CE17933A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070809-EDA4-4E18-B003-53D80C4B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45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DC24F-FEF1-4CD5-919E-6D79A55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92DF7-EC73-4C36-8558-875382AF9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Imagen                       Amplitud                         Fase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https://homepages.inf.ed.ac.uk/rbf/HIPR2/fourier.htm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1B04C9-42DC-4FE7-80A1-DF6C8C1A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E7A7EC-1CFA-4B63-8A5C-165A491B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89D921-08D6-4339-B60A-8B7519578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4" y="2416833"/>
            <a:ext cx="2438400" cy="2438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C10035-E09A-4C45-9C64-66F6A554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22" y="2429773"/>
            <a:ext cx="2438400" cy="2438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7AF4BB-4895-43C6-BF5E-B79FB31E8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71" y="241683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17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A1F65-DC45-4CD7-9000-2BED7980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Desplegando la DFT 2-D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5551B-9842-4CB5-8535-16A0E533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https://staff-old.najah.edu/sites/default/files/Chapter4_Frequency_Enhancement.pdf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90E769-9423-436C-9CBF-3F8E43C8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82E003-66A8-4165-B463-3FF521E7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24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B39AC4-1857-4B98-9BF3-8A2E9A779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67" y="1942892"/>
            <a:ext cx="7599033" cy="34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78926-35F1-4EC3-8C4A-D7BD945F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1C1AC-9DDB-40A3-8BC0-743693A5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dirty="0"/>
              <a:t>wavelength</a:t>
            </a:r>
            <a:r>
              <a:rPr lang="es-MX" dirty="0"/>
              <a:t> = 200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https://thepythoncodingbook.com/2021/08/30/2d-fourier-transform-in-python-and-fourier-synthesis-of-images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42269B-0F1E-41A0-995C-284B59E1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E80C5-35E5-410A-A93C-32D51F7A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25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2845F1-630E-4C39-AA56-B51F7694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920240"/>
            <a:ext cx="725798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83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78926-35F1-4EC3-8C4A-D7BD945F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1C1AC-9DDB-40A3-8BC0-743693A5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dirty="0"/>
              <a:t>wavelength</a:t>
            </a:r>
            <a:r>
              <a:rPr lang="es-MX" dirty="0"/>
              <a:t> = 100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https://thepythoncodingbook.com/2021/08/30/2d-fourier-transform-in-python-and-fourier-synthesis-of-images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42269B-0F1E-41A0-995C-284B59E1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E80C5-35E5-410A-A93C-32D51F7A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B141CF-ADAD-4D6E-BB2C-102F764C5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920240"/>
            <a:ext cx="678422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3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78926-35F1-4EC3-8C4A-D7BD945F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1C1AC-9DDB-40A3-8BC0-743693A5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dirty="0"/>
              <a:t>wavelength</a:t>
            </a:r>
            <a:r>
              <a:rPr lang="es-MX" dirty="0"/>
              <a:t> = 100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https://thepythoncodingbook.com/2021/08/30/2d-fourier-transform-in-python-and-fourier-synthesis-of-images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42269B-0F1E-41A0-995C-284B59E1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E80C5-35E5-410A-A93C-32D51F7A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27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D7391B-662B-49E4-B432-C2D84E7A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920240"/>
            <a:ext cx="67315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9A7B2-4E49-4F2C-AE91-7B9395FE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511D5-9DBF-4B3A-A895-D15428EB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https://www.cs.unm.edu/~brayer/vision/fourier.html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8A58FB-3BDB-4BE7-8F54-90347F07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C28C90-0A76-4EF5-B8E7-FDA7C2E5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B4E813-7D35-4200-96D3-BAC38C7B7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7" y="1886243"/>
            <a:ext cx="3784209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5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9A7B2-4E49-4F2C-AE91-7B9395FE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511D5-9DBF-4B3A-A895-D15428EB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https://www.cs.unm.edu/~brayer/vision/fourier.html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8A58FB-3BDB-4BE7-8F54-90347F07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C28C90-0A76-4EF5-B8E7-FDA7C2E5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29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1D3FDD-4A4C-4E2F-8A25-B4BEC7A4D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829972"/>
            <a:ext cx="3854548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E3B39-C62A-4CC6-BB21-388898E4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Pensando en términos de frecuencia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17D14-D9C4-41D6-9591-09E45C50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Joseph Fourier (1768 – 1830):</a:t>
            </a:r>
          </a:p>
          <a:p>
            <a:r>
              <a:rPr lang="es-MX" dirty="0"/>
              <a:t>Cualquier función de una variable se puede reescribir como una suma ponderada de senos y cosenos de diferentes frecuencias.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B3587E-3390-478C-9F1C-B32DEE6B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E9E63A-D43F-46CB-BE2D-BDD3DFC2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94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CC746-1FE4-4980-9C84-3DDCB65E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Filtrado en frecuencia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F8795-C09E-4626-8893-1EE822121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https://cseweb.ucsd.edu/classes/fa20/cse166-a/lec7.pdf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C9DAA9-D9B6-46EE-9AD0-379CAA51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73D1AF-C7C7-4B29-BE11-9DC221BF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30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AB0BF6-F590-4A55-9F67-3D378917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67" y="1847088"/>
            <a:ext cx="6253789" cy="38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4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C0D7E-4C57-45D2-BF9F-2AFE9D02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Teorema de la convolución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53E505E-2F5B-415F-AAFD-7AA199C77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Teorema de la convolución: la convolución en el dominio espacial equivale a la multiplicación en el dominio de la frecuencia.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53E505E-2F5B-415F-AAFD-7AA199C77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F0FBB1-7979-4319-89BA-C18CCBB1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CA4CAE-AA3D-4175-BC7E-043BD695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3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D220B-EE15-44CA-A92E-850866E7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Comparación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B7B62-3034-46DF-9665-87E4D10A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Todos los filtros de frecuencia se pueden implementar en el dominio espacial.</a:t>
            </a:r>
          </a:p>
          <a:p>
            <a:r>
              <a:rPr lang="es-MX" dirty="0"/>
              <a:t>Es menos costoso realizar el filtrado en el dominio espacial.</a:t>
            </a:r>
          </a:p>
          <a:p>
            <a:r>
              <a:rPr lang="es-MX" dirty="0"/>
              <a:t>El filtrado de frecuencia es apropiado si no existe un kernel sencillo en el dominio espacial.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44B3A1-5AF7-4436-AF1C-87381E97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00B418-5888-4656-8CDF-83615FC4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A18BD-E09E-40A2-8086-AAC25501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 de filtrado en frecuencia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C11DC-2B9E-4049-A9B7-1967DAC35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Filtro de caja.</a:t>
            </a:r>
          </a:p>
          <a:p>
            <a:r>
              <a:rPr lang="es-MX" dirty="0"/>
              <a:t>Filtro gaussiano.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1F65D5-6CB4-4412-95B7-9D9D38FE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299EFF-9DDC-4B1C-B582-7568EFE2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56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420AA-4D54-4555-A589-DB1DD9F7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 en tonos de gris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94D9A-0E29-4E2C-84C2-C4158904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Imagen original             Máscara (40 x 40)               Imagen filtrada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626540-5827-4DB4-B79A-DB2FD8B7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90DC7C-EFB0-4D45-B547-B8E710B6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5F47C0-2507-4E6F-9D80-FEB3605F6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87593"/>
            <a:ext cx="3590026" cy="35900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947289F-271D-4AF2-9426-37A83699B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74" y="2087593"/>
            <a:ext cx="3590026" cy="35900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C1B4F9A-E981-49C5-B1B0-C74439C06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49" y="2087594"/>
            <a:ext cx="3590026" cy="35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5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B0FB5-BA1A-4715-A172-46BDC118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 en color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CA9F8-B551-4753-9982-0679D0A21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Imagen original             Máscara (40 x 40)               Imagen filtrada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C11023-C3DC-4B25-BC2C-3FBC6936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A37D9C-379B-43C4-A3AB-C517AC58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35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49B124-9EF0-4073-97BA-4BBD0A07D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" y="2088000"/>
            <a:ext cx="3589200" cy="3589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CAA8B1-7EF2-4981-ACD3-718255D08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00" y="2088000"/>
            <a:ext cx="3589200" cy="3589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813A17-626C-4CF4-83F2-C54FF63A3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00" y="2088000"/>
            <a:ext cx="3589200" cy="35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83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D8EA0-0D9C-46A6-AFE5-94CA8EC0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gaussiano en tonos de gris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C7E6195-5992-4DF7-B72F-3F7A00CAC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      Imagen original       Máscara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=20,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s-MX" dirty="0"/>
                  <a:t>)         Imagen filtrada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C7E6195-5992-4DF7-B72F-3F7A00CAC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AD4CAE-B2CD-4086-89A7-C4EBDED9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ABBB2F-F694-4A0D-AC56-F55910A3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36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B7A25C-6DE5-423F-B2DE-B6A19C231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88000"/>
            <a:ext cx="3589200" cy="3589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CDACB8-B084-4674-9735-646EE83F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00" y="2088000"/>
            <a:ext cx="3589200" cy="3589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CC54A5-6777-4876-9FBA-70FE6E0B8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00" y="2088000"/>
            <a:ext cx="3589200" cy="35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6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D8EA0-0D9C-46A6-AFE5-94CA8EC0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gaussiano en tonos de gris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C7E6195-5992-4DF7-B72F-3F7A00CAC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      Imagen original       Máscara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=20,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s-MX" dirty="0"/>
                  <a:t>)         Imagen filtrada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C7E6195-5992-4DF7-B72F-3F7A00CAC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AD4CAE-B2CD-4086-89A7-C4EBDED9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ABBB2F-F694-4A0D-AC56-F55910A3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37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0640C6-101F-41CC-8079-72E81096C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" y="2088000"/>
            <a:ext cx="3589200" cy="3589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FF1A84-9F4D-4044-A5CD-745FE499E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00" y="2088000"/>
            <a:ext cx="3589200" cy="3589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1180F1-1642-45A2-A765-697A08744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00" y="2088000"/>
            <a:ext cx="3589200" cy="35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5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6D21F-FE97-48AF-910D-55CC1106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4F6F3-8B6E-433C-A004-425CB061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filtro de caja presenta una respuesta de frecuencia con ruido debido a su corte brusco.</a:t>
            </a:r>
          </a:p>
          <a:p>
            <a:r>
              <a:rPr lang="es-MX" dirty="0"/>
              <a:t>Esto provoca artefactos de anillados (fenómeno de Gibbs).</a:t>
            </a:r>
          </a:p>
          <a:p>
            <a:r>
              <a:rPr lang="es-MX" dirty="0"/>
              <a:t>El filtro gaussiano tiene una respuesta de frecuencia suave que suprime las altas frecuencias sin generar ruido.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68AEF5-8F7F-459F-9F8A-BD92B74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58A90C-1805-42F2-ACBB-904FB515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5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D898E-97AF-4965-B458-60571D69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Reducción de ruido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4F822-546F-44A1-80D5-602A8E4C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DFT 2D puede reducir el  ruido y mejorar detalles importantes.</a:t>
            </a:r>
          </a:p>
          <a:p>
            <a:r>
              <a:rPr lang="es-MX" dirty="0"/>
              <a:t>El ruido suele aparecer en los componentes de alta frecuencia de una imagen.</a:t>
            </a:r>
          </a:p>
          <a:p>
            <a:r>
              <a:rPr lang="es-MX" dirty="0"/>
              <a:t>La DFT 2D permite identificar y aislar esos componentes.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4B683A-4CD2-4ADE-83AE-3EC2CCB6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B1CF15-98E3-4DF9-BE0F-EFAE30BE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F5CB1-36D9-4BB1-B625-36125883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Suma de senos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9E0A90A-085B-48D2-AFE7-CA9BD153E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Bloque de construcción: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Agregar suficientes de ellos para obtener</a:t>
                </a:r>
              </a:p>
              <a:p>
                <a:pPr marL="0" indent="0">
                  <a:buNone/>
                </a:pPr>
                <a:r>
                  <a:rPr lang="es-MX" dirty="0"/>
                  <a:t>    cualquier señal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deseada.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2000" b="1" dirty="0"/>
                  <a:t>Fuente: Derek </a:t>
                </a:r>
                <a:r>
                  <a:rPr lang="es-MX" sz="2000" b="1" dirty="0" err="1"/>
                  <a:t>Hoiem</a:t>
                </a:r>
                <a:r>
                  <a:rPr lang="es-MX" sz="2000" b="1" dirty="0"/>
                  <a:t> (UIUC)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9E0A90A-085B-48D2-AFE7-CA9BD153E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BFC0F4-6414-41C4-9373-883FC8B9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8260A4-C28C-40CD-A4A0-57B5F356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</a:t>
            </a:fld>
            <a:endParaRPr lang="es-MX"/>
          </a:p>
        </p:txBody>
      </p:sp>
      <p:pic>
        <p:nvPicPr>
          <p:cNvPr id="6" name="Picture 4" descr="The image “http://mcdb.colorado.edu/courses/3280/images/crystal/fourier.gif” cannot be displayed, because it contains errors.">
            <a:extLst>
              <a:ext uri="{FF2B5EF4-FFF2-40B4-BE49-F238E27FC236}">
                <a16:creationId xmlns:a16="http://schemas.microsoft.com/office/drawing/2014/main" id="{62A7D9DB-C480-4742-91FB-08F90A6D8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7452653" y="704088"/>
            <a:ext cx="4400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6A80E-CE4A-405F-A0F6-0429484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5FCF7-484C-451E-AE61-8F2CDD5B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                       Imagen original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D81DDF-C7CA-40EE-8F24-CAF84B8D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364945-0D59-4F73-B7F7-48EDF403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FD1DCC-CB60-4C3D-AB14-499DC5D3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5" y="1878839"/>
            <a:ext cx="3755366" cy="3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23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6A80E-CE4A-405F-A0F6-0429484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5FCF7-484C-451E-AE61-8F2CDD5B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Amplitud original                        Amplitud filtrada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D81DDF-C7CA-40EE-8F24-CAF84B8D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364945-0D59-4F73-B7F7-48EDF403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41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156850-C922-4059-A4E1-4B8092B6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68" y="1847088"/>
            <a:ext cx="3764711" cy="39433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777FC0-993A-4759-9AC8-9E921D78E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7087"/>
            <a:ext cx="3764711" cy="39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6A80E-CE4A-405F-A0F6-0429484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5FCF7-484C-451E-AE61-8F2CDD5B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Imagen original                        Imagen transformada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D81DDF-C7CA-40EE-8F24-CAF84B8D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364945-0D59-4F73-B7F7-48EDF403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42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FD1DCC-CB60-4C3D-AB14-499DC5D3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4" y="1847088"/>
            <a:ext cx="3755366" cy="39335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A27091-51A6-4014-8FD8-CB061ADB5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17" y="1847088"/>
            <a:ext cx="3755366" cy="3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4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E5222-3093-471F-88B2-790D68B5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C6AB8-B76F-449A-AB51-CCD0F27F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              Imagen original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D9996-A9BA-480D-B8F6-340F23D4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F6AEEA-CA63-44FE-8A53-25FEA6CB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C1B496-B063-4C05-A021-4C6EE73D3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935479"/>
            <a:ext cx="4985433" cy="3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8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4FB82-F4AF-4065-A052-62F9414F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243D3-D4BB-41DC-A672-9AFFB0CA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Amplitud original                                   Amplitud filtrada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BEF427-E10D-4993-838D-49DB13CD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9595D9-2FCB-46B6-B726-06089E92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4B1B80-E443-4135-A0EA-7EABAA7B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0" y="1935479"/>
            <a:ext cx="4985433" cy="37509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2478A3-6E84-4AC6-9F17-E3BE627AA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28" y="1935481"/>
            <a:ext cx="4985431" cy="3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4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8C8DA-795F-4D0C-9C28-881CF788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8EECEE-4E06-4418-8B14-2D9ECE94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Imagen original                                 Imagen transformada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2765EF-CAB3-4BBD-8F62-AFECF86C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B1C7FF-9F87-4938-B072-C7C67D59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45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2FD06A-8B96-42EE-AB4B-FD72A76F0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2" y="1935480"/>
            <a:ext cx="5030458" cy="37848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F31F2C-8EBC-4163-8993-998C6421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04" y="1935480"/>
            <a:ext cx="5030458" cy="37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7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300CC-310E-4C1E-B945-697DB361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 preguntas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A9C2D3-29BE-4A36-8AED-303A8C26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¿Cuál tiene más información, la fase o la amplitud?</a:t>
            </a:r>
          </a:p>
          <a:p>
            <a:r>
              <a:rPr lang="es-MX" dirty="0"/>
              <a:t>¿Qué pasa si se toma la fase de una imagen y se combina con la amplitud de otra imagen?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498E0F-BC8E-44A0-869B-DFEDF8B8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65B839-67C8-477F-81DC-A54BE8E7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28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0CFC2-1271-44D6-9D9B-891F0EEE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Paso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2F4EE-9048-40C2-B875-0171680A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Compute fft and decompose to amplitude and phase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im1_fft = fft_image(im1)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im2_fft = fft_image(im2)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im1_amp = np.abs(im1_fft)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im1_phase = np.angle(im1_fft)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im2_amp = np.abs(im2_fft)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im2_phase = np.angle(im2_fft)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79584B-7EE5-49DA-986B-AAEE9748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4E2373-F078-49EB-8799-887C9B27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436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BFCBA-FE1D-44D7-A13A-AA01B24B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0AA4F6-85A1-4891-98F3-E27EAF29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 amp and phase from different images and compute inverse FFT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mag1_phase2 = np.fft.ifft2(im1_amp *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np.cos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(im2_phase) +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1j *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np.sin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(im2_phase)))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mag2_phase1 = np.fft.ifft2(im2_amp *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np.cos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(im1_phase) +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1j *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np.sin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(im1_phase)))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E513E9-F085-47F4-9988-90524DBD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58AAD8-0CAB-4263-A405-7B890DE8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769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467AC-6382-4DA5-8EBB-09574747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Amplitud y fase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4F2CE4-FE46-49A0-B3A5-1006E494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49BDF0-0DD7-4FD0-A7B0-9E709C58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49</a:t>
            </a:fld>
            <a:endParaRPr lang="es-MX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922BD130-33F8-4F88-8C82-F63C8A476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35" y="1935163"/>
            <a:ext cx="7940530" cy="4389437"/>
          </a:xfrm>
        </p:spPr>
      </p:pic>
    </p:spTree>
    <p:extLst>
      <p:ext uri="{BB962C8B-B14F-4D97-AF65-F5344CB8AC3E}">
        <p14:creationId xmlns:p14="http://schemas.microsoft.com/office/powerpoint/2010/main" val="261549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974E0-0AEA-413A-BF43-BE611AD9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2F71286-15A7-4417-AF62-D45C715C7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Ejemplo: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</m:e>
                        </m:d>
                      </m:e>
                    </m:func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e>
                    </m:d>
                    <m:r>
                      <m:rPr>
                        <m:sty m:val="p"/>
                      </m:rP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⁡(2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2000" b="1" dirty="0"/>
                  <a:t>Fuente: Derek </a:t>
                </a:r>
                <a:r>
                  <a:rPr lang="es-MX" sz="2000" b="1" dirty="0" err="1"/>
                  <a:t>Hoiem</a:t>
                </a:r>
                <a:r>
                  <a:rPr lang="es-MX" sz="2000" b="1" dirty="0"/>
                  <a:t> (UIUC)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2F71286-15A7-4417-AF62-D45C715C7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4906DB-13BF-4746-90F0-8874B57B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C87DEE-C4E7-4791-9B51-C94D833E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</a:t>
            </a:fld>
            <a:endParaRPr lang="es-MX"/>
          </a:p>
        </p:txBody>
      </p:sp>
      <p:pic>
        <p:nvPicPr>
          <p:cNvPr id="16" name="Picture 4" descr="a6">
            <a:extLst>
              <a:ext uri="{FF2B5EF4-FFF2-40B4-BE49-F238E27FC236}">
                <a16:creationId xmlns:a16="http://schemas.microsoft.com/office/drawing/2014/main" id="{3A44FD73-F971-4144-AEBE-A1F76570E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04" y="2488200"/>
            <a:ext cx="2020969" cy="17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a2">
            <a:extLst>
              <a:ext uri="{FF2B5EF4-FFF2-40B4-BE49-F238E27FC236}">
                <a16:creationId xmlns:a16="http://schemas.microsoft.com/office/drawing/2014/main" id="{9FDA4C7E-DB22-4A5F-A9FF-0A20BFDA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50" y="2515187"/>
            <a:ext cx="2084124" cy="17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a4">
            <a:extLst>
              <a:ext uri="{FF2B5EF4-FFF2-40B4-BE49-F238E27FC236}">
                <a16:creationId xmlns:a16="http://schemas.microsoft.com/office/drawing/2014/main" id="{F98F8EDA-78DF-49D7-9599-C72C11A7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0" y="2513599"/>
            <a:ext cx="2084124" cy="17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F8A826B1-4805-4E86-9CDB-3CEEEF2B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776" y="3277186"/>
            <a:ext cx="568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5564CBA4-D6C9-495C-8142-A31E74A7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576" y="3353386"/>
            <a:ext cx="568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" name="Picture 9" descr="a5">
            <a:extLst>
              <a:ext uri="{FF2B5EF4-FFF2-40B4-BE49-F238E27FC236}">
                <a16:creationId xmlns:a16="http://schemas.microsoft.com/office/drawing/2014/main" id="{900CD1A6-AB26-4369-AD4E-ACBCEA67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28" y="4896436"/>
            <a:ext cx="2478845" cy="16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7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DEF60-935C-4E21-9418-3242C647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Amplitud y fase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1E831-D6AC-4E2F-94B8-6D655F29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2C910A-AE4C-438B-81A4-034F5FE8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50</a:t>
            </a:fld>
            <a:endParaRPr lang="es-MX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F4217E2-F7B3-4CC0-8EFC-A52A0CD40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24" y="1952416"/>
            <a:ext cx="6654952" cy="4389437"/>
          </a:xfrm>
        </p:spPr>
      </p:pic>
    </p:spTree>
    <p:extLst>
      <p:ext uri="{BB962C8B-B14F-4D97-AF65-F5344CB8AC3E}">
        <p14:creationId xmlns:p14="http://schemas.microsoft.com/office/powerpoint/2010/main" val="2090141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76712-18B8-41A2-B02A-2EC72A0B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A7A08-D947-44C0-8BBA-203D983C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fase es importante porque tiene la </a:t>
            </a:r>
            <a:r>
              <a:rPr lang="es-MX"/>
              <a:t>información espacial.</a:t>
            </a:r>
          </a:p>
          <a:p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9AE8DD-3562-478F-8E28-B8E0C560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4CA402-1E78-4699-B676-5E7E0C08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283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F9587-C650-4146-BA18-BE7F00CB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8E12E-880F-45F5-A67B-B48D464B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¿Por qué se obtienen interpretaciones diferentes de las imágenes híbridas que dependen de la distancia?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C01601-2F9E-464B-BC43-A3C676EA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6D78C7-F089-435D-999B-3D97CCA9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52</a:t>
            </a:fld>
            <a:endParaRPr lang="es-MX"/>
          </a:p>
        </p:txBody>
      </p:sp>
      <p:pic>
        <p:nvPicPr>
          <p:cNvPr id="6" name="Picture 2" descr="C:\Users\Hoiem\Documents\Classes\Computational Photography - Fall 2010\projects\hybrid\teaser.jpg">
            <a:extLst>
              <a:ext uri="{FF2B5EF4-FFF2-40B4-BE49-F238E27FC236}">
                <a16:creationId xmlns:a16="http://schemas.microsoft.com/office/drawing/2014/main" id="{C12736B2-99AA-4BDC-A0CE-9F0759A9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3864960" y="2729132"/>
            <a:ext cx="2692441" cy="29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oiem\Documents\Classes\Computational Photography - Fall 2010\projects\hybrid\teaser.jpg">
            <a:extLst>
              <a:ext uri="{FF2B5EF4-FFF2-40B4-BE49-F238E27FC236}">
                <a16:creationId xmlns:a16="http://schemas.microsoft.com/office/drawing/2014/main" id="{E7FC2373-D860-4ACC-849E-A5151DC2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8515911" y="2586944"/>
            <a:ext cx="1107979" cy="13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oiem\Documents\Classes\Computational Photography - Fall 2010\projects\hybrid\teaser.jpg">
            <a:extLst>
              <a:ext uri="{FF2B5EF4-FFF2-40B4-BE49-F238E27FC236}">
                <a16:creationId xmlns:a16="http://schemas.microsoft.com/office/drawing/2014/main" id="{8AC8E1C8-5ED4-49B8-BFDB-DA7D8FC1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8642073" y="4836039"/>
            <a:ext cx="998742" cy="10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0F860C82-3878-499E-8195-27B9216B4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278" y="3927628"/>
            <a:ext cx="2727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/>
              <a:t>?</a:t>
            </a:r>
          </a:p>
        </p:txBody>
      </p: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37966E41-10EE-4E82-9092-42541525C5C1}"/>
              </a:ext>
            </a:extLst>
          </p:cNvPr>
          <p:cNvCxnSpPr>
            <a:cxnSpLocks/>
          </p:cNvCxnSpPr>
          <p:nvPr/>
        </p:nvCxnSpPr>
        <p:spPr>
          <a:xfrm flipV="1">
            <a:off x="7022546" y="3271422"/>
            <a:ext cx="1098986" cy="315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C49B5702-D070-4838-A971-BF7725067C28}"/>
              </a:ext>
            </a:extLst>
          </p:cNvPr>
          <p:cNvCxnSpPr>
            <a:cxnSpLocks/>
          </p:cNvCxnSpPr>
          <p:nvPr/>
        </p:nvCxnSpPr>
        <p:spPr>
          <a:xfrm>
            <a:off x="6974765" y="4681900"/>
            <a:ext cx="1146767" cy="5493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97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DAFB0-6972-401B-B253-2A65C7EA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Lincoln in </a:t>
            </a:r>
            <a:r>
              <a:rPr lang="es-MX" dirty="0" err="1"/>
              <a:t>Dalivision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59FF9-41DB-4526-9FB6-071BF637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sz="1600" b="1" dirty="0"/>
              <a:t>By Levine &amp; Levine - http://www.doubletakeart.com/cgi-bin/dtg/dtg.sla?name=Salvador+Dali&amp;lp=16323457802168094191&amp;cc=dtg&amp;ca=x&amp;alc=dtg*64589&amp;ai=00133*3676, Fair use, </a:t>
            </a:r>
            <a:r>
              <a:rPr lang="en-US" sz="1600" b="1" dirty="0">
                <a:hlinkClick r:id="rId2"/>
              </a:rPr>
              <a:t>https://en.wikipedia.org/w/index.php?curid=36956616</a:t>
            </a:r>
            <a:endParaRPr lang="es-MX" sz="16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E433FD-88D4-4E0A-8E56-34920A6A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0AA46C-AA63-4164-97E8-B5DADDBC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7F0A7F-EF82-4C03-9721-2BD7C0694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14" y="32475"/>
            <a:ext cx="3549553" cy="54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4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8DFC0-1DD5-4E8A-B13D-3F563A2C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Pistas de la percepción humana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63144-BF25-4A2B-8A28-9119C8C1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percepción humana filtra varias orientaciones y escalas de frecuencia.</a:t>
            </a:r>
          </a:p>
          <a:p>
            <a:r>
              <a:rPr lang="es-MX" dirty="0"/>
              <a:t>Las frecuencias medias dominan la percepción.</a:t>
            </a:r>
          </a:p>
          <a:p>
            <a:r>
              <a:rPr lang="es-MX" dirty="0"/>
              <a:t>Cuando se ve una imagen desde lejos, se ven las frecuencias bajas.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EEBA06-FEB8-41C9-9D1A-FD522585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917542-11DE-48F5-A02A-7DA177D0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7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94EED-7BB0-4FFB-B9D9-B285D869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Imagen híbrida en DFT 2D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DD273-1AB3-462C-AC22-D9E3CEED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A3436D-B701-4702-B1CE-DAE579A7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08E6C-F2BA-49BD-A390-EC94A55D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55</a:t>
            </a:fld>
            <a:endParaRPr lang="es-MX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E040EA8-C980-44D7-BFFE-D12FB642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66875" b="10031"/>
          <a:stretch>
            <a:fillRect/>
          </a:stretch>
        </p:blipFill>
        <p:spPr bwMode="auto">
          <a:xfrm>
            <a:off x="2044700" y="2228088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3A7E7B8-CC78-4B54-92FC-09EF588F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3086" r="626" b="10031"/>
          <a:stretch>
            <a:fillRect/>
          </a:stretch>
        </p:blipFill>
        <p:spPr bwMode="auto">
          <a:xfrm>
            <a:off x="5321300" y="2228088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qual 5">
            <a:extLst>
              <a:ext uri="{FF2B5EF4-FFF2-40B4-BE49-F238E27FC236}">
                <a16:creationId xmlns:a16="http://schemas.microsoft.com/office/drawing/2014/main" id="{C471F070-805C-4942-AAFF-16F4236B2236}"/>
              </a:ext>
            </a:extLst>
          </p:cNvPr>
          <p:cNvSpPr/>
          <p:nvPr/>
        </p:nvSpPr>
        <p:spPr>
          <a:xfrm>
            <a:off x="4940300" y="3904488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F102931D-43B4-4260-B2ED-DE6F3275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1847088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Hybrid Image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DBBDA9D-CF9F-4FD6-B919-7455006F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1847088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Low-passed Image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DB1F0853-0513-4DC6-BA9B-4522B826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1847088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High-passed Image</a:t>
            </a:r>
          </a:p>
        </p:txBody>
      </p:sp>
      <p:sp>
        <p:nvSpPr>
          <p:cNvPr id="18" name="Plus 10">
            <a:extLst>
              <a:ext uri="{FF2B5EF4-FFF2-40B4-BE49-F238E27FC236}">
                <a16:creationId xmlns:a16="http://schemas.microsoft.com/office/drawing/2014/main" id="{7181F5FA-4B94-4CE0-A398-1B49BDBC7831}"/>
              </a:ext>
            </a:extLst>
          </p:cNvPr>
          <p:cNvSpPr/>
          <p:nvPr/>
        </p:nvSpPr>
        <p:spPr>
          <a:xfrm>
            <a:off x="7531100" y="1847088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26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BEAF5-34C4-4CE4-9FD6-9AC081D7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7863F65-9C5E-4737-999E-3D7DEF118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A veces es conveniente hacer filtrado en el dominio de la frecuencia.</a:t>
                </a:r>
              </a:p>
              <a:p>
                <a:r>
                  <a:rPr lang="es-MX" dirty="0"/>
                  <a:t>Puede ser más rápido filtrar usando la DFT 2D para imágenes grandes (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s-MX" dirty="0"/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dirty="0"/>
                  <a:t> para correlación).</a:t>
                </a:r>
              </a:p>
              <a:p>
                <a:r>
                  <a:rPr lang="es-MX" dirty="0"/>
                  <a:t>La compresión de imágenes toma ventaja de áreas de baja frecuencia.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7863F65-9C5E-4737-999E-3D7DEF118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77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57ED42-E65B-4EE8-8D7D-10241FF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5FBB2A-6273-42F6-BEF7-7DA3AEE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ea typeface="Arial Unicode MS" pitchFamily="34" charset="-128"/>
                <a:cs typeface="Times New Roman" pitchFamily="18" charset="0"/>
              </a:rPr>
              <a:t>Fuente: Derek </a:t>
            </a:r>
            <a:r>
              <a:rPr lang="en-US" sz="2000" b="1" dirty="0" err="1">
                <a:ea typeface="Arial Unicode MS" pitchFamily="34" charset="-128"/>
                <a:cs typeface="Times New Roman" pitchFamily="18" charset="0"/>
              </a:rPr>
              <a:t>Hoiem</a:t>
            </a:r>
            <a:r>
              <a:rPr lang="en-US" sz="2000" b="1" dirty="0">
                <a:ea typeface="Arial Unicode MS" pitchFamily="34" charset="-128"/>
                <a:cs typeface="Times New Roman" pitchFamily="18" charset="0"/>
              </a:rPr>
              <a:t> (UIUC)</a:t>
            </a: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9460" name="Picture 2" descr="File:Waveform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514670B-CAAB-4DA9-8562-B0108E94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C6482AD-6D38-4C2E-9B00-4C4BE2FF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52676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51089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486" name="Picture 9" descr="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84714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48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0489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A7A31E9-3817-43E9-817C-EE63F32E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3CC185-00F6-4396-9E4C-84550066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7</a:t>
            </a:fld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509" name="Picture 8" descr="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98714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a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81538"/>
            <a:ext cx="2514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a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76500"/>
            <a:ext cx="2438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1513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A30CE9F-4B91-4F39-9BAD-9D8AD9B3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B75987-20A4-4509-9602-20041DB3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8</a:t>
            </a:fld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2533" name="Picture 8" descr="a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1"/>
            <a:ext cx="2514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a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65664"/>
            <a:ext cx="2514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a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14601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2537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F6A5894-77D3-49A9-B233-0D8E51E0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98CC4A-679B-4860-BE65-9D4005EC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9</a:t>
            </a:fld>
            <a:endParaRPr lang="es-MX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3760</TotalTime>
  <Words>1794</Words>
  <Application>Microsoft Office PowerPoint</Application>
  <PresentationFormat>Panorámica</PresentationFormat>
  <Paragraphs>481</Paragraphs>
  <Slides>56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5" baseType="lpstr">
      <vt:lpstr>Arial</vt:lpstr>
      <vt:lpstr>Arial Unicode MS</vt:lpstr>
      <vt:lpstr>Calibri</vt:lpstr>
      <vt:lpstr>Cambria Math</vt:lpstr>
      <vt:lpstr>Comic Sans MS</vt:lpstr>
      <vt:lpstr>Times New Roman</vt:lpstr>
      <vt:lpstr>Wingdings 2</vt:lpstr>
      <vt:lpstr>Flujo</vt:lpstr>
      <vt:lpstr>Equation</vt:lpstr>
      <vt:lpstr>Dominio de la frecuencia</vt:lpstr>
      <vt:lpstr>Temario</vt:lpstr>
      <vt:lpstr>Pensando en términos de frecuencia</vt:lpstr>
      <vt:lpstr>Suma de senos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Otras señales</vt:lpstr>
      <vt:lpstr>Análisis de Fourier en imágenes</vt:lpstr>
      <vt:lpstr>Análisis de Fourier en imágenes</vt:lpstr>
      <vt:lpstr>Amplitud</vt:lpstr>
      <vt:lpstr>Fase</vt:lpstr>
      <vt:lpstr>Usos comunes de la DFT 2D</vt:lpstr>
      <vt:lpstr>Usos comunes de la DFT 2D</vt:lpstr>
      <vt:lpstr>Usos comunes de la DFT 2D</vt:lpstr>
      <vt:lpstr>Usos comunes de la DFT 2D</vt:lpstr>
      <vt:lpstr>DFT 2D en Python</vt:lpstr>
      <vt:lpstr>Análisis de Fourier en imágenes</vt:lpstr>
      <vt:lpstr>Desplegando la DFT 2-D</vt:lpstr>
      <vt:lpstr>Análisis de Fourier en imágenes</vt:lpstr>
      <vt:lpstr>Análisis de Fourier en imágenes</vt:lpstr>
      <vt:lpstr>Análisis de Fourier en imágenes</vt:lpstr>
      <vt:lpstr>Análisis de Fourier en imágenes</vt:lpstr>
      <vt:lpstr>Análisis de Fourier en imágenes</vt:lpstr>
      <vt:lpstr>Filtrado en frecuencia</vt:lpstr>
      <vt:lpstr>Teorema de la convolución</vt:lpstr>
      <vt:lpstr>Comparación</vt:lpstr>
      <vt:lpstr>Ejemplos de filtrado en frecuencia</vt:lpstr>
      <vt:lpstr>Filtro de caja en tonos de gris</vt:lpstr>
      <vt:lpstr>Filtro de caja en color</vt:lpstr>
      <vt:lpstr>Filtro gaussiano en tonos de gris</vt:lpstr>
      <vt:lpstr>Filtro gaussiano en tonos de gris</vt:lpstr>
      <vt:lpstr>Conclusiones</vt:lpstr>
      <vt:lpstr>Reducción de ruido</vt:lpstr>
      <vt:lpstr>Ejemplo</vt:lpstr>
      <vt:lpstr>Ejemplo</vt:lpstr>
      <vt:lpstr>Ejemplo</vt:lpstr>
      <vt:lpstr>Ejemplo</vt:lpstr>
      <vt:lpstr>Ejemplo</vt:lpstr>
      <vt:lpstr>Ejemplo</vt:lpstr>
      <vt:lpstr>2 preguntas 2</vt:lpstr>
      <vt:lpstr>Paso 1</vt:lpstr>
      <vt:lpstr>Paso 2</vt:lpstr>
      <vt:lpstr>Amplitud y fase</vt:lpstr>
      <vt:lpstr>Amplitud y fase</vt:lpstr>
      <vt:lpstr>Conclusión</vt:lpstr>
      <vt:lpstr>Imágenes híbridas</vt:lpstr>
      <vt:lpstr>Lincoln in Dalivision</vt:lpstr>
      <vt:lpstr>Pistas de la percepción humana</vt:lpstr>
      <vt:lpstr>Imagen híbrida en DFT 2D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Dominio de la frecuencia</dc:title>
  <dc:creator>HECTOR ANTONIO VILLA MARTINEZ</dc:creator>
  <cp:lastModifiedBy>HECTOR ANTONIO VILLA MARTINEZ</cp:lastModifiedBy>
  <cp:revision>121</cp:revision>
  <dcterms:created xsi:type="dcterms:W3CDTF">2024-06-11T17:18:03Z</dcterms:created>
  <dcterms:modified xsi:type="dcterms:W3CDTF">2025-09-09T05:06:31Z</dcterms:modified>
</cp:coreProperties>
</file>