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89" r:id="rId12"/>
    <p:sldId id="326" r:id="rId13"/>
    <p:sldId id="327" r:id="rId14"/>
    <p:sldId id="330" r:id="rId15"/>
    <p:sldId id="331" r:id="rId16"/>
    <p:sldId id="332" r:id="rId17"/>
    <p:sldId id="333" r:id="rId18"/>
    <p:sldId id="334" r:id="rId19"/>
    <p:sldId id="274" r:id="rId20"/>
    <p:sldId id="338" r:id="rId21"/>
    <p:sldId id="279" r:id="rId22"/>
    <p:sldId id="335" r:id="rId23"/>
    <p:sldId id="282" r:id="rId24"/>
    <p:sldId id="285" r:id="rId25"/>
    <p:sldId id="286" r:id="rId26"/>
    <p:sldId id="287" r:id="rId27"/>
    <p:sldId id="288" r:id="rId28"/>
    <p:sldId id="337" r:id="rId29"/>
    <p:sldId id="291" r:id="rId30"/>
    <p:sldId id="265" r:id="rId31"/>
    <p:sldId id="266" r:id="rId32"/>
    <p:sldId id="267" r:id="rId33"/>
    <p:sldId id="268" r:id="rId34"/>
    <p:sldId id="269" r:id="rId35"/>
    <p:sldId id="270" r:id="rId36"/>
    <p:sldId id="292" r:id="rId37"/>
    <p:sldId id="294" r:id="rId38"/>
    <p:sldId id="293" r:id="rId39"/>
    <p:sldId id="306" r:id="rId40"/>
    <p:sldId id="307" r:id="rId41"/>
    <p:sldId id="295" r:id="rId42"/>
    <p:sldId id="298" r:id="rId43"/>
    <p:sldId id="299" r:id="rId44"/>
    <p:sldId id="296" r:id="rId45"/>
    <p:sldId id="297" r:id="rId46"/>
    <p:sldId id="280" r:id="rId47"/>
    <p:sldId id="281" r:id="rId48"/>
    <p:sldId id="290" r:id="rId49"/>
    <p:sldId id="300" r:id="rId50"/>
    <p:sldId id="301" r:id="rId51"/>
    <p:sldId id="303" r:id="rId52"/>
    <p:sldId id="304" r:id="rId53"/>
    <p:sldId id="305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0C0DD-8407-4019-A807-2E95EB445906}" type="datetimeFigureOut">
              <a:rPr lang="es-MX" smtClean="0"/>
              <a:t>04/09/2024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F91C1-6426-4854-BD17-0EFDAA54E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10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FB6F-A96B-45CE-92A1-32588DE439B8}" type="datetime1">
              <a:rPr lang="es-MX" smtClean="0"/>
              <a:t>04/09/2024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126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9FCD-955E-41C8-8C8E-66AF9C88E8C1}" type="datetime1">
              <a:rPr lang="es-MX" smtClean="0"/>
              <a:t>04/09/2024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02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27EF-D805-480D-832F-C214ACCFD388}" type="datetime1">
              <a:rPr lang="es-MX" smtClean="0"/>
              <a:t>04/09/2024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4B2C-BEFC-4C85-BEB6-8AAC60CFB8F5}" type="datetime1">
              <a:rPr lang="es-MX" smtClean="0"/>
              <a:t>04/09/2024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66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4D83-F7A5-412D-ACBC-97E4371F9528}" type="datetime1">
              <a:rPr lang="es-MX" smtClean="0"/>
              <a:t>04/09/2024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097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D27D-3FC1-4C6B-B11A-19EDC1DB1AB9}" type="datetime1">
              <a:rPr lang="es-MX" smtClean="0"/>
              <a:t>04/09/2024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2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57C8-1078-4E21-94D1-0F262D3392A1}" type="datetime1">
              <a:rPr lang="es-MX" smtClean="0"/>
              <a:t>04/09/2024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607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B6B-22A2-40D0-B7CD-D3BBC31D0D7B}" type="datetime1">
              <a:rPr lang="es-MX" smtClean="0"/>
              <a:t>04/09/2024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36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4234-2E0F-4DCC-8FC4-E495FB7AC7D7}" type="datetime1">
              <a:rPr lang="es-MX" smtClean="0"/>
              <a:t>04/09/2024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08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07A0-36E4-4744-AE4A-3A8B80590D1F}" type="datetime1">
              <a:rPr lang="es-MX" smtClean="0"/>
              <a:t>04/09/2024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6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B739-0E04-4B6B-8834-1A09F0108AE7}" type="datetime1">
              <a:rPr lang="es-MX" smtClean="0"/>
              <a:t>04/09/2024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31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E7650-8F73-4795-BA0C-3DB8EC92B36B}" type="datetime1">
              <a:rPr lang="es-MX" smtClean="0"/>
              <a:t>04/09/2024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3E4CA8-4B07-4644-A761-94797F292250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5672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opencv.com/non-maximum-suppression-theory-and-implementation-in-pytorc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mmons.wikimedia.org/w/index.php?curid=5771856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mmons.wikimedia.org/w/index.php?curid=5771855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ommons.wikimedia.org/w/index.php?curid=4254915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2.xml"/><Relationship Id="rId7" Type="http://schemas.openxmlformats.org/officeDocument/2006/relationships/image" Target="../media/image2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heailearner.com/2019/08/19/image-pyramid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book.community/darshanbagul/ComputerVision/LaplacianPyramid/LaplacianPyramid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pencv.org/4.x/dc/dff/tutorial_py_pyramids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mathworks.com/discovery/image-registr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PEG#JPEG_codec_example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NG#Compressio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Noisy-image-Gaussian-noise-with-mean-and-variance-0005_fig2_25206607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ommons.wikimedia.org/w/index.php?curid=2544834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90AA8-3621-4868-A7BB-CA39DEFF9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Aplicaciones del filtrado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C1DB0F-4576-48E3-9D3C-0DCA333BB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36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263-D94F-306F-E105-31D95B66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Multi-Template Matching con OpenCV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4001A-1D90-A70C-0AD0-1E6E5C194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Algoritmo: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_tradnl" dirty="0"/>
                  <a:t>Aplicar la función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cv.matchTemplate</a:t>
                </a:r>
                <a:r>
                  <a:rPr lang="es-ES_tradnl" dirty="0"/>
                  <a:t> como en el caso simple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_tradnl" dirty="0"/>
                  <a:t>Encontrar todas las coordenadas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en donde la matriz de resultados es mayor que un umbral preestablecido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_tradnl" dirty="0"/>
                  <a:t>Extraer todas estas regiones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_tradnl" dirty="0"/>
                  <a:t>Aplicarles supresión no máxima (non-</a:t>
                </a:r>
                <a:r>
                  <a:rPr lang="es-ES_tradnl" dirty="0" err="1"/>
                  <a:t>maximum</a:t>
                </a:r>
                <a:r>
                  <a:rPr lang="es-ES_tradnl" dirty="0"/>
                  <a:t> </a:t>
                </a:r>
                <a:r>
                  <a:rPr lang="es-ES_tradnl" dirty="0" err="1"/>
                  <a:t>supression</a:t>
                </a:r>
                <a:r>
                  <a:rPr lang="es-ES_tradnl" dirty="0"/>
                  <a:t> – NMS)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4001A-1D90-A70C-0AD0-1E6E5C194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5C16E-4063-611D-4208-625C6795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B06B5-99EC-FCAC-5591-952BC10E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761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BE1A-5962-FF17-DD33-7EDA42B3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Supresión no máxima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2241-1CFF-B6C9-8A4D-D618FA62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Supresión no máxima (NMS)</a:t>
            </a:r>
            <a:r>
              <a:rPr lang="es-ES_tradnl" dirty="0"/>
              <a:t>. Es una técnica utilizada en numerosas tareas de visión por computadora.</a:t>
            </a:r>
          </a:p>
          <a:p>
            <a:r>
              <a:rPr lang="es-ES_tradnl" dirty="0"/>
              <a:t>Permite seleccionar una entidad entre muchas entidades superpuestas.</a:t>
            </a:r>
          </a:p>
          <a:p>
            <a:r>
              <a:rPr lang="es-ES_tradnl" dirty="0"/>
              <a:t>Se pueden elegir los criterios de selección para llegar a los resultados deseados.</a:t>
            </a:r>
          </a:p>
          <a:p>
            <a:r>
              <a:rPr lang="es-ES_tradnl" dirty="0"/>
              <a:t>Un criterio común es la intersección sobre unión (</a:t>
            </a:r>
            <a:r>
              <a:rPr lang="es-ES_tradnl" dirty="0" err="1"/>
              <a:t>intersection</a:t>
            </a:r>
            <a:r>
              <a:rPr lang="es-ES_tradnl" dirty="0"/>
              <a:t> </a:t>
            </a:r>
            <a:r>
              <a:rPr lang="es-ES_tradnl" dirty="0" err="1"/>
              <a:t>over</a:t>
            </a:r>
            <a:r>
              <a:rPr lang="es-ES_tradnl" dirty="0"/>
              <a:t> </a:t>
            </a:r>
            <a:r>
              <a:rPr lang="es-ES_tradnl" dirty="0" err="1"/>
              <a:t>union</a:t>
            </a:r>
            <a:r>
              <a:rPr lang="es-ES_tradnl" dirty="0"/>
              <a:t> – </a:t>
            </a:r>
            <a:r>
              <a:rPr lang="es-ES_tradnl" dirty="0" err="1"/>
              <a:t>IoU</a:t>
            </a:r>
            <a:r>
              <a:rPr lang="es-ES_tradnl" dirty="0"/>
              <a:t>).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C1263-ACC5-B42F-4CF8-AB8B49A7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1EB9A-BCD0-FC05-8546-81760DD1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052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94DD-C14F-0316-10B1-E7F03BCA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de NMS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4B70-F249-9345-3A0B-F264BF76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</a:t>
            </a:r>
            <a:r>
              <a:rPr lang="en-US" sz="1400" b="1" dirty="0">
                <a:hlinkClick r:id="rId2"/>
              </a:rPr>
              <a:t>https://learnopencv.com/non-maximum-suppression-theory-and-implementation-in-pytorch/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9C471-B5FC-5E41-235E-A00B8CC5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E0CB5-FD2F-7182-B2E6-EB045A8D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12</a:t>
            </a:fld>
            <a:endParaRPr lang="en-MX"/>
          </a:p>
        </p:txBody>
      </p:sp>
      <p:pic>
        <p:nvPicPr>
          <p:cNvPr id="7" name="Picture 6" descr="A collage of a person driving a car&#10;&#10;Description automatically generated">
            <a:extLst>
              <a:ext uri="{FF2B5EF4-FFF2-40B4-BE49-F238E27FC236}">
                <a16:creationId xmlns:a16="http://schemas.microsoft.com/office/drawing/2014/main" id="{F9D235BA-9C81-78F3-57FF-F8149581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980000"/>
            <a:ext cx="1056475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3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432A-62B1-E647-DED9-2EB0C5F8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Intersección sobre unión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0368-9334-CFCE-C4E4-FDFFC1B7E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Intersección sobre unión (</a:t>
            </a:r>
            <a:r>
              <a:rPr lang="es-ES_tradnl" b="1" dirty="0" err="1"/>
              <a:t>IoU</a:t>
            </a:r>
            <a:r>
              <a:rPr lang="es-ES_tradnl" b="1" dirty="0"/>
              <a:t>)</a:t>
            </a:r>
            <a:r>
              <a:rPr lang="es-ES_tradnl" dirty="0"/>
              <a:t>. Es una estadística utilizada para medir la similitud de conjuntos de muestras.</a:t>
            </a:r>
          </a:p>
          <a:p>
            <a:r>
              <a:rPr lang="es-ES_tradnl" dirty="0"/>
              <a:t>Consiste en tomar la relación entre la intersección y la unión de dos conjuntos.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A82D7-2EEC-F4DA-939E-B266BDF6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7C87E-687B-A642-1521-EB3A16C4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609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4D23-181A-D0DB-04DA-9B8B26FD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Cálculo de IoU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86C9-7BE8-E14C-1A32-5D5075BA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/>
              <a:t>By Adrian </a:t>
            </a:r>
            <a:r>
              <a:rPr lang="en-US" sz="1400" b="1" dirty="0" err="1"/>
              <a:t>Rosebrock</a:t>
            </a:r>
            <a:r>
              <a:rPr lang="en-US" sz="1400" b="1" dirty="0"/>
              <a:t> - http://</a:t>
            </a:r>
            <a:r>
              <a:rPr lang="en-US" sz="1400" b="1" dirty="0" err="1"/>
              <a:t>www.pyimagesearch.com</a:t>
            </a:r>
            <a:r>
              <a:rPr lang="en-US" sz="1400" b="1" dirty="0"/>
              <a:t>/2016/11/07/intersection-over-union-</a:t>
            </a:r>
            <a:r>
              <a:rPr lang="en-US" sz="1400" b="1" dirty="0" err="1"/>
              <a:t>iou</a:t>
            </a:r>
            <a:r>
              <a:rPr lang="en-US" sz="1400" b="1" dirty="0"/>
              <a:t>-for-object-detection/, CC BY-SA 4.0, </a:t>
            </a:r>
            <a:r>
              <a:rPr lang="en-US" sz="1400" b="1" dirty="0">
                <a:hlinkClick r:id="rId2"/>
              </a:rPr>
              <a:t>https://commons.wikimedia.org/w/index.php?curid=57718560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BC1F0-9C85-4D69-12B9-F612BDDD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6F5C-E642-FF0D-D621-7D96FE0B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14</a:t>
            </a:fld>
            <a:endParaRPr lang="en-MX"/>
          </a:p>
        </p:txBody>
      </p:sp>
      <p:pic>
        <p:nvPicPr>
          <p:cNvPr id="7" name="Picture 6" descr="A diagram of a diagram of a diagram of a diagram of a diagram of a diagram of a diagram of a diagram of a diagram of a diagram of a diagram of a diagram of a diagram of&#10;&#10;Description automatically generated">
            <a:extLst>
              <a:ext uri="{FF2B5EF4-FFF2-40B4-BE49-F238E27FC236}">
                <a16:creationId xmlns:a16="http://schemas.microsoft.com/office/drawing/2014/main" id="{98199336-06DB-1361-D3FF-0DCFF6606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0" y="1980000"/>
            <a:ext cx="461538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7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60FE-58A7-E838-1C1E-C21E712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Ejemplos de IoU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937D-6790-4DA0-19BB-6068AA4E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/>
              <a:t>By Adrian </a:t>
            </a:r>
            <a:r>
              <a:rPr lang="en-US" sz="1400" b="1" dirty="0" err="1"/>
              <a:t>Rosebrock</a:t>
            </a:r>
            <a:r>
              <a:rPr lang="en-US" sz="1400" b="1" dirty="0"/>
              <a:t> - http://</a:t>
            </a:r>
            <a:r>
              <a:rPr lang="en-US" sz="1400" b="1" dirty="0" err="1"/>
              <a:t>www.pyimagesearch.com</a:t>
            </a:r>
            <a:r>
              <a:rPr lang="en-US" sz="1400" b="1" dirty="0"/>
              <a:t>/2016/11/07/intersection-over-union-</a:t>
            </a:r>
            <a:r>
              <a:rPr lang="en-US" sz="1400" b="1" dirty="0" err="1"/>
              <a:t>iou</a:t>
            </a:r>
            <a:r>
              <a:rPr lang="en-US" sz="1400" b="1" dirty="0"/>
              <a:t>-for-object-detection/, CC BY-SA 4.0, </a:t>
            </a:r>
            <a:r>
              <a:rPr lang="en-US" sz="1400" b="1" dirty="0">
                <a:hlinkClick r:id="rId2"/>
              </a:rPr>
              <a:t>https://commons.wikimedia.org/w/index.php?curid=57718559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E9D2D-8587-6DB1-221D-AC94827C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D08EC-B96E-23CC-BD69-A779037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15</a:t>
            </a:fld>
            <a:endParaRPr lang="en-MX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084982A-4235-1405-CFAA-24B07114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1980000"/>
            <a:ext cx="87096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1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6FDD-5AF2-12F5-056F-9CE32EA7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Algoritmo general de NMS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15F33-5BBF-3CB7-17D6-4B1C73FFDB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b="1" dirty="0"/>
                  <a:t>Entrada:</a:t>
                </a:r>
              </a:p>
              <a:p>
                <a:r>
                  <a:rPr lang="en-MX" dirty="0"/>
                  <a:t>Una lista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MX" dirty="0"/>
                  <a:t> de rectángulos de la forma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MX" dirty="0"/>
                  <a:t>, donde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MX" dirty="0"/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MX" dirty="0"/>
                  <a:t> son los extremos de los rectángulos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MX" dirty="0"/>
                  <a:t> es un índice de confianza.</a:t>
                </a:r>
              </a:p>
              <a:p>
                <a:r>
                  <a:rPr lang="en-MX" dirty="0"/>
                  <a:t>Un umbral de traslape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thresh_iou</a:t>
                </a:r>
                <a:r>
                  <a:rPr lang="en-US" dirty="0"/>
                  <a:t>.</a:t>
                </a:r>
              </a:p>
              <a:p>
                <a:r>
                  <a:rPr lang="en-MX" b="1" dirty="0"/>
                  <a:t>Salida:</a:t>
                </a:r>
              </a:p>
              <a:p>
                <a:r>
                  <a:rPr lang="en-MX" dirty="0"/>
                  <a:t>Una lista </a:t>
                </a:r>
                <a:r>
                  <a:rPr lang="en-MX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</a:t>
                </a:r>
                <a:r>
                  <a:rPr lang="en-MX" dirty="0"/>
                  <a:t> de rectángulos.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15F33-5BBF-3CB7-17D6-4B1C73FFDB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5E469-711D-3FFC-0D2F-1C38BE29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946-C80C-3263-480B-A22E8BCB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910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1070-627A-4205-F50F-54F784F1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Algoritmo general de NMS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A2B8F-8911-AE21-00BC-FEDD52172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b="1" dirty="0"/>
                  <a:t>Paso 1:</a:t>
                </a:r>
                <a:r>
                  <a:rPr lang="es-ES_tradnl" dirty="0"/>
                  <a:t> Seleccionar la predicción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_tradnl" dirty="0"/>
                  <a:t> con la puntuación de confianza más alta, eliminarla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s-ES_tradnl" dirty="0"/>
                  <a:t> y agregarla a la lista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</a:t>
                </a:r>
                <a:r>
                  <a:rPr lang="es-ES_tradnl" dirty="0"/>
                  <a:t>. (Inicialmente,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</a:t>
                </a:r>
                <a:r>
                  <a:rPr lang="es-ES_tradnl" dirty="0"/>
                  <a:t> está vacía).</a:t>
                </a:r>
              </a:p>
              <a:p>
                <a:r>
                  <a:rPr lang="es-ES_tradnl" b="1" dirty="0"/>
                  <a:t>Paso 2:</a:t>
                </a:r>
                <a:r>
                  <a:rPr lang="es-ES_tradnl" dirty="0"/>
                  <a:t> Comparar esta predicción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_tradnl" dirty="0"/>
                  <a:t> con todas las predicciones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s-ES_tradnl" dirty="0"/>
                  <a:t>. Calcular el </a:t>
                </a:r>
                <a:r>
                  <a:rPr lang="es-ES_tradnl" dirty="0" err="1"/>
                  <a:t>IoU</a:t>
                </a:r>
                <a:r>
                  <a:rPr lang="es-ES_tradnl" dirty="0"/>
                  <a:t> de esta predicción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S_tradnl" dirty="0"/>
                  <a:t> con todas las demás predicciones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s-ES_tradnl" dirty="0"/>
                  <a:t>. Si el </a:t>
                </a:r>
                <a:r>
                  <a:rPr lang="es-ES_tradnl" dirty="0" err="1"/>
                  <a:t>IoU</a:t>
                </a:r>
                <a:r>
                  <a:rPr lang="es-ES_tradnl" dirty="0"/>
                  <a:t> es mayor que el umbral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thresh_iou</a:t>
                </a:r>
                <a:r>
                  <a:rPr lang="es-ES_tradnl" dirty="0"/>
                  <a:t> para cualquier predicción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s-ES_tradnl" dirty="0"/>
                  <a:t> presente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s-ES_tradnl" dirty="0"/>
                  <a:t>, eliminar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s-ES_tradnl" dirty="0"/>
                  <a:t> de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b="1" dirty="0"/>
                  <a:t>Paso 3</a:t>
                </a:r>
                <a:r>
                  <a:rPr lang="es-ES_tradnl" dirty="0"/>
                  <a:t>: Si todavía quedan predicciones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s-ES_tradnl" dirty="0"/>
                  <a:t> ir al </a:t>
                </a:r>
                <a:r>
                  <a:rPr lang="es-ES_tradnl" b="1" dirty="0"/>
                  <a:t>Paso 1</a:t>
                </a:r>
                <a:r>
                  <a:rPr lang="es-ES_tradnl" dirty="0"/>
                  <a:t>; de lo contrario, devolver la lista </a:t>
                </a:r>
                <a:r>
                  <a:rPr lang="es-ES_trad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</a:t>
                </a:r>
                <a:r>
                  <a:rPr lang="es-ES_tradnl" dirty="0"/>
                  <a:t> que contiene las predicciones filtradas.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A2B8F-8911-AE21-00BC-FEDD52172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58995-3FF8-57B9-B99B-FA06F93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FDFF0-BE90-ADB9-7F25-B9D05FA7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388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7644-C482-CC9A-7B5D-3556B8D5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Código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C96ED-5319-47BB-E03B-D5E4843C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En el directorio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image_processing</a:t>
            </a:r>
            <a:r>
              <a:rPr lang="en-MX" dirty="0"/>
              <a:t> del código del curso:</a:t>
            </a:r>
          </a:p>
          <a:p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iou.py</a:t>
            </a:r>
            <a:r>
              <a:rPr lang="en-MX" dirty="0"/>
              <a:t> – implementación de IoU.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object_detection.py</a:t>
            </a:r>
            <a:r>
              <a:rPr lang="en-MX" dirty="0"/>
              <a:t> – implementación de NMS.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485D0-69A5-7548-A4D3-1A85FB1A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5102-A424-A0DC-909F-E0B57770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3190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Buscar todos los diamantes dentro de la carta.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19</a:t>
            </a:fld>
            <a:endParaRPr lang="en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240000"/>
            <a:ext cx="1250526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18119"/>
            <a:ext cx="2279443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67EAE-78E1-4283-8D4C-96C47F76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9B3C4C-BCDC-4CA0-ADA3-5B2372F0B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r>
              <a:rPr lang="es-MX" dirty="0"/>
              <a:t>.</a:t>
            </a:r>
          </a:p>
          <a:p>
            <a:r>
              <a:rPr lang="es-MX" dirty="0"/>
              <a:t>Alineación gruesa a fina.</a:t>
            </a:r>
          </a:p>
          <a:p>
            <a:r>
              <a:rPr lang="es-MX" dirty="0"/>
              <a:t>Eliminación de ruido (</a:t>
            </a:r>
            <a:r>
              <a:rPr lang="es-MX" dirty="0" err="1"/>
              <a:t>denoising</a:t>
            </a:r>
            <a:r>
              <a:rPr lang="es-MX" dirty="0"/>
              <a:t>).</a:t>
            </a:r>
          </a:p>
          <a:p>
            <a:r>
              <a:rPr lang="es-MX" dirty="0"/>
              <a:t>Compresión.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88CBDC-AAD9-45FD-9452-6D1F4595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E4FBFA-D50A-49F8-86C5-819DC83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70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D16D-A27F-49C6-92D8-66460DF9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5F1E4-00DE-4875-B41F-B00FB170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Código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image_processing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/template_matching_multiple.py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FCAE14-0923-4EED-A5B5-3475FF64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54C412-A607-4764-8E2D-19BF9383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30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 intermedio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21</a:t>
            </a:fld>
            <a:endParaRPr lang="en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FE71EE-2545-43A1-9613-5EE85AF42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Salida: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[INFO] 8911 matched locations *before* NMS</a:t>
            </a:r>
            <a:endParaRPr lang="es-MX" dirty="0"/>
          </a:p>
        </p:txBody>
      </p:sp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3F6801DE-5E73-472D-B54C-1EE65D316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1" y="1847088"/>
            <a:ext cx="2544669" cy="38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r>
              <a:rPr lang="es-MX" dirty="0"/>
              <a:t> encontró 8911 </a:t>
            </a:r>
            <a:r>
              <a:rPr lang="es-MX" dirty="0" err="1"/>
              <a:t>bounding</a:t>
            </a:r>
            <a:r>
              <a:rPr lang="es-MX" dirty="0"/>
              <a:t> boxes alrededor de los diamantes grandes.</a:t>
            </a:r>
          </a:p>
          <a:p>
            <a:r>
              <a:rPr lang="es-MX" dirty="0"/>
              <a:t>No detectó los diamantes pequeños.</a:t>
            </a:r>
          </a:p>
          <a:p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r>
              <a:rPr lang="es-MX" dirty="0"/>
              <a:t> </a:t>
            </a:r>
            <a:r>
              <a:rPr lang="es-MX" b="1" dirty="0"/>
              <a:t>no</a:t>
            </a:r>
            <a:r>
              <a:rPr lang="es-MX" dirty="0"/>
              <a:t> es invariante al tamaño.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22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3969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Después de NMS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Salida: </a:t>
            </a:r>
            <a:r>
              <a:rPr lang="es-MX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[INFO] 8 </a:t>
            </a:r>
            <a:r>
              <a:rPr lang="es-MX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matched</a:t>
            </a:r>
            <a:r>
              <a:rPr lang="es-MX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es-MX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*after* NMS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23</a:t>
            </a:fld>
            <a:endParaRPr lang="en-MX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8F35AE3-A5C4-4023-90AC-CD1295FCB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12" y="1935480"/>
            <a:ext cx="2485756" cy="37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Detectar </a:t>
            </a:r>
            <a:r>
              <a:rPr lang="es-MX"/>
              <a:t>los corazones </a:t>
            </a:r>
            <a:r>
              <a:rPr lang="es-MX" dirty="0"/>
              <a:t>en la carta.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24</a:t>
            </a:fld>
            <a:endParaRPr lang="en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240000"/>
            <a:ext cx="1209600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520000"/>
            <a:ext cx="2279443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4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 intermedio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Salida: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[INFO] 4376 matched locations *before* NMS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25</a:t>
            </a:fld>
            <a:endParaRPr lang="en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1980000"/>
            <a:ext cx="23994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 final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Salida: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[INFO] 5 matched locations *after* NMS</a:t>
            </a:r>
            <a:endParaRPr lang="es-MX" b="1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26</a:t>
            </a:fld>
            <a:endParaRPr lang="en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1980000"/>
            <a:ext cx="23994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r>
              <a:rPr lang="es-MX" dirty="0"/>
              <a:t> no detectó los corazones rotados.</a:t>
            </a:r>
          </a:p>
          <a:p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r>
              <a:rPr lang="es-MX" dirty="0"/>
              <a:t> </a:t>
            </a:r>
            <a:r>
              <a:rPr lang="es-MX" b="1" dirty="0"/>
              <a:t>no</a:t>
            </a:r>
            <a:r>
              <a:rPr lang="es-MX" dirty="0"/>
              <a:t> es invariante a la rotación.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7B05-172F-C447-B89D-75A07740D34A}" type="slidenum">
              <a:rPr lang="en-MX" smtClean="0"/>
              <a:t>27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7976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Pregunta: ¿Y se quiere encontrar </a:t>
            </a:r>
            <a:r>
              <a:rPr lang="es-ES_tradnl" dirty="0"/>
              <a:t>todas las ubicaciones de un </a:t>
            </a:r>
            <a:r>
              <a:rPr lang="es-ES_tradnl" dirty="0" err="1"/>
              <a:t>template</a:t>
            </a:r>
            <a:r>
              <a:rPr lang="es-ES_tradnl" dirty="0"/>
              <a:t> en una imagen?</a:t>
            </a:r>
          </a:p>
          <a:p>
            <a:r>
              <a:rPr lang="es-ES_tradnl" dirty="0"/>
              <a:t>Respuesta: Se usa </a:t>
            </a:r>
            <a:r>
              <a:rPr lang="es-ES_tradnl" dirty="0" err="1"/>
              <a:t>multi-template</a:t>
            </a:r>
            <a:r>
              <a:rPr lang="es-ES_tradnl" dirty="0"/>
              <a:t> </a:t>
            </a:r>
            <a:r>
              <a:rPr lang="es-ES_tradnl" dirty="0" err="1"/>
              <a:t>matching</a:t>
            </a:r>
            <a:r>
              <a:rPr lang="es-ES_tradnl" dirty="0"/>
              <a:t>.</a:t>
            </a:r>
            <a:endParaRPr lang="es-MX" dirty="0"/>
          </a:p>
          <a:p>
            <a:r>
              <a:rPr lang="es-MX" b="1" dirty="0"/>
              <a:t>Pregunta: ¿Y se quiere encontrar objetos más grandes o más pequeños?</a:t>
            </a:r>
          </a:p>
          <a:p>
            <a:r>
              <a:rPr lang="es-MX" b="1" dirty="0"/>
              <a:t>Respuesta: Se usa una pirámide de imágenes.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1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Sampling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29</a:t>
            </a:fld>
            <a:endParaRPr lang="es-MX"/>
          </a:p>
        </p:txBody>
      </p:sp>
      <p:sp>
        <p:nvSpPr>
          <p:cNvPr id="6" name="Rounded Rectangle 3"/>
          <p:cNvSpPr/>
          <p:nvPr/>
        </p:nvSpPr>
        <p:spPr>
          <a:xfrm>
            <a:off x="4700954" y="3194539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1652954" y="3194539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8" name="Right Arrow 5"/>
          <p:cNvSpPr/>
          <p:nvPr/>
        </p:nvSpPr>
        <p:spPr>
          <a:xfrm>
            <a:off x="3557954" y="3499339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557955" y="2813540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139354" y="312945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11" name="Right Arrow 8"/>
          <p:cNvSpPr/>
          <p:nvPr/>
        </p:nvSpPr>
        <p:spPr>
          <a:xfrm>
            <a:off x="7139354" y="3499339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9"/>
          <p:cNvSpPr/>
          <p:nvPr/>
        </p:nvSpPr>
        <p:spPr>
          <a:xfrm>
            <a:off x="8206154" y="3194539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  <p:extLst>
      <p:ext uri="{BB962C8B-B14F-4D97-AF65-F5344CB8AC3E}">
        <p14:creationId xmlns:p14="http://schemas.microsoft.com/office/powerpoint/2010/main" val="3375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BD6E7-D3CB-43ED-970A-F8514D31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2F37A-5781-42A1-9DA1-0990C4ADE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Template Matching</a:t>
            </a:r>
            <a:r>
              <a:rPr lang="es-ES_tradnl" dirty="0"/>
              <a:t>. Método para buscar y encontrar la ubicación de una plantilla (</a:t>
            </a:r>
            <a:r>
              <a:rPr lang="es-ES_tradnl" dirty="0" err="1"/>
              <a:t>template</a:t>
            </a:r>
            <a:r>
              <a:rPr lang="es-ES_tradnl" dirty="0"/>
              <a:t>) en una imagen.</a:t>
            </a:r>
          </a:p>
          <a:p>
            <a:r>
              <a:rPr lang="es-MX" dirty="0"/>
              <a:t>Ejemplo: buscar       en esta imagen:</a:t>
            </a:r>
          </a:p>
          <a:p>
            <a:r>
              <a:rPr lang="es-MX" dirty="0"/>
              <a:t>Principal desafío: ¿Cuál es una buena</a:t>
            </a:r>
          </a:p>
          <a:p>
            <a:pPr marL="0" indent="0">
              <a:buNone/>
            </a:pPr>
            <a:r>
              <a:rPr lang="es-MX" dirty="0"/>
              <a:t>    medida de similitud o distancia</a:t>
            </a:r>
          </a:p>
          <a:p>
            <a:pPr marL="0" indent="0">
              <a:buNone/>
            </a:pPr>
            <a:r>
              <a:rPr lang="es-MX" dirty="0"/>
              <a:t>    entre dos parches?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111F38-363C-4E54-AFB4-C65CBB81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84A3A4-5ED1-4252-8784-D7E5AA99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3</a:t>
            </a:fld>
            <a:endParaRPr lang="es-MX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5376DDC-641C-4595-BF3D-1DF89A4F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931523"/>
            <a:ext cx="254000" cy="330200"/>
          </a:xfrm>
          <a:prstGeom prst="rect">
            <a:avLst/>
          </a:prstGeom>
        </p:spPr>
      </p:pic>
      <p:pic>
        <p:nvPicPr>
          <p:cNvPr id="9" name="Picture 8" descr="A football player kicking a ball&#10;&#10;Description automatically generated">
            <a:extLst>
              <a:ext uri="{FF2B5EF4-FFF2-40B4-BE49-F238E27FC236}">
                <a16:creationId xmlns:a16="http://schemas.microsoft.com/office/drawing/2014/main" id="{52D5685E-85F9-427F-AC8D-5170121D2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2931523"/>
            <a:ext cx="4244563" cy="26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DAD7-1606-FB2B-6D17-BCCC3DDE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Definición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3748-F1D4-35BC-7FB3-03858464B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Pirámide de imágenes</a:t>
            </a:r>
            <a:r>
              <a:rPr lang="es-ES_tradnl" dirty="0"/>
              <a:t>. Es una representación multiescala en la que una imagen está sujeta repetidamente a un proceso de suavizado y subsampling.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92A04-9BE9-8224-CCBC-BB844BE4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20B3C-57F8-B876-8B63-B8B53A5E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30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470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6041-DD45-6E16-6697-3C8B10F6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Definición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1303-C68A-C74F-D045-8858EA376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/>
              <a:t>By </a:t>
            </a:r>
            <a:r>
              <a:rPr lang="en-US" sz="1400" b="1" dirty="0" err="1"/>
              <a:t>Cmglee</a:t>
            </a:r>
            <a:r>
              <a:rPr lang="en-US" sz="1400" b="1" dirty="0"/>
              <a:t> - Own work, CC BY-SA 3.0, </a:t>
            </a:r>
            <a:r>
              <a:rPr lang="en-US" sz="1400" b="1" dirty="0">
                <a:hlinkClick r:id="rId2"/>
              </a:rPr>
              <a:t>https://commons.wikimedia.org/w/index.php?curid=42549151</a:t>
            </a:r>
            <a:endParaRPr lang="en-US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9F7F3-51AC-B91A-DC22-A732DE08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5941D-33F7-B38A-A086-CEF60952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31</a:t>
            </a:fld>
            <a:endParaRPr lang="en-MX"/>
          </a:p>
        </p:txBody>
      </p:sp>
      <p:pic>
        <p:nvPicPr>
          <p:cNvPr id="7" name="Picture 6" descr="A diagram of a pyramid&#10;&#10;Description automatically generated">
            <a:extLst>
              <a:ext uri="{FF2B5EF4-FFF2-40B4-BE49-F238E27FC236}">
                <a16:creationId xmlns:a16="http://schemas.microsoft.com/office/drawing/2014/main" id="{4727F846-BA2B-1593-4A22-0D3244DA4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904" y="365703"/>
            <a:ext cx="5323016" cy="53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4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2D05-5CAC-49F8-48C2-15A38EA1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Explicación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B724-A9A4-C7B7-56C1-0350AA3FF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Las imágenes se acumulan a partir de imágenes de alta resolución en la parte inferior e imágenes de baja resolución en la parte superior, formando una pirámide.</a:t>
            </a:r>
          </a:p>
          <a:p>
            <a:r>
              <a:rPr lang="es-ES_tradnl" dirty="0"/>
              <a:t>A cada imagen en la pirámide se le llama “octava” (octave).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D31A2-501A-04C6-52C8-86C59A22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67F0-CAED-DCAC-D5DA-D6650606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32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3291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48BF-D2A1-8382-80B8-CBA71065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Tipos de pirámides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85C7-0C62-8D4E-E2BE-0C4B01CCE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Depende del algoritmo utilizado para suavizar:</a:t>
            </a:r>
          </a:p>
          <a:p>
            <a:r>
              <a:rPr lang="en-MX" dirty="0"/>
              <a:t>Pirámides de caja.</a:t>
            </a:r>
          </a:p>
          <a:p>
            <a:r>
              <a:rPr lang="en-MX" dirty="0"/>
              <a:t>Pirámides medianas.</a:t>
            </a:r>
          </a:p>
          <a:p>
            <a:r>
              <a:rPr lang="en-MX" dirty="0"/>
              <a:t>Pirámides gaussianas.</a:t>
            </a:r>
          </a:p>
          <a:p>
            <a:r>
              <a:rPr lang="en-MX" dirty="0"/>
              <a:t>Pirámides bilaterales.</a:t>
            </a:r>
          </a:p>
          <a:p>
            <a:r>
              <a:rPr lang="en-MX" dirty="0"/>
              <a:t>Pirámides submuestreadas (si no se aplica ningún algoritmo).</a:t>
            </a:r>
          </a:p>
          <a:p>
            <a:r>
              <a:rPr lang="en-MX" dirty="0"/>
              <a:t>Se puede usar cualquier algoritmo de interpolación: vecino más cercano, bilineal, bicúbico, etc.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12728-F855-677E-E1C2-CFA024EC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D65A9-E537-49C9-D392-82F46DCB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33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367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4D88-0C2D-FB82-2E4C-905D72B0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Tipos de pirámides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F75B-0724-5280-4C27-108607C3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En este curso se verán dos tipos: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Pirámides gaussianas.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Pirámides laplacianas.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884D8-4791-22F2-4EF6-4DF55227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971D2-DE55-46CE-10C9-3333A57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34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580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400F-1E3A-00BF-A5C6-51A03128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Pirámide gaussiana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1CC99-4A01-DD3D-06D0-F6F7D8802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pirámide gaussiana aplica repetidamente funciones gaussianas y reduce la resolución de una imagen hasta cumplir algún criterio de detención.</a:t>
            </a:r>
          </a:p>
          <a:p>
            <a:r>
              <a:rPr lang="es-ES_tradnl" dirty="0"/>
              <a:t>Por default, la resolución se reduce eliminando cada segundo renglón y columna.</a:t>
            </a:r>
          </a:p>
          <a:p>
            <a:r>
              <a:rPr lang="es-ES_tradnl" dirty="0"/>
              <a:t>Un criterio de terminación puede ser un tamaño mínimo de imagen.</a:t>
            </a:r>
          </a:p>
          <a:p>
            <a:r>
              <a:rPr lang="es-ES_tradnl" dirty="0"/>
              <a:t>OpenCV proporciona las funciones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pyrDown</a:t>
            </a:r>
            <a:r>
              <a:rPr lang="es-ES_tradnl" dirty="0"/>
              <a:t> y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pyrUp</a:t>
            </a:r>
            <a:r>
              <a:rPr lang="es-ES_tradnl" dirty="0"/>
              <a:t> para subir o bajar de nivel en una pirámide.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B20F-CDED-D8F2-E49A-726D1864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67DB5-CA91-3EF5-F0B5-DE76C72C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35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778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Pirámide gaussiana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Forsyth,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36</a:t>
            </a:fld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1740382"/>
            <a:ext cx="4472720" cy="400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96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Pirámide laplaciana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 err="1"/>
              <a:t>Lazebnik</a:t>
            </a:r>
            <a:r>
              <a:rPr lang="es-MX" sz="1400" b="1" dirty="0"/>
              <a:t>,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37</a:t>
            </a:fld>
            <a:endParaRPr lang="es-MX"/>
          </a:p>
        </p:txBody>
      </p: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1582615" y="1847088"/>
            <a:ext cx="8484996" cy="4193594"/>
            <a:chOff x="144" y="1161"/>
            <a:chExt cx="5568" cy="2823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Photo Editor Photo" r:id="rId5" imgW="4133333" imgH="2905531" progId="MSPhotoEd.3">
                    <p:embed/>
                  </p:oleObj>
                </mc:Choice>
                <mc:Fallback>
                  <p:oleObj name="Photo Editor Photo" r:id="rId5" imgW="4133333" imgH="2905531" progId="MSPhotoEd.3">
                    <p:embed/>
                    <p:pic>
                      <p:nvPicPr>
                        <p:cNvPr id="717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2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 descr="log"/>
            <p:cNvPicPr>
              <a:picLocks noChangeAspect="1" noChangeArrowheads="1"/>
            </p:cNvPicPr>
            <p:nvPr/>
          </p:nvPicPr>
          <p:blipFill>
            <a:blip r:embed="rId8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451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Pirámide laplaciana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Forsyth,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38</a:t>
            </a:fld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1796018"/>
            <a:ext cx="4403604" cy="39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15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6E76-9560-8BAC-DD63-B443236D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Pirámide laplaciana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9E18-9400-3244-19EB-5F42BF99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laplaciano se puede aproximar utilizando la diferencia de funciones Gaussianas.</a:t>
            </a:r>
          </a:p>
          <a:p>
            <a:r>
              <a:rPr lang="es-ES_tradnl" dirty="0"/>
              <a:t>La pirámide laplaciana se obtiene restando los niveles de la pirámide gaussiana.</a:t>
            </a:r>
          </a:p>
          <a:p>
            <a:r>
              <a:rPr lang="es-ES_tradnl" dirty="0"/>
              <a:t>El laplaciano de un nivel se obtiene restando ese nivel en la pirámide gaussiana y la versión ampliada de su nivel superior.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F682F-C80B-3988-8481-653564FE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7C28A-A534-F849-A771-59CA273C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39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418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6DBB8-7C0D-4829-9B97-7BA65A42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013864-5B44-42DF-9916-BF060D375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Métodos en </a:t>
            </a:r>
            <a:r>
              <a:rPr lang="es-MX" dirty="0" err="1"/>
              <a:t>OpenCV</a:t>
            </a:r>
            <a:r>
              <a:rPr lang="es-MX" dirty="0"/>
              <a:t>:</a:t>
            </a:r>
          </a:p>
          <a:p>
            <a:r>
              <a:rPr lang="es-MX" dirty="0"/>
              <a:t>Correlación (</a:t>
            </a:r>
            <a:r>
              <a:rPr lang="es-MX" dirty="0" err="1"/>
              <a:t>correlation</a:t>
            </a:r>
            <a:r>
              <a:rPr lang="es-MX" dirty="0"/>
              <a:t>).</a:t>
            </a:r>
          </a:p>
          <a:p>
            <a:r>
              <a:rPr lang="es-MX" dirty="0"/>
              <a:t>Correlación cruzada (</a:t>
            </a:r>
            <a:r>
              <a:rPr lang="es-MX" dirty="0" err="1"/>
              <a:t>cross-correlation</a:t>
            </a:r>
            <a:r>
              <a:rPr lang="es-MX" dirty="0"/>
              <a:t>).</a:t>
            </a:r>
          </a:p>
          <a:p>
            <a:r>
              <a:rPr lang="es-MX" dirty="0"/>
              <a:t>Suma de diferencias de cuadrados (SSD – Sum Square </a:t>
            </a:r>
            <a:r>
              <a:rPr lang="es-MX" dirty="0" err="1"/>
              <a:t>Difference</a:t>
            </a:r>
            <a:r>
              <a:rPr lang="es-MX" dirty="0"/>
              <a:t>).</a:t>
            </a:r>
          </a:p>
          <a:p>
            <a:r>
              <a:rPr lang="es-MX" dirty="0"/>
              <a:t>Cada método viene con y sin normalización.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5AE02A-AD8B-492E-B98F-C5774016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A39FF6-1858-44FC-A9CF-9B0997E4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693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EAB3-CE3C-AC5D-1BCA-7FD65F91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Pirámide laplaciana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F721-8073-0500-D7DB-BAD5660D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</a:t>
            </a:r>
            <a:r>
              <a:rPr lang="en-US" sz="1400" b="1" dirty="0">
                <a:hlinkClick r:id="rId2"/>
              </a:rPr>
              <a:t>https://theailearner.com/2019/08/19/image-pyramids/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6243E-646A-4A8C-5D3B-D2BE35E2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62AEE-74AC-6F1D-3748-EB46AF4D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40</a:t>
            </a:fld>
            <a:endParaRPr lang="en-MX"/>
          </a:p>
        </p:txBody>
      </p:sp>
      <p:pic>
        <p:nvPicPr>
          <p:cNvPr id="7" name="Picture 6" descr="A diagram of a number of squares&#10;&#10;Description automatically generated">
            <a:extLst>
              <a:ext uri="{FF2B5EF4-FFF2-40B4-BE49-F238E27FC236}">
                <a16:creationId xmlns:a16="http://schemas.microsoft.com/office/drawing/2014/main" id="{76F875D9-5452-8A4D-437F-DDB43957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42" y="1878839"/>
            <a:ext cx="4134287" cy="39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Calculando una pirámide gaussiana / laplaciana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41</a:t>
            </a:fld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1634148" y="1715409"/>
            <a:ext cx="6384437" cy="39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373815" y="4620675"/>
            <a:ext cx="3387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¿Se puede reconstruir el original a partir de la pirámide laplaciana?</a:t>
            </a:r>
          </a:p>
        </p:txBody>
      </p:sp>
    </p:spTree>
    <p:extLst>
      <p:ext uri="{BB962C8B-B14F-4D97-AF65-F5344CB8AC3E}">
        <p14:creationId xmlns:p14="http://schemas.microsoft.com/office/powerpoint/2010/main" val="2228580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imagen reconstruida es la imagen original.</a:t>
            </a:r>
          </a:p>
          <a:p>
            <a:r>
              <a:rPr lang="es-MX" dirty="0"/>
              <a:t>En cada nivel, donde la pirámide gaussiana (filtro de paso bajo) elimina las frecuencias altas, la pirámide laplaciana almacena estas frecuencias altas.</a:t>
            </a:r>
          </a:p>
          <a:p>
            <a:r>
              <a:rPr lang="es-MX" dirty="0"/>
              <a:t>Una vez que se tiene una imagen borrosa en cualquier nivel de la pirámide gaussiana y la pirámide laplaciana correspondiente, se puede reconstruir la imagen original mediante la adición sucesiva de componentes de mayor frecuencia en diferentes niveles.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296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Debido a esta propiedad de las pirámides laplacianas, se utilizan para la </a:t>
            </a:r>
            <a:r>
              <a:rPr lang="es-MX" b="1" dirty="0"/>
              <a:t>compresión de imágenes</a:t>
            </a:r>
            <a:r>
              <a:rPr lang="es-MX" dirty="0"/>
              <a:t>.</a:t>
            </a:r>
          </a:p>
          <a:p>
            <a:r>
              <a:rPr lang="es-MX" dirty="0"/>
              <a:t>Ver ejemplo completo con código en Python en: </a:t>
            </a:r>
            <a:r>
              <a:rPr lang="es-MX" dirty="0">
                <a:hlinkClick r:id="rId2"/>
              </a:rPr>
              <a:t>https://notebook.community/darshanbagul/ComputerVision/LaplacianPyramid/LaplacianPyramid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533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Crear una pirámide Laplaciana de dos niveles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44</a:t>
            </a:fld>
            <a:endParaRPr lang="es-MX"/>
          </a:p>
        </p:txBody>
      </p:sp>
      <p:sp>
        <p:nvSpPr>
          <p:cNvPr id="15" name="Rectangle 2"/>
          <p:cNvSpPr/>
          <p:nvPr/>
        </p:nvSpPr>
        <p:spPr>
          <a:xfrm>
            <a:off x="2706390" y="174673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 aka</a:t>
            </a:r>
          </a:p>
          <a:p>
            <a:pPr algn="ctr"/>
            <a:r>
              <a:rPr lang="en-US" dirty="0"/>
              <a:t>Gaussian_0</a:t>
            </a:r>
          </a:p>
        </p:txBody>
      </p:sp>
      <p:sp>
        <p:nvSpPr>
          <p:cNvPr id="16" name="Rectangle 5"/>
          <p:cNvSpPr/>
          <p:nvPr/>
        </p:nvSpPr>
        <p:spPr>
          <a:xfrm>
            <a:off x="10026162" y="2165838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 1 / </a:t>
            </a:r>
          </a:p>
          <a:p>
            <a:pPr algn="ctr"/>
            <a:r>
              <a:rPr lang="en-US" dirty="0"/>
              <a:t>Gauss 1</a:t>
            </a:r>
          </a:p>
        </p:txBody>
      </p:sp>
      <p:sp>
        <p:nvSpPr>
          <p:cNvPr id="17" name="Right Arrow 6"/>
          <p:cNvSpPr/>
          <p:nvPr/>
        </p:nvSpPr>
        <p:spPr>
          <a:xfrm>
            <a:off x="5339862" y="2508738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7"/>
          <p:cNvSpPr txBox="1"/>
          <p:nvPr/>
        </p:nvSpPr>
        <p:spPr>
          <a:xfrm>
            <a:off x="8866370" y="1720736"/>
            <a:ext cx="150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Subsample</a:t>
            </a:r>
          </a:p>
        </p:txBody>
      </p:sp>
      <p:sp>
        <p:nvSpPr>
          <p:cNvPr id="19" name="Rectangle 8"/>
          <p:cNvSpPr/>
          <p:nvPr/>
        </p:nvSpPr>
        <p:spPr>
          <a:xfrm>
            <a:off x="6395980" y="174673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Smoothed_0</a:t>
            </a:r>
          </a:p>
        </p:txBody>
      </p:sp>
      <p:sp>
        <p:nvSpPr>
          <p:cNvPr id="20" name="Right Arrow 9"/>
          <p:cNvSpPr/>
          <p:nvPr/>
        </p:nvSpPr>
        <p:spPr>
          <a:xfrm>
            <a:off x="8986230" y="2508738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0"/>
          <p:cNvSpPr txBox="1"/>
          <p:nvPr/>
        </p:nvSpPr>
        <p:spPr>
          <a:xfrm>
            <a:off x="5187462" y="176819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Smooth</a:t>
            </a:r>
          </a:p>
        </p:txBody>
      </p:sp>
      <p:sp>
        <p:nvSpPr>
          <p:cNvPr id="22" name="Rectangle 11"/>
          <p:cNvSpPr/>
          <p:nvPr/>
        </p:nvSpPr>
        <p:spPr>
          <a:xfrm>
            <a:off x="4273062" y="4413738"/>
            <a:ext cx="266852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Laplacian_0 = </a:t>
            </a:r>
          </a:p>
          <a:p>
            <a:pPr algn="ctr"/>
            <a:r>
              <a:rPr lang="en-US" dirty="0"/>
              <a:t>Gaussian_0 – Smoothed_0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6259878" y="3270738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500590" y="334693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116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Reconstruir la imagen desde la pirámide Laplaciana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45</a:t>
            </a:fld>
            <a:endParaRPr lang="es-MX"/>
          </a:p>
        </p:txBody>
      </p:sp>
      <p:sp>
        <p:nvSpPr>
          <p:cNvPr id="15" name="Rectangle 2"/>
          <p:cNvSpPr/>
          <p:nvPr/>
        </p:nvSpPr>
        <p:spPr>
          <a:xfrm>
            <a:off x="4195790" y="4395846"/>
            <a:ext cx="265611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 = </a:t>
            </a:r>
          </a:p>
          <a:p>
            <a:pPr algn="ctr"/>
            <a:r>
              <a:rPr lang="en-US" dirty="0"/>
              <a:t>Smoothed_0 + Laplacian0</a:t>
            </a:r>
          </a:p>
        </p:txBody>
      </p:sp>
      <p:sp>
        <p:nvSpPr>
          <p:cNvPr id="16" name="Rectangle 5"/>
          <p:cNvSpPr/>
          <p:nvPr/>
        </p:nvSpPr>
        <p:spPr>
          <a:xfrm>
            <a:off x="9721362" y="2266188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 1 / </a:t>
            </a:r>
          </a:p>
          <a:p>
            <a:pPr algn="ctr"/>
            <a:r>
              <a:rPr lang="en-US" dirty="0"/>
              <a:t>Gauss 1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8532628" y="1545381"/>
            <a:ext cx="150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Upsample</a:t>
            </a:r>
            <a:r>
              <a:rPr lang="en-US" dirty="0"/>
              <a:t> and smooth</a:t>
            </a:r>
          </a:p>
        </p:txBody>
      </p:sp>
      <p:sp>
        <p:nvSpPr>
          <p:cNvPr id="18" name="Rectangle 8"/>
          <p:cNvSpPr/>
          <p:nvPr/>
        </p:nvSpPr>
        <p:spPr>
          <a:xfrm>
            <a:off x="6091180" y="184708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Smoothed_0</a:t>
            </a:r>
          </a:p>
        </p:txBody>
      </p:sp>
      <p:sp>
        <p:nvSpPr>
          <p:cNvPr id="19" name="Right Arrow 9"/>
          <p:cNvSpPr/>
          <p:nvPr/>
        </p:nvSpPr>
        <p:spPr>
          <a:xfrm flipH="1">
            <a:off x="8681430" y="2609088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2360957" y="1881246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Laplacian_0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5955078" y="349842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4195790" y="349808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723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 animBg="1"/>
      <p:bldP spid="21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327B-9266-2DDE-9F36-7EBA3FB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Ejemplo: p</a:t>
            </a:r>
            <a:r>
              <a:rPr lang="en-MX" dirty="0"/>
              <a:t>egado de 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2E17-EC29-06B0-A2CA-9871EF512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Pegar la parte izquierda de la imagen de la izquierda con la parte derecha de la imagen de la derecha: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57787-9C0D-CF10-F675-5E03FCC6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57217-2DBF-2E4A-157D-C9F6E3C4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46</a:t>
            </a:fld>
            <a:endParaRPr lang="en-MX"/>
          </a:p>
        </p:txBody>
      </p:sp>
      <p:pic>
        <p:nvPicPr>
          <p:cNvPr id="7" name="Picture 6" descr="A close-up of an apple&#10;&#10;Description automatically generated">
            <a:extLst>
              <a:ext uri="{FF2B5EF4-FFF2-40B4-BE49-F238E27FC236}">
                <a16:creationId xmlns:a16="http://schemas.microsoft.com/office/drawing/2014/main" id="{FBA8CD7D-39B7-D49A-FBFD-1C938B4F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3420000"/>
            <a:ext cx="2880000" cy="2880000"/>
          </a:xfrm>
          <a:prstGeom prst="rect">
            <a:avLst/>
          </a:prstGeom>
        </p:spPr>
      </p:pic>
      <p:pic>
        <p:nvPicPr>
          <p:cNvPr id="9" name="Picture 8" descr="A close-up of an orange&#10;&#10;Description automatically generated">
            <a:extLst>
              <a:ext uri="{FF2B5EF4-FFF2-40B4-BE49-F238E27FC236}">
                <a16:creationId xmlns:a16="http://schemas.microsoft.com/office/drawing/2014/main" id="{222A4561-95FD-12B0-570C-1E463FC7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3420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0788-68BA-8527-C42D-526444F9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Algoritmo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8FF0D-950C-F504-99FE-010A0A3ED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 </a:t>
            </a:r>
            <a:r>
              <a:rPr lang="en-US" dirty="0">
                <a:hlinkClick r:id="rId2"/>
              </a:rPr>
              <a:t>https://docs.opencv.org/4.x/dc/dff/tutorial_py_pyramids.html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Cargar las dos imágenes.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Encontrar las pirámides gaussianas para las imágenes (en este ejemplo, el número de niveles es 6)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Con las pirámides gaussianas, encontrar las pirámides laplacianas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Unir la mitad izquierda de la manzana y la mitad derecha de la naranja en cada nivel de las pirámides laplacianas.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Finalmente, a partir de esta imagen conjunta de las pirámides, reconstruir la imagen original.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3AE1E-D1B0-9F67-BDEC-9817F321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8E668-AF7D-6F39-FA05-6140631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47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184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45CC-255D-D33C-7CF2-24CB16A0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378CE-8497-362E-4C40-EDAE1171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dirty="0"/>
              <a:t>         Pegado directo                  Pegado gaussiano / laplaciano</a:t>
            </a:r>
          </a:p>
          <a:p>
            <a:r>
              <a:rPr lang="es-MX" dirty="0"/>
              <a:t>Ver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/image_processing/pyramid_blend.py</a:t>
            </a:r>
            <a:r>
              <a:rPr lang="es-MX" dirty="0"/>
              <a:t> en el código del curso.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30A12-9445-E43E-EE8D-EB89496B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66EDD-2DA1-8C2C-6440-08A61E28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0968-9CF2-5149-978F-E02B3AB89422}" type="slidenum">
              <a:rPr lang="en-MX" smtClean="0"/>
              <a:t>48</a:t>
            </a:fld>
            <a:endParaRPr lang="en-MX"/>
          </a:p>
        </p:txBody>
      </p:sp>
      <p:pic>
        <p:nvPicPr>
          <p:cNvPr id="7" name="Picture 6" descr="An apple and an orange&#10;&#10;Description automatically generated">
            <a:extLst>
              <a:ext uri="{FF2B5EF4-FFF2-40B4-BE49-F238E27FC236}">
                <a16:creationId xmlns:a16="http://schemas.microsoft.com/office/drawing/2014/main" id="{4AD9DD5D-6F59-821C-AA8E-C237389E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980000"/>
            <a:ext cx="3240000" cy="3240000"/>
          </a:xfrm>
          <a:prstGeom prst="rect">
            <a:avLst/>
          </a:prstGeom>
        </p:spPr>
      </p:pic>
      <p:pic>
        <p:nvPicPr>
          <p:cNvPr id="9" name="Picture 8" descr="An orange and an apple&#10;&#10;Description automatically generated">
            <a:extLst>
              <a:ext uri="{FF2B5EF4-FFF2-40B4-BE49-F238E27FC236}">
                <a16:creationId xmlns:a16="http://schemas.microsoft.com/office/drawing/2014/main" id="{F3E1B6DE-6899-F417-E222-B3429CFD6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9800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81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 de imágenes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Registro de imágenes</a:t>
            </a:r>
            <a:r>
              <a:rPr lang="es-MX" dirty="0"/>
              <a:t>. Es el proceso de transformar diferentes conjuntos de imágenes en un mismo sistema de coordenadas.</a:t>
            </a:r>
          </a:p>
          <a:p>
            <a:r>
              <a:rPr lang="es-MX" dirty="0"/>
              <a:t>Pueden ser imágenes de la misma escena tomadas desde distintos puntos de vista, condiciones de iluminación, etc.</a:t>
            </a:r>
          </a:p>
          <a:p>
            <a:r>
              <a:rPr lang="es-MX" dirty="0"/>
              <a:t>El registro es necesario para poder comparar o integrar las diferentes imágenes.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3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3D532-6015-4628-9310-E7E18783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Métodos de comparación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AAC056F-4F46-4C19-8489-D8F19DD4D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SSD: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s-MX" dirty="0"/>
              </a:p>
              <a:p>
                <a:r>
                  <a:rPr lang="en-US" dirty="0"/>
                  <a:t>Python: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cv2.matchTemplate(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template, cv2.TM_SQDIFF)</a:t>
                </a:r>
                <a:endParaRPr lang="es-MX" dirty="0"/>
              </a:p>
              <a:p>
                <a:r>
                  <a:rPr lang="es-MX" dirty="0"/>
                  <a:t>Correlación cruzada normalizada: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s-MX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MX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MX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MX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s-MX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s-MX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s-MX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s-MX" dirty="0"/>
              </a:p>
              <a:p>
                <a:r>
                  <a:rPr lang="en-US" dirty="0"/>
                  <a:t>Python: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cv2.matchTemplate(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template, cv2.TM_CCORR_NORMED)</a:t>
                </a:r>
                <a:r>
                  <a:rPr lang="en-US" dirty="0"/>
                  <a:t> 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AAC056F-4F46-4C19-8489-D8F19DD4D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1AC594-C0FC-4746-8B5D-23700E71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E08145-888F-46F8-88AE-1BDEBEB9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5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6D441-EF30-47B3-BF96-CFE0B8A5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D3FE4A-316F-4F7D-A01A-2F5589A28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https://www.mathworks.com/discovery/image-registration.html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AD62ED-F7CB-49DC-B218-9440351B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2E0B58-3907-4DB9-9027-08113095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042C30-7F66-4F50-812F-21A585D69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87" y="1837954"/>
            <a:ext cx="4502395" cy="17671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A874D0D-FD0C-4B7B-8582-A38C21F7F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87" y="3636857"/>
            <a:ext cx="4502395" cy="21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1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1395B-9E5F-4766-B44E-F3EC9D6C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 de imágenes grueso a fino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6F83B1-5805-4ABE-B153-1E7317A1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C01B0B-CDD1-4DD5-884C-842A5EC5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51</a:t>
            </a:fld>
            <a:endParaRPr lang="es-MX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C5B8A01-D0AB-477F-A652-B963FDC8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54" y="1903728"/>
            <a:ext cx="5005879" cy="37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151F23-ED51-4F16-9977-BEDF2ACB1D9F}"/>
              </a:ext>
            </a:extLst>
          </p:cNvPr>
          <p:cNvSpPr txBox="1"/>
          <p:nvPr/>
        </p:nvSpPr>
        <p:spPr>
          <a:xfrm>
            <a:off x="1095717" y="1935480"/>
            <a:ext cx="5276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dirty="0"/>
              <a:t>Calcular la pirámide gaussiana.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/>
              <a:t>Alinear con la pirámide gruesa.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2400" dirty="0"/>
              <a:t>Encontrar la posición mínima de SSD.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/>
              <a:t>Alinear sucesivamente con las pirámides más finas.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MX" sz="2400" dirty="0"/>
              <a:t>Buscar un rango pequeño (por ejemplo, 5x5) centrado alrededor de la posición determinada en la escala más gruesa.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289812-08A1-4A2E-9A9C-2310465A1D4C}"/>
              </a:ext>
            </a:extLst>
          </p:cNvPr>
          <p:cNvSpPr txBox="1"/>
          <p:nvPr/>
        </p:nvSpPr>
        <p:spPr>
          <a:xfrm>
            <a:off x="7413465" y="5721132"/>
            <a:ext cx="337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</p:spTree>
    <p:extLst>
      <p:ext uri="{BB962C8B-B14F-4D97-AF65-F5344CB8AC3E}">
        <p14:creationId xmlns:p14="http://schemas.microsoft.com/office/powerpoint/2010/main" val="2545117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018C0-2E13-4DC0-B136-5EFADAF7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FB0E10-7F23-47B0-AF01-996E507C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92D881-2117-4D63-859D-55051CFA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25F89A-B35C-49E4-8089-E76F452B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52</a:t>
            </a:fld>
            <a:endParaRPr lang="es-MX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CC029D2-669A-4025-BBCB-C6733B3B4441}"/>
              </a:ext>
            </a:extLst>
          </p:cNvPr>
          <p:cNvSpPr txBox="1"/>
          <p:nvPr/>
        </p:nvSpPr>
        <p:spPr>
          <a:xfrm>
            <a:off x="4703815" y="2047122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0</a:t>
            </a:r>
          </a:p>
          <a:p>
            <a:pPr algn="r"/>
            <a:r>
              <a:rPr lang="en-US" dirty="0" err="1"/>
              <a:t>HxW</a:t>
            </a:r>
            <a:endParaRPr lang="en-US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D8BE33A-DD27-4E64-A1AA-FA97749587BD}"/>
              </a:ext>
            </a:extLst>
          </p:cNvPr>
          <p:cNvSpPr txBox="1"/>
          <p:nvPr/>
        </p:nvSpPr>
        <p:spPr>
          <a:xfrm>
            <a:off x="4434510" y="414619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1</a:t>
            </a:r>
          </a:p>
          <a:p>
            <a:pPr algn="r"/>
            <a:r>
              <a:rPr lang="en-US" dirty="0"/>
              <a:t>H/2 x W/2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AC72682-1AFE-4CEC-9F2E-D6DE9392252A}"/>
              </a:ext>
            </a:extLst>
          </p:cNvPr>
          <p:cNvSpPr txBox="1"/>
          <p:nvPr/>
        </p:nvSpPr>
        <p:spPr>
          <a:xfrm>
            <a:off x="4434510" y="545083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Level 2</a:t>
            </a:r>
          </a:p>
          <a:p>
            <a:pPr algn="r"/>
            <a:r>
              <a:rPr lang="en-US" dirty="0"/>
              <a:t>H/4 x W/4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7644090-AD56-4AB3-B0F0-3E6E807D8C4A}"/>
              </a:ext>
            </a:extLst>
          </p:cNvPr>
          <p:cNvSpPr txBox="1"/>
          <p:nvPr/>
        </p:nvSpPr>
        <p:spPr>
          <a:xfrm>
            <a:off x="6781156" y="10748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Im1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E32B0D8-2FAD-4545-8124-9309F73C46ED}"/>
              </a:ext>
            </a:extLst>
          </p:cNvPr>
          <p:cNvSpPr txBox="1"/>
          <p:nvPr/>
        </p:nvSpPr>
        <p:spPr>
          <a:xfrm>
            <a:off x="9370432" y="110969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Im2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BC05C38-3FEC-48B3-8D03-7BAB945BC3FD}"/>
              </a:ext>
            </a:extLst>
          </p:cNvPr>
          <p:cNvSpPr/>
          <p:nvPr/>
        </p:nvSpPr>
        <p:spPr>
          <a:xfrm>
            <a:off x="8512126" y="1455888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08D54092-F651-4D9F-BBE3-093EFDABE583}"/>
              </a:ext>
            </a:extLst>
          </p:cNvPr>
          <p:cNvSpPr/>
          <p:nvPr/>
        </p:nvSpPr>
        <p:spPr>
          <a:xfrm>
            <a:off x="9157014" y="3942829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73DDC783-ECFE-47FA-97EF-4B787B4B70BE}"/>
              </a:ext>
            </a:extLst>
          </p:cNvPr>
          <p:cNvSpPr/>
          <p:nvPr/>
        </p:nvSpPr>
        <p:spPr>
          <a:xfrm>
            <a:off x="9356422" y="5696712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4FC1B03B-AB57-4C26-A670-C9BCAFA8C99B}"/>
              </a:ext>
            </a:extLst>
          </p:cNvPr>
          <p:cNvSpPr/>
          <p:nvPr/>
        </p:nvSpPr>
        <p:spPr>
          <a:xfrm>
            <a:off x="5845126" y="145588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916500B5-440D-4D71-95D5-5DD903BBACA1}"/>
              </a:ext>
            </a:extLst>
          </p:cNvPr>
          <p:cNvSpPr/>
          <p:nvPr/>
        </p:nvSpPr>
        <p:spPr>
          <a:xfrm>
            <a:off x="6490014" y="3942829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8A894112-44B3-4722-A5FF-F45EDADBC4D5}"/>
              </a:ext>
            </a:extLst>
          </p:cNvPr>
          <p:cNvSpPr/>
          <p:nvPr/>
        </p:nvSpPr>
        <p:spPr>
          <a:xfrm>
            <a:off x="6689422" y="5696712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26CB22D2-EC4B-4EF5-9350-D4DCBCB2E309}"/>
              </a:ext>
            </a:extLst>
          </p:cNvPr>
          <p:cNvSpPr/>
          <p:nvPr/>
        </p:nvSpPr>
        <p:spPr>
          <a:xfrm>
            <a:off x="6838774" y="578762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F71DD21E-9942-4E5D-A394-273B8AF987E2}"/>
              </a:ext>
            </a:extLst>
          </p:cNvPr>
          <p:cNvSpPr/>
          <p:nvPr/>
        </p:nvSpPr>
        <p:spPr>
          <a:xfrm>
            <a:off x="6764097" y="4108204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38E050C8-6B95-4450-82AF-9461FA6B9696}"/>
              </a:ext>
            </a:extLst>
          </p:cNvPr>
          <p:cNvSpPr/>
          <p:nvPr/>
        </p:nvSpPr>
        <p:spPr>
          <a:xfrm>
            <a:off x="6457773" y="1778165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7">
            <a:extLst>
              <a:ext uri="{FF2B5EF4-FFF2-40B4-BE49-F238E27FC236}">
                <a16:creationId xmlns:a16="http://schemas.microsoft.com/office/drawing/2014/main" id="{68531996-3CDC-4ACA-9BAB-AB73B0644381}"/>
              </a:ext>
            </a:extLst>
          </p:cNvPr>
          <p:cNvSpPr/>
          <p:nvPr/>
        </p:nvSpPr>
        <p:spPr>
          <a:xfrm>
            <a:off x="9655126" y="580602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8">
            <a:extLst>
              <a:ext uri="{FF2B5EF4-FFF2-40B4-BE49-F238E27FC236}">
                <a16:creationId xmlns:a16="http://schemas.microsoft.com/office/drawing/2014/main" id="{5D526598-5452-4F61-9E71-754D4689F125}"/>
              </a:ext>
            </a:extLst>
          </p:cNvPr>
          <p:cNvSpPr/>
          <p:nvPr/>
        </p:nvSpPr>
        <p:spPr>
          <a:xfrm>
            <a:off x="9756589" y="4087607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91808747-3170-439C-8046-5D5EBBC8C5AD}"/>
              </a:ext>
            </a:extLst>
          </p:cNvPr>
          <p:cNvSpPr/>
          <p:nvPr/>
        </p:nvSpPr>
        <p:spPr>
          <a:xfrm>
            <a:off x="9737189" y="1808378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018C0-2E13-4DC0-B136-5EFADAF7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FB0E10-7F23-47B0-AF01-996E507C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92D881-2117-4D63-859D-55051CFA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25F89A-B35C-49E4-8089-E76F452B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53</a:t>
            </a:fld>
            <a:endParaRPr lang="es-MX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7BCB649-37F6-458A-88CB-A1C7F13B22DE}"/>
              </a:ext>
            </a:extLst>
          </p:cNvPr>
          <p:cNvSpPr/>
          <p:nvPr/>
        </p:nvSpPr>
        <p:spPr>
          <a:xfrm>
            <a:off x="7442981" y="1085088"/>
            <a:ext cx="2441448" cy="182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41FC76C-0D53-42EE-A440-2075F8FD6335}"/>
              </a:ext>
            </a:extLst>
          </p:cNvPr>
          <p:cNvSpPr/>
          <p:nvPr/>
        </p:nvSpPr>
        <p:spPr>
          <a:xfrm>
            <a:off x="8087869" y="3572029"/>
            <a:ext cx="1216152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37B433A8-59CE-46D5-BAFC-2183CC55428A}"/>
              </a:ext>
            </a:extLst>
          </p:cNvPr>
          <p:cNvSpPr/>
          <p:nvPr/>
        </p:nvSpPr>
        <p:spPr>
          <a:xfrm>
            <a:off x="8287277" y="5325912"/>
            <a:ext cx="603504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4304AFE-5E38-4033-A582-16C5DCB87EBF}"/>
              </a:ext>
            </a:extLst>
          </p:cNvPr>
          <p:cNvSpPr/>
          <p:nvPr/>
        </p:nvSpPr>
        <p:spPr>
          <a:xfrm>
            <a:off x="4775981" y="1085088"/>
            <a:ext cx="244144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5211940-12EA-4AFB-A2C5-19A35C46FE42}"/>
              </a:ext>
            </a:extLst>
          </p:cNvPr>
          <p:cNvSpPr/>
          <p:nvPr/>
        </p:nvSpPr>
        <p:spPr>
          <a:xfrm>
            <a:off x="5420869" y="3572029"/>
            <a:ext cx="1216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DBD1C9C-5140-4AE6-B246-8E8C470C90EC}"/>
              </a:ext>
            </a:extLst>
          </p:cNvPr>
          <p:cNvSpPr/>
          <p:nvPr/>
        </p:nvSpPr>
        <p:spPr>
          <a:xfrm>
            <a:off x="5620277" y="5325912"/>
            <a:ext cx="603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0DD8E49-FE69-4336-ACD3-959225A402E0}"/>
              </a:ext>
            </a:extLst>
          </p:cNvPr>
          <p:cNvSpPr txBox="1"/>
          <p:nvPr/>
        </p:nvSpPr>
        <p:spPr>
          <a:xfrm>
            <a:off x="5712011" y="7040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Im1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C9284D40-0AAC-401B-86F7-2F7B3673D2EF}"/>
              </a:ext>
            </a:extLst>
          </p:cNvPr>
          <p:cNvSpPr txBox="1"/>
          <p:nvPr/>
        </p:nvSpPr>
        <p:spPr>
          <a:xfrm>
            <a:off x="8301287" y="73889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Im2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499625CE-E38A-482C-82A2-669DC3692D35}"/>
                  </a:ext>
                </a:extLst>
              </p:cNvPr>
              <p:cNvSpPr txBox="1"/>
              <p:nvPr/>
            </p:nvSpPr>
            <p:spPr>
              <a:xfrm>
                <a:off x="3175781" y="5910820"/>
                <a:ext cx="7450886" cy="73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∈{−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499625CE-E38A-482C-82A2-669DC369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781" y="5910820"/>
                <a:ext cx="7450886" cy="736868"/>
              </a:xfrm>
              <a:prstGeom prst="rect">
                <a:avLst/>
              </a:prstGeom>
              <a:blipFill>
                <a:blip r:embed="rId2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847CDF17-E607-4FF2-BC21-2B7633FA0D42}"/>
                  </a:ext>
                </a:extLst>
              </p:cNvPr>
              <p:cNvSpPr txBox="1"/>
              <p:nvPr/>
            </p:nvSpPr>
            <p:spPr>
              <a:xfrm>
                <a:off x="3099581" y="4608764"/>
                <a:ext cx="8339847" cy="59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8">
                <a:extLst>
                  <a:ext uri="{FF2B5EF4-FFF2-40B4-BE49-F238E27FC236}">
                    <a16:creationId xmlns:a16="http://schemas.microsoft.com/office/drawing/2014/main" id="{847CDF17-E607-4FF2-BC21-2B7633FA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81" y="4608764"/>
                <a:ext cx="8339847" cy="591124"/>
              </a:xfrm>
              <a:prstGeom prst="rect">
                <a:avLst/>
              </a:prstGeom>
              <a:blipFill>
                <a:blip r:embed="rId3"/>
                <a:stretch>
                  <a:fillRect b="-82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46DFB1C8-78D3-4449-8AE2-02BF746864AD}"/>
                  </a:ext>
                </a:extLst>
              </p:cNvPr>
              <p:cNvSpPr txBox="1"/>
              <p:nvPr/>
            </p:nvSpPr>
            <p:spPr>
              <a:xfrm>
                <a:off x="3099581" y="2924029"/>
                <a:ext cx="8210261" cy="599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..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=2⋅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+{−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SSD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translate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𝑡𝑦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46DFB1C8-78D3-4449-8AE2-02BF74686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581" y="2924029"/>
                <a:ext cx="8210261" cy="599459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22">
            <a:extLst>
              <a:ext uri="{FF2B5EF4-FFF2-40B4-BE49-F238E27FC236}">
                <a16:creationId xmlns:a16="http://schemas.microsoft.com/office/drawing/2014/main" id="{6C6536B1-F6D0-42BF-ACEC-B3612D85357A}"/>
              </a:ext>
            </a:extLst>
          </p:cNvPr>
          <p:cNvSpPr/>
          <p:nvPr/>
        </p:nvSpPr>
        <p:spPr>
          <a:xfrm>
            <a:off x="5769629" y="541682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D2E244F4-9F3A-416A-8CA4-2D404EB22CA7}"/>
              </a:ext>
            </a:extLst>
          </p:cNvPr>
          <p:cNvSpPr/>
          <p:nvPr/>
        </p:nvSpPr>
        <p:spPr>
          <a:xfrm>
            <a:off x="5694952" y="3737404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4">
            <a:extLst>
              <a:ext uri="{FF2B5EF4-FFF2-40B4-BE49-F238E27FC236}">
                <a16:creationId xmlns:a16="http://schemas.microsoft.com/office/drawing/2014/main" id="{2FA52D3C-EACB-43C3-A34C-CB0AC453537C}"/>
              </a:ext>
            </a:extLst>
          </p:cNvPr>
          <p:cNvSpPr/>
          <p:nvPr/>
        </p:nvSpPr>
        <p:spPr>
          <a:xfrm>
            <a:off x="5388628" y="1407365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25">
            <a:extLst>
              <a:ext uri="{FF2B5EF4-FFF2-40B4-BE49-F238E27FC236}">
                <a16:creationId xmlns:a16="http://schemas.microsoft.com/office/drawing/2014/main" id="{93BFE9B4-8138-4675-B3E8-5A26439F5215}"/>
              </a:ext>
            </a:extLst>
          </p:cNvPr>
          <p:cNvSpPr/>
          <p:nvPr/>
        </p:nvSpPr>
        <p:spPr>
          <a:xfrm>
            <a:off x="8585981" y="543522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4154B727-D9F0-4790-B769-AAD7D825752D}"/>
              </a:ext>
            </a:extLst>
          </p:cNvPr>
          <p:cNvSpPr/>
          <p:nvPr/>
        </p:nvSpPr>
        <p:spPr>
          <a:xfrm>
            <a:off x="8687444" y="3716807"/>
            <a:ext cx="603504" cy="603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7">
            <a:extLst>
              <a:ext uri="{FF2B5EF4-FFF2-40B4-BE49-F238E27FC236}">
                <a16:creationId xmlns:a16="http://schemas.microsoft.com/office/drawing/2014/main" id="{C4AFD7FB-FC5E-48EF-AED4-52564219014B}"/>
              </a:ext>
            </a:extLst>
          </p:cNvPr>
          <p:cNvSpPr/>
          <p:nvPr/>
        </p:nvSpPr>
        <p:spPr>
          <a:xfrm>
            <a:off x="8668044" y="1437578"/>
            <a:ext cx="1216152" cy="1216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ECF96497-E820-4F78-ACE5-1C48FA548EDE}"/>
              </a:ext>
            </a:extLst>
          </p:cNvPr>
          <p:cNvSpPr/>
          <p:nvPr/>
        </p:nvSpPr>
        <p:spPr>
          <a:xfrm>
            <a:off x="10380955" y="5359020"/>
            <a:ext cx="603504" cy="457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1991B68E-1F19-4345-8A62-98EFBFB09CF2}"/>
              </a:ext>
            </a:extLst>
          </p:cNvPr>
          <p:cNvSpPr/>
          <p:nvPr/>
        </p:nvSpPr>
        <p:spPr>
          <a:xfrm>
            <a:off x="10166842" y="3581956"/>
            <a:ext cx="1143000" cy="90078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00BA463A-FED6-40D3-9BF1-E3EA6F0B893D}"/>
              </a:ext>
            </a:extLst>
          </p:cNvPr>
          <p:cNvSpPr/>
          <p:nvPr/>
        </p:nvSpPr>
        <p:spPr>
          <a:xfrm>
            <a:off x="9987335" y="1153614"/>
            <a:ext cx="2027646" cy="176027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A5C652B8-1F7F-4556-8509-BAAF9B913734}"/>
              </a:ext>
            </a:extLst>
          </p:cNvPr>
          <p:cNvSpPr txBox="1"/>
          <p:nvPr/>
        </p:nvSpPr>
        <p:spPr>
          <a:xfrm>
            <a:off x="10694934" y="54168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endParaRPr lang="en-US" sz="3600" dirty="0"/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18D904FC-6C08-47A9-A11E-6F1780A41E61}"/>
              </a:ext>
            </a:extLst>
          </p:cNvPr>
          <p:cNvSpPr txBox="1"/>
          <p:nvPr/>
        </p:nvSpPr>
        <p:spPr>
          <a:xfrm>
            <a:off x="10858199" y="357625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FF360110-FF8A-4943-918D-72F997073783}"/>
              </a:ext>
            </a:extLst>
          </p:cNvPr>
          <p:cNvSpPr txBox="1"/>
          <p:nvPr/>
        </p:nvSpPr>
        <p:spPr>
          <a:xfrm>
            <a:off x="11185349" y="1571537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</a:t>
            </a:r>
          </a:p>
        </p:txBody>
      </p:sp>
      <p:sp>
        <p:nvSpPr>
          <p:cNvPr id="29" name="Rectangle 39">
            <a:extLst>
              <a:ext uri="{FF2B5EF4-FFF2-40B4-BE49-F238E27FC236}">
                <a16:creationId xmlns:a16="http://schemas.microsoft.com/office/drawing/2014/main" id="{D29E82F4-A569-4559-BC66-1DEF94FF887F}"/>
              </a:ext>
            </a:extLst>
          </p:cNvPr>
          <p:cNvSpPr/>
          <p:nvPr/>
        </p:nvSpPr>
        <p:spPr>
          <a:xfrm>
            <a:off x="10908462" y="3922152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06BB62A4-EC87-4248-AD02-1B27805492E4}"/>
              </a:ext>
            </a:extLst>
          </p:cNvPr>
          <p:cNvSpPr/>
          <p:nvPr/>
        </p:nvSpPr>
        <p:spPr>
          <a:xfrm>
            <a:off x="11230340" y="1929196"/>
            <a:ext cx="222924" cy="2352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5D1765A1-5032-4577-B4E8-3642F3EA8C3C}"/>
              </a:ext>
            </a:extLst>
          </p:cNvPr>
          <p:cNvSpPr txBox="1"/>
          <p:nvPr/>
        </p:nvSpPr>
        <p:spPr>
          <a:xfrm>
            <a:off x="11152316" y="18009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2" name="Rectangle 43">
            <a:extLst>
              <a:ext uri="{FF2B5EF4-FFF2-40B4-BE49-F238E27FC236}">
                <a16:creationId xmlns:a16="http://schemas.microsoft.com/office/drawing/2014/main" id="{97FB2445-CD88-4C45-9223-AB17AF056681}"/>
              </a:ext>
            </a:extLst>
          </p:cNvPr>
          <p:cNvSpPr/>
          <p:nvPr/>
        </p:nvSpPr>
        <p:spPr>
          <a:xfrm>
            <a:off x="10412059" y="5384314"/>
            <a:ext cx="542218" cy="3987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693F89CF-100A-4732-8B23-6154463EFDD4}"/>
              </a:ext>
            </a:extLst>
          </p:cNvPr>
          <p:cNvSpPr txBox="1"/>
          <p:nvPr/>
        </p:nvSpPr>
        <p:spPr>
          <a:xfrm>
            <a:off x="10948790" y="393972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65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Compresión de imágenes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Compresión con pérdida (</a:t>
            </a:r>
            <a:r>
              <a:rPr lang="en-US" dirty="0"/>
              <a:t>lossy</a:t>
            </a:r>
            <a:r>
              <a:rPr lang="es-MX" dirty="0"/>
              <a:t>). Ejemplo JPG.</a:t>
            </a:r>
          </a:p>
          <a:p>
            <a:r>
              <a:rPr lang="es-MX" dirty="0"/>
              <a:t>Compresión sin pérdida (</a:t>
            </a:r>
            <a:r>
              <a:rPr lang="en-US" dirty="0"/>
              <a:t>lossless</a:t>
            </a:r>
            <a:r>
              <a:rPr lang="es-MX" dirty="0"/>
              <a:t>). Ejemplo PNG.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927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JPEG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Los colores en la imagen se convierte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r>
              <a:rPr lang="es-MX" dirty="0"/>
              <a:t> a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Y′CbCr</a:t>
            </a:r>
            <a:r>
              <a:rPr lang="es-MX" dirty="0"/>
              <a:t>, que consta de un componente luma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Y'</a:t>
            </a:r>
            <a:r>
              <a:rPr lang="es-MX" dirty="0"/>
              <a:t>), que representa el brillo, y dos componentes croma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s-MX" dirty="0"/>
              <a:t>), que representan el color.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La resolución de los datos cromáticos se reduce, normalmente en un factor de 2 o 3.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La imagen se divide en bloques de 8 × 8 pixeles y, para cada bloque, cada uno de los datos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s-MX" dirty="0"/>
              <a:t> se somete a la transformada de coseno discreto (DCT).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2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JPEG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s-MX" dirty="0"/>
              <a:t>Las amplitudes de los componentes de frecuencia se cuantifican.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MX" dirty="0"/>
              <a:t>Los datos resultantes para todos los bloques de 8×8 se comprimen aún más con un algoritmo sin pérdidas, una variante de la codificación </a:t>
            </a:r>
            <a:r>
              <a:rPr lang="es-MX" dirty="0" err="1"/>
              <a:t>Huffman</a:t>
            </a:r>
            <a:r>
              <a:rPr lang="es-MX" dirty="0"/>
              <a:t>.</a:t>
            </a:r>
          </a:p>
          <a:p>
            <a:r>
              <a:rPr lang="es-MX" dirty="0"/>
              <a:t>El proceso de decodificación invierte estos pasos, excepto la cuantificación porque es irreversible.</a:t>
            </a:r>
          </a:p>
          <a:p>
            <a:r>
              <a:rPr lang="es-MX" dirty="0"/>
              <a:t>Ver detalles en </a:t>
            </a:r>
            <a:r>
              <a:rPr lang="es-MX" dirty="0">
                <a:hlinkClick r:id="rId2"/>
              </a:rPr>
              <a:t>https://en.wikipedia.org/wiki/JPEG#JPEG_codec_example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2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PNG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PNG utiliza un proceso de compresión de 2 etapas: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Pre-compresión (filtrado). El filtro predice el valor de cada pixel basándose en los valores de los pixeles vecinos anteriores y resta el color previsto del pixel del valor real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Compresión. Utiliza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DEFLATE</a:t>
            </a:r>
            <a:r>
              <a:rPr lang="es-MX" dirty="0"/>
              <a:t>, un algoritmo de compresión de datos sin pérdidas no patentado.</a:t>
            </a:r>
          </a:p>
          <a:p>
            <a:r>
              <a:rPr lang="es-MX" dirty="0"/>
              <a:t>Ver detalles en </a:t>
            </a:r>
            <a:r>
              <a:rPr lang="es-MX" dirty="0">
                <a:hlinkClick r:id="rId2"/>
              </a:rPr>
              <a:t>https://en.wikipedia.org/wiki/PNG#Compression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9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Denoising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/>
              <a:t>Image</a:t>
            </a:r>
            <a:r>
              <a:rPr lang="es-MX" b="1" dirty="0"/>
              <a:t> Denoising</a:t>
            </a:r>
            <a:r>
              <a:rPr lang="es-MX" dirty="0"/>
              <a:t>. Consiste en eliminar el ruido de una imagen ruidosa para restaurar una imagen.</a:t>
            </a:r>
          </a:p>
          <a:p>
            <a:r>
              <a:rPr lang="es-MX" b="1" dirty="0"/>
              <a:t>Ruido</a:t>
            </a:r>
            <a:r>
              <a:rPr lang="es-MX" dirty="0"/>
              <a:t>. Modificaciones no deseadas y, en general, desconocidas que una imagen puede sufrir durante la captura, almacenamiento, transmisión, procesamiento o conversión.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58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05" y="4028343"/>
            <a:ext cx="2694900" cy="25105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73262" y="4700954"/>
            <a:ext cx="562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b="1" dirty="0">
                <a:hlinkClick r:id="rId3"/>
              </a:rPr>
              <a:t>https://www.researchgate.net/figure/Noisy-image-Gaussian-noise-with-mean-and-variance-0005_fig2_252066070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864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Denoising con filtro de caja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Python: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cv2.blur()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59</a:t>
            </a:fld>
            <a:endParaRPr lang="es-MX"/>
          </a:p>
        </p:txBody>
      </p:sp>
      <p:pic>
        <p:nvPicPr>
          <p:cNvPr id="6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98CADD35-6049-098F-162B-E5D6B977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0" y="2520000"/>
            <a:ext cx="592149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825C5-D6E2-4432-B901-58E75BE3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SSD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C3B4C-F9B4-462C-9C3A-25986BA1A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Original                                   SSD                                Detectado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0D0AE5-2FB9-4324-85D9-5E5DE4B0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8D4581-0464-4659-9F5C-3D04B847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8214CE-D728-449D-B9CF-3B7AA5A7C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1003"/>
            <a:ext cx="3413760" cy="21304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161EEA-9BE9-4612-88B6-736B2F3F7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99" y="2600553"/>
            <a:ext cx="3707447" cy="22809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8AFA2BE-6603-4AAA-BC05-8A19D6F07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86" y="2601201"/>
            <a:ext cx="3413760" cy="23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53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Denoising con filtro gaussiano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Python: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cv2.GaussianBlur()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60</a:t>
            </a:fld>
            <a:endParaRPr lang="es-MX"/>
          </a:p>
        </p:txBody>
      </p:sp>
      <p:pic>
        <p:nvPicPr>
          <p:cNvPr id="6" name="Content Placeholder 6" descr="A picture containing indoor, kitchenware, pot&#10;&#10;Description automatically generated">
            <a:extLst>
              <a:ext uri="{FF2B5EF4-FFF2-40B4-BE49-F238E27FC236}">
                <a16:creationId xmlns:a16="http://schemas.microsoft.com/office/drawing/2014/main" id="{0C2E00FE-236D-C666-5D8D-9C3503A3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0" y="2520000"/>
            <a:ext cx="59214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26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Denoising con filtro de mediana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Python: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cv2.medianBlur()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61</a:t>
            </a:fld>
            <a:endParaRPr lang="es-MX"/>
          </a:p>
        </p:txBody>
      </p:sp>
      <p:pic>
        <p:nvPicPr>
          <p:cNvPr id="6" name="Content Placeholder 6" descr="A picture containing indoor, kitchenware&#10;&#10;Description automatically generated">
            <a:extLst>
              <a:ext uri="{FF2B5EF4-FFF2-40B4-BE49-F238E27FC236}">
                <a16:creationId xmlns:a16="http://schemas.microsoft.com/office/drawing/2014/main" id="{A4D5AEAD-8831-DCF9-3B6E-FDE903AA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0" y="2520000"/>
            <a:ext cx="592149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D393-4EC2-F748-BFFF-12044AB8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de mediana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710F63-F800-E44F-92C3-9C69A26D31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El filtro de mediana reemplaza cada pixel por la mediana de los pixeles en la región del filtro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_tradnl" dirty="0"/>
                  <a:t>, es decir,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S" b="0" i="0" smtClean="0">
                        <a:latin typeface="Cambria Math" panose="02040503050406030204" pitchFamily="18" charset="0"/>
                      </a:rPr>
                      <m:t>media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710F63-F800-E44F-92C3-9C69A26D3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E3B6E-3823-134B-8D61-B657CA7B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0A09E-92E3-B844-9172-A67B00DB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62</a:t>
            </a:fld>
            <a:endParaRPr lang="es-ES_tradnl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7085CAF-50E1-0641-B83B-7E84C0832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20357"/>
            <a:ext cx="10972800" cy="2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mediana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Ventaja del filtro de mediana: robustez ante valores atípicos (</a:t>
            </a:r>
            <a:r>
              <a:rPr lang="es-MX" dirty="0" err="1"/>
              <a:t>outliers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63</a:t>
            </a:fld>
            <a:endParaRPr lang="es-MX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094C61F-8D7F-41E9-AB0D-CC06A46D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18" y="2444902"/>
            <a:ext cx="4470400" cy="396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3C699A1-4387-4389-8865-EDE0049449C9}"/>
              </a:ext>
            </a:extLst>
          </p:cNvPr>
          <p:cNvSpPr txBox="1"/>
          <p:nvPr/>
        </p:nvSpPr>
        <p:spPr>
          <a:xfrm>
            <a:off x="7540283" y="5430129"/>
            <a:ext cx="313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</p:spTree>
    <p:extLst>
      <p:ext uri="{BB962C8B-B14F-4D97-AF65-F5344CB8AC3E}">
        <p14:creationId xmlns:p14="http://schemas.microsoft.com/office/powerpoint/2010/main" val="32428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76133-8F69-47A2-834A-312DC0C4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mediana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FA60D-C1C4-4054-BE60-3CE47A3A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The original uploader was Anton at German Wikipedia. - Originally from </a:t>
            </a:r>
            <a:r>
              <a:rPr lang="en-US" sz="1400" b="1" dirty="0" err="1"/>
              <a:t>de.wikipedia</a:t>
            </a:r>
            <a:r>
              <a:rPr lang="en-US" sz="1400" b="1" dirty="0"/>
              <a:t>; description page is/was here., CC BY 2.5, </a:t>
            </a:r>
            <a:r>
              <a:rPr lang="en-US" sz="1400" b="1" dirty="0">
                <a:hlinkClick r:id="rId2"/>
              </a:rPr>
              <a:t>https://commons.wikimedia.org/w/index.php?curid=2544834</a:t>
            </a:r>
            <a:endParaRPr lang="en-US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4EBBE7-A972-4944-93BA-1D46DFCB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EF5E31-555B-4B37-BCE0-52992BE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2136DD-C50F-467C-9835-29F8B67F7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54" y="1878839"/>
            <a:ext cx="7240938" cy="37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8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6DA98-3536-4C05-A6B6-97E9AEFC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Filtrado gaussiano vs mediana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E48283-45E9-492E-9C24-126DB92D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Derek </a:t>
            </a:r>
            <a:r>
              <a:rPr lang="es-MX" sz="1400" b="1" dirty="0" err="1"/>
              <a:t>Hoiem</a:t>
            </a:r>
            <a:r>
              <a:rPr lang="es-MX" sz="14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9882D2-9237-4C9A-9DA5-91BBE07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02022D-EDE4-441D-BDDF-215434BE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65</a:t>
            </a:fld>
            <a:endParaRPr lang="es-MX"/>
          </a:p>
        </p:txBody>
      </p:sp>
      <p:pic>
        <p:nvPicPr>
          <p:cNvPr id="6" name="Picture 9" descr="salt_and_pepper2">
            <a:extLst>
              <a:ext uri="{FF2B5EF4-FFF2-40B4-BE49-F238E27FC236}">
                <a16:creationId xmlns:a16="http://schemas.microsoft.com/office/drawing/2014/main" id="{5BA1FD36-D03E-4F35-9936-6DC06F7B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818831"/>
            <a:ext cx="5104393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84B9D3F7-191B-4351-90F5-805D400B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4" y="2730413"/>
            <a:ext cx="14262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B24237C-DB76-4E48-8778-0DACECFB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4" y="4788086"/>
            <a:ext cx="119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3489815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BEF1A-8BC2-40A5-8A8D-81FA3C7E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Otros 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C1486-4435-47C3-99C6-68E008E7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Mediana ponderada (los pixeles más alejados del centro cuentan menos).</a:t>
            </a:r>
          </a:p>
          <a:p>
            <a:r>
              <a:rPr lang="es-MX" dirty="0"/>
              <a:t>Media recortada (promedio, ignorando algunos de los pixeles más brillantes y más oscuros).</a:t>
            </a:r>
          </a:p>
          <a:p>
            <a:r>
              <a:rPr lang="es-MX" dirty="0"/>
              <a:t>Bilateral (peso por distancia espacial y diferencia de intensidad).</a:t>
            </a:r>
          </a:p>
          <a:p>
            <a:r>
              <a:rPr lang="es-MX" dirty="0"/>
              <a:t>Python: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cv2.bilateralFilter(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sigma_color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signal_spatial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17211A-44D6-48E5-9174-88E2E355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354D4F-6F73-46CC-B28B-E43545B9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964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ED599-8AE7-4561-A91A-C8B4B3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bilateral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6EA2E-C904-45D9-B3E7-2CB48066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          Original                                            Filtro bilateral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85A63F-7342-4BF3-BF00-4E1AC6D4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14FE66-F097-4703-ADA1-3396C370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67</a:t>
            </a:fld>
            <a:endParaRPr lang="es-MX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6BB2B60-9B51-4297-9286-E6028535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44600"/>
            <a:ext cx="5007775" cy="378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4714B0-F9B0-4C30-B962-0751C3960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25" y="2544600"/>
            <a:ext cx="500777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45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698A5-1031-4DC0-A7BA-4AF21520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 de 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0E50E-0928-4A82-A810-7310A3D88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Filtrado en dominio espacial.</a:t>
            </a:r>
          </a:p>
          <a:p>
            <a:pPr lvl="1"/>
            <a:r>
              <a:rPr lang="es-MX" dirty="0"/>
              <a:t>Deslizar el filtro sobre la imagen y tomar el producto punto en cada posición.</a:t>
            </a:r>
          </a:p>
          <a:p>
            <a:pPr lvl="1"/>
            <a:r>
              <a:rPr lang="es-MX" dirty="0"/>
              <a:t>Recordar la linealidad (para filtros lineales).</a:t>
            </a:r>
          </a:p>
          <a:p>
            <a:r>
              <a:rPr lang="es-MX" dirty="0"/>
              <a:t>Filtros lineales para procesamiento básico.</a:t>
            </a:r>
          </a:p>
          <a:p>
            <a:pPr lvl="1"/>
            <a:r>
              <a:rPr lang="es-MX" dirty="0"/>
              <a:t>Filtro laplaciano (pasa altas).</a:t>
            </a:r>
          </a:p>
          <a:p>
            <a:pPr lvl="1"/>
            <a:r>
              <a:rPr lang="es-MX" dirty="0"/>
              <a:t>Filtro gaussiano (pasa bajas).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4FE808-9EEC-4620-BCCD-482B5054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D5854A-FDAC-473B-9625-B9466D84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7690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A64DD-314B-4275-909B-59511560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 de 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86327-2F88-4E4C-BF8C-285B7729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Filtrado en el dominio de la frecuencia.</a:t>
            </a:r>
          </a:p>
          <a:p>
            <a:pPr lvl="1"/>
            <a:r>
              <a:rPr lang="es-MX" dirty="0"/>
              <a:t>Puede ser más rápido que filtrar en el dominio espacial (para filtros grandes).</a:t>
            </a:r>
          </a:p>
          <a:p>
            <a:pPr lvl="1"/>
            <a:r>
              <a:rPr lang="es-MX" dirty="0"/>
              <a:t>Puede ayudar a comprender el efecto del filtro.</a:t>
            </a:r>
          </a:p>
          <a:p>
            <a:pPr lvl="1"/>
            <a:r>
              <a:rPr lang="es-MX" dirty="0"/>
              <a:t>Algoritmo:</a:t>
            </a:r>
          </a:p>
          <a:p>
            <a:pPr marL="1124712" lvl="2" indent="-457200">
              <a:buFont typeface="+mj-lt"/>
              <a:buAutoNum type="arabicPeriod"/>
            </a:pPr>
            <a:r>
              <a:rPr lang="es-MX" dirty="0"/>
              <a:t>Convertir imagen y filtro a FFT.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s-MX" dirty="0"/>
              <a:t>Multiplicación puntual de los </a:t>
            </a:r>
            <a:r>
              <a:rPr lang="es-MX" dirty="0" err="1"/>
              <a:t>FFTs</a:t>
            </a:r>
            <a:r>
              <a:rPr lang="es-MX" dirty="0"/>
              <a:t>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s-MX" dirty="0"/>
              <a:t>Convertir el resultado al dominio espacial con FFT inversa.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40FB40-E4EB-44F1-A551-2E137B72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51CD25-1B60-455D-87A3-B96E0B2C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69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51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825C5-D6E2-4432-B901-58E75BE3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Correlación cruzada normalizada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C3B4C-F9B4-462C-9C3A-25986BA1A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Original                             CCORR_NORM                      Detectado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0D0AE5-2FB9-4324-85D9-5E5DE4B0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8D4581-0464-4659-9F5C-3D04B847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7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8214CE-D728-449D-B9CF-3B7AA5A7C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1003"/>
            <a:ext cx="3413760" cy="21304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73B7B-01E1-4E05-BEC5-D8F40BF6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17" y="2601200"/>
            <a:ext cx="3729087" cy="23123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0D9AA02-677C-4154-BAAB-A2BF2D55C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61" y="2601200"/>
            <a:ext cx="3417029" cy="22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02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B05E0-39C0-4D2B-9BDB-47F979C6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 de 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DF46B-F76F-4082-863E-2F2FE37F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Aplicaciones de filtros.</a:t>
            </a:r>
          </a:p>
          <a:p>
            <a:pPr lvl="1"/>
            <a:r>
              <a:rPr lang="es-MX" dirty="0" err="1"/>
              <a:t>Template</a:t>
            </a:r>
            <a:r>
              <a:rPr lang="es-MX" dirty="0"/>
              <a:t> </a:t>
            </a:r>
            <a:r>
              <a:rPr lang="es-MX" dirty="0" err="1"/>
              <a:t>matching</a:t>
            </a:r>
            <a:r>
              <a:rPr lang="es-MX" dirty="0"/>
              <a:t> (SSD o </a:t>
            </a:r>
            <a:r>
              <a:rPr lang="es-MX" dirty="0" err="1"/>
              <a:t>cross-correlation</a:t>
            </a:r>
            <a:r>
              <a:rPr lang="es-MX" dirty="0"/>
              <a:t> normalizado).</a:t>
            </a:r>
          </a:p>
          <a:p>
            <a:pPr lvl="2"/>
            <a:r>
              <a:rPr lang="es-MX" dirty="0"/>
              <a:t>SSD se puede hacer con filtros lineales, es sensible a la intensidad general.</a:t>
            </a:r>
          </a:p>
          <a:p>
            <a:pPr lvl="1"/>
            <a:r>
              <a:rPr lang="es-MX" dirty="0"/>
              <a:t>Pirámide gaussiana.</a:t>
            </a:r>
          </a:p>
          <a:p>
            <a:pPr lvl="2"/>
            <a:r>
              <a:rPr lang="es-MX" dirty="0"/>
              <a:t>Búsqueda de grueso a fino, detección de múltiples escalas.</a:t>
            </a:r>
          </a:p>
          <a:p>
            <a:pPr lvl="1"/>
            <a:r>
              <a:rPr lang="es-MX" dirty="0"/>
              <a:t>Pirámide </a:t>
            </a:r>
            <a:r>
              <a:rPr lang="es-MX" dirty="0" err="1"/>
              <a:t>laplaciana</a:t>
            </a:r>
            <a:r>
              <a:rPr lang="es-MX" dirty="0"/>
              <a:t>.</a:t>
            </a:r>
          </a:p>
          <a:p>
            <a:pPr lvl="2"/>
            <a:r>
              <a:rPr lang="es-MX" dirty="0"/>
              <a:t>Se puede utilizar para pegar imágenes.</a:t>
            </a:r>
          </a:p>
          <a:p>
            <a:pPr lvl="2"/>
            <a:r>
              <a:rPr lang="es-MX" dirty="0"/>
              <a:t>Representación de imagen más compacta.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B6560C-66F5-493F-B4AD-9D71F7D6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09C986-BBC0-44FC-843C-04D057D8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70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9888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67AB1-4703-4F53-A636-EFB7258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 de filtros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8F9CF-DB5C-4F1A-8C5D-EE9F014D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Aplicaciones de filtros.</a:t>
            </a:r>
          </a:p>
          <a:p>
            <a:pPr lvl="1"/>
            <a:r>
              <a:rPr lang="es-MX" dirty="0"/>
              <a:t>Reducción de resolución (</a:t>
            </a:r>
            <a:r>
              <a:rPr lang="es-MX" dirty="0" err="1"/>
              <a:t>downsampling</a:t>
            </a:r>
            <a:r>
              <a:rPr lang="es-MX" dirty="0"/>
              <a:t>).</a:t>
            </a:r>
          </a:p>
          <a:p>
            <a:pPr lvl="2"/>
            <a:r>
              <a:rPr lang="es-MX" dirty="0"/>
              <a:t>Se aplica un filtro pasa bajas y luego se hace la reducción.</a:t>
            </a:r>
          </a:p>
          <a:p>
            <a:pPr lvl="1"/>
            <a:r>
              <a:rPr lang="es-MX" dirty="0"/>
              <a:t>Compresión.</a:t>
            </a:r>
          </a:p>
          <a:p>
            <a:pPr lvl="2"/>
            <a:r>
              <a:rPr lang="es-MX" dirty="0"/>
              <a:t>JPEG (con pérdida, tamaño menor), PNG (sin pérdida, tamaño mayor).</a:t>
            </a:r>
          </a:p>
          <a:p>
            <a:pPr lvl="1"/>
            <a:r>
              <a:rPr lang="es-MX" dirty="0"/>
              <a:t>Reducir el ruido (importante por motivos estéticos y para procesamientos posteriores como la detección de bordes).</a:t>
            </a:r>
          </a:p>
          <a:p>
            <a:pPr lvl="2"/>
            <a:r>
              <a:rPr lang="es-MX" dirty="0"/>
              <a:t>Filtro gaussiano, filtro mediano, filtro bilateral.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8D3CB8-719A-4EC4-9EC1-0CE0110F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0D3A78-C95B-4E71-8B4D-78D6801D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71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80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963C4-6C58-457D-8984-B304E312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¿Cuál es el mejor método?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08AC9D-D41D-4CC4-9718-F382B11E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Depende:</a:t>
            </a:r>
          </a:p>
          <a:p>
            <a:r>
              <a:rPr lang="es-MX" dirty="0"/>
              <a:t>SSD: rápido, sensible a la intensidad general.</a:t>
            </a:r>
          </a:p>
          <a:p>
            <a:r>
              <a:rPr lang="es-MX" dirty="0"/>
              <a:t>Correlación cruzada normalizada: más lento, invariante a la intensidad y al contraste promedio local.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DF4B5A-2561-40BB-8425-14EF6AD1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AAAAB1-6616-4E3E-8F6C-0285ECDA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Pregunta: ¿Y se quiere encontrar </a:t>
            </a:r>
            <a:r>
              <a:rPr lang="es-ES_tradnl" dirty="0"/>
              <a:t>todas las ubicaciones de un </a:t>
            </a:r>
            <a:r>
              <a:rPr lang="es-ES_tradnl" dirty="0" err="1"/>
              <a:t>template</a:t>
            </a:r>
            <a:r>
              <a:rPr lang="es-ES_tradnl" dirty="0"/>
              <a:t> en una imagen?</a:t>
            </a:r>
          </a:p>
          <a:p>
            <a:r>
              <a:rPr lang="es-ES_tradnl" dirty="0"/>
              <a:t>Respuesta: Se usa </a:t>
            </a:r>
            <a:r>
              <a:rPr lang="es-ES_tradnl" dirty="0" err="1"/>
              <a:t>multi-template</a:t>
            </a:r>
            <a:r>
              <a:rPr lang="es-ES_tradnl" dirty="0"/>
              <a:t> </a:t>
            </a:r>
            <a:r>
              <a:rPr lang="es-ES_tradnl" dirty="0" err="1"/>
              <a:t>matching</a:t>
            </a:r>
            <a:r>
              <a:rPr lang="es-ES_tradnl" dirty="0"/>
              <a:t>.</a:t>
            </a:r>
            <a:endParaRPr lang="es-MX" dirty="0"/>
          </a:p>
          <a:p>
            <a:r>
              <a:rPr lang="es-MX" dirty="0"/>
              <a:t>Pregunta: ¿Y se quiere encontrar objetos más grandes o más pequeños?</a:t>
            </a:r>
          </a:p>
          <a:p>
            <a:r>
              <a:rPr lang="es-MX" dirty="0"/>
              <a:t>Respuesta: Se usa una pirámide de imágenes.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4CA8-4B07-4644-A761-94797F29225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5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1266</TotalTime>
  <Words>2875</Words>
  <Application>Microsoft Office PowerPoint</Application>
  <PresentationFormat>Panorámica</PresentationFormat>
  <Paragraphs>620</Paragraphs>
  <Slides>71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8" baseType="lpstr">
      <vt:lpstr>Arial</vt:lpstr>
      <vt:lpstr>Calibri</vt:lpstr>
      <vt:lpstr>Cambria Math</vt:lpstr>
      <vt:lpstr>Times New Roman</vt:lpstr>
      <vt:lpstr>Wingdings 2</vt:lpstr>
      <vt:lpstr>Flujo</vt:lpstr>
      <vt:lpstr>Photo Editor Photo</vt:lpstr>
      <vt:lpstr>Aplicaciones del filtrado</vt:lpstr>
      <vt:lpstr>Temario</vt:lpstr>
      <vt:lpstr>Template matching</vt:lpstr>
      <vt:lpstr>Template matching</vt:lpstr>
      <vt:lpstr>Métodos de comparación</vt:lpstr>
      <vt:lpstr>SSD</vt:lpstr>
      <vt:lpstr>Correlación cruzada normalizada</vt:lpstr>
      <vt:lpstr>¿Cuál es el mejor método?</vt:lpstr>
      <vt:lpstr>Variantes</vt:lpstr>
      <vt:lpstr>Multi-Template Matching con OpenCV</vt:lpstr>
      <vt:lpstr>Supresión no máxima</vt:lpstr>
      <vt:lpstr>Ejemplo de NMS</vt:lpstr>
      <vt:lpstr>Intersección sobre unión</vt:lpstr>
      <vt:lpstr>Cálculo de IoU</vt:lpstr>
      <vt:lpstr>Ejemplos de IoU</vt:lpstr>
      <vt:lpstr>Algoritmo general de NMS</vt:lpstr>
      <vt:lpstr>Algoritmo general de NMS</vt:lpstr>
      <vt:lpstr>Código</vt:lpstr>
      <vt:lpstr>Ejemplo</vt:lpstr>
      <vt:lpstr>Ejemplo</vt:lpstr>
      <vt:lpstr>Resultado intermedio</vt:lpstr>
      <vt:lpstr>Explicación</vt:lpstr>
      <vt:lpstr>Después de NMS</vt:lpstr>
      <vt:lpstr>Otro ejemplo</vt:lpstr>
      <vt:lpstr>Resultado intermedio</vt:lpstr>
      <vt:lpstr>Resultado final</vt:lpstr>
      <vt:lpstr>Explicación</vt:lpstr>
      <vt:lpstr>Variantes</vt:lpstr>
      <vt:lpstr>Sampling</vt:lpstr>
      <vt:lpstr>Definición</vt:lpstr>
      <vt:lpstr>Definición</vt:lpstr>
      <vt:lpstr>Explicación</vt:lpstr>
      <vt:lpstr>Tipos de pirámides</vt:lpstr>
      <vt:lpstr>Tipos de pirámides</vt:lpstr>
      <vt:lpstr>Pirámide gaussiana</vt:lpstr>
      <vt:lpstr>Pirámide gaussiana</vt:lpstr>
      <vt:lpstr>Pirámide laplaciana</vt:lpstr>
      <vt:lpstr>Pirámide laplaciana</vt:lpstr>
      <vt:lpstr>Pirámide laplaciana</vt:lpstr>
      <vt:lpstr>Pirámide laplaciana</vt:lpstr>
      <vt:lpstr>Calculando una pirámide gaussiana / laplaciana</vt:lpstr>
      <vt:lpstr>Respuesta</vt:lpstr>
      <vt:lpstr>Respuesta</vt:lpstr>
      <vt:lpstr>Crear una pirámide Laplaciana de dos niveles</vt:lpstr>
      <vt:lpstr>Reconstruir la imagen desde la pirámide Laplaciana</vt:lpstr>
      <vt:lpstr>Ejemplo: pegado de imágenes</vt:lpstr>
      <vt:lpstr>Algoritmo</vt:lpstr>
      <vt:lpstr>Resultado</vt:lpstr>
      <vt:lpstr>Registro de imágenes</vt:lpstr>
      <vt:lpstr>Ejemplos</vt:lpstr>
      <vt:lpstr>Registro de imágenes grueso a fino</vt:lpstr>
      <vt:lpstr>Ejemplo</vt:lpstr>
      <vt:lpstr>Ejemplo</vt:lpstr>
      <vt:lpstr>Compresión de imágenes</vt:lpstr>
      <vt:lpstr>Ejemplo JPEG</vt:lpstr>
      <vt:lpstr>Ejemplo JPEG</vt:lpstr>
      <vt:lpstr>Ejemplo PNG</vt:lpstr>
      <vt:lpstr>Denoising</vt:lpstr>
      <vt:lpstr>Denoising con filtro de caja</vt:lpstr>
      <vt:lpstr>Denoising con filtro gaussiano</vt:lpstr>
      <vt:lpstr>Denoising con filtro de mediana</vt:lpstr>
      <vt:lpstr>Filtro de mediana</vt:lpstr>
      <vt:lpstr>Filtro de mediana</vt:lpstr>
      <vt:lpstr>Filtro de mediana</vt:lpstr>
      <vt:lpstr>Filtrado gaussiano vs mediana</vt:lpstr>
      <vt:lpstr>Otros filtros</vt:lpstr>
      <vt:lpstr>Filtro bilateral</vt:lpstr>
      <vt:lpstr>Resumen de filtros</vt:lpstr>
      <vt:lpstr>Resumen de filtros</vt:lpstr>
      <vt:lpstr>Resumen de filtros</vt:lpstr>
      <vt:lpstr>Resumen de filtros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ANTONIO VILLA MARTINEZ</dc:creator>
  <cp:lastModifiedBy>HECTOR ANTONIO VILLA MARTINEZ</cp:lastModifiedBy>
  <cp:revision>65</cp:revision>
  <dcterms:created xsi:type="dcterms:W3CDTF">2024-06-16T23:40:36Z</dcterms:created>
  <dcterms:modified xsi:type="dcterms:W3CDTF">2024-09-04T19:54:56Z</dcterms:modified>
</cp:coreProperties>
</file>