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6" r:id="rId15"/>
    <p:sldId id="459" r:id="rId16"/>
    <p:sldId id="460" r:id="rId17"/>
    <p:sldId id="461" r:id="rId18"/>
    <p:sldId id="408" r:id="rId19"/>
    <p:sldId id="409" r:id="rId20"/>
    <p:sldId id="410" r:id="rId21"/>
    <p:sldId id="405" r:id="rId22"/>
    <p:sldId id="407" r:id="rId23"/>
    <p:sldId id="411" r:id="rId24"/>
    <p:sldId id="412" r:id="rId25"/>
    <p:sldId id="413" r:id="rId26"/>
    <p:sldId id="414" r:id="rId27"/>
    <p:sldId id="415" r:id="rId28"/>
    <p:sldId id="417" r:id="rId29"/>
    <p:sldId id="416" r:id="rId30"/>
    <p:sldId id="418" r:id="rId31"/>
    <p:sldId id="424" r:id="rId32"/>
    <p:sldId id="425" r:id="rId33"/>
    <p:sldId id="426" r:id="rId34"/>
    <p:sldId id="419" r:id="rId35"/>
    <p:sldId id="420" r:id="rId36"/>
    <p:sldId id="421" r:id="rId37"/>
    <p:sldId id="422" r:id="rId38"/>
    <p:sldId id="423" r:id="rId39"/>
    <p:sldId id="427" r:id="rId40"/>
    <p:sldId id="428" r:id="rId41"/>
    <p:sldId id="429" r:id="rId42"/>
    <p:sldId id="431" r:id="rId43"/>
    <p:sldId id="430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40" r:id="rId52"/>
    <p:sldId id="441" r:id="rId53"/>
    <p:sldId id="439" r:id="rId54"/>
    <p:sldId id="442" r:id="rId55"/>
    <p:sldId id="443" r:id="rId56"/>
    <p:sldId id="444" r:id="rId57"/>
    <p:sldId id="445" r:id="rId58"/>
    <p:sldId id="447" r:id="rId59"/>
    <p:sldId id="446" r:id="rId60"/>
    <p:sldId id="448" r:id="rId61"/>
    <p:sldId id="449" r:id="rId62"/>
    <p:sldId id="450" r:id="rId63"/>
    <p:sldId id="451" r:id="rId64"/>
    <p:sldId id="462" r:id="rId65"/>
    <p:sldId id="452" r:id="rId66"/>
    <p:sldId id="453" r:id="rId67"/>
    <p:sldId id="455" r:id="rId68"/>
    <p:sldId id="454" r:id="rId69"/>
    <p:sldId id="456" r:id="rId70"/>
    <p:sldId id="458" r:id="rId71"/>
    <p:sldId id="457" r:id="rId7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D59EC-C9E4-4039-9C73-3960FAE51C36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AA376-DCE7-4F9F-9AB7-777E104FF0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28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CD87-4489-4425-AD57-E0B401070B42}" type="datetime1">
              <a:rPr lang="es-MX" smtClean="0"/>
              <a:t>25/08/2024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52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3633-CEC1-4BD6-9D2B-7E8379EB6BBB}" type="datetime1">
              <a:rPr lang="es-MX" smtClean="0"/>
              <a:t>25/08/2024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DE50-03B4-4CEF-94D3-186986DA5838}" type="datetime1">
              <a:rPr lang="es-MX" smtClean="0"/>
              <a:t>25/08/2024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41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E9E1-46EB-421E-B666-16E773DDF11E}" type="datetime1">
              <a:rPr lang="es-MX" smtClean="0"/>
              <a:t>25/08/2024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12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7618-CAAB-408F-ABBB-6B4476EA4A44}" type="datetime1">
              <a:rPr lang="es-MX" smtClean="0"/>
              <a:t>25/08/2024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85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5767-129C-425B-BA66-E7455CBB05C4}" type="datetime1">
              <a:rPr lang="es-MX" smtClean="0"/>
              <a:t>25/08/2024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25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66A6-408F-4509-8553-66773F44C6D0}" type="datetime1">
              <a:rPr lang="es-MX" smtClean="0"/>
              <a:t>25/08/2024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37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FE50-F29B-4BF5-BFFF-373C6B6C5C1F}" type="datetime1">
              <a:rPr lang="es-MX" smtClean="0"/>
              <a:t>25/08/2024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921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444B-2FB9-493B-A569-FD1DD70FD5B4}" type="datetime1">
              <a:rPr lang="es-MX" smtClean="0"/>
              <a:t>25/08/2024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39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Editar los estilos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CA3C-D2EA-48F7-8939-A8B9FBC267B9}" type="datetime1">
              <a:rPr lang="es-MX" smtClean="0"/>
              <a:t>25/08/2024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19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B54C-87A4-4C18-90B4-2E6BBCB46D99}" type="datetime1">
              <a:rPr lang="es-MX" smtClean="0"/>
              <a:t>25/08/2024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9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66A4B-AF2E-481D-847A-68FC02255FFB}" type="datetime1">
              <a:rPr lang="es-MX" smtClean="0"/>
              <a:t>25/08/2024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MX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81CC3-6C4F-4B1A-B342-A6A4208780F9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5875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homepages.inf.ed.ac.uk/rbf/HIPR2/fourie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taff-old.najah.edu/sites/default/files/Chapter4_Frequency_Enhancement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thepythoncodingbook.com/2021/08/30/2d-fourier-transform-in-python-and-fourier-synthesis-of-imag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thepythoncodingbook.com/2021/08/30/2d-fourier-transform-in-python-and-fourier-synthesis-of-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thepythoncodingbook.com/2021/08/30/2d-fourier-transform-in-python-and-fourier-synthesis-of-imag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s://www.cs.unm.edu/~brayer/vision/fourier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www.cs.unm.edu/~brayer/vision/fourier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seweb.ucsd.edu/classes/fa20/cse166-a/lec7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pages.inf.ed.ac.uk/rbf/HIPR2/freqfilt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flickr.com/photos/igorms/1369167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textureingraphics.wordpress.com/what-is-texture-mapping/anti-aliasing-problem-and-mipmapping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commons.wikimedia.org/wiki/File:Shirt_with_moir%C3%A9_caused_by_aliasing.jpg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s://en.wikipedia.org/w/index.php?curid=36956616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02683-9FE1-496E-928E-01337F0DC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Dominio de la frecuencia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E1DFDA-53B9-4347-8C20-59433D2E4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8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557" name="Picture 8" descr="a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63800"/>
            <a:ext cx="2571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a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438401"/>
            <a:ext cx="260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k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68839"/>
            <a:ext cx="25527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3561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BE953BC-875B-4130-B231-90706DEF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A5E53A2-2A06-4B0E-B86E-9977BA46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10</a:t>
            </a:fld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610100" y="53609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4581" name="Picture 8" descr="a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6338"/>
            <a:ext cx="25908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a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668838"/>
            <a:ext cx="25146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k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446339"/>
            <a:ext cx="26019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/>
          </a:p>
        </p:txBody>
      </p:sp>
      <p:sp>
        <p:nvSpPr>
          <p:cNvPr id="2458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4586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0494CDC-D2A3-4798-B010-AD4FA1E9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03A9F4-6F55-4909-B08C-5D76F6D5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11</a:t>
            </a:fld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2" name="Picture 6" descr="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64000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5076826" y="2870201"/>
          <a:ext cx="23526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1028520" imgH="431640" progId="">
                  <p:embed/>
                </p:oleObj>
              </mc:Choice>
              <mc:Fallback>
                <p:oleObj name="Equation" r:id="rId4" imgW="1028520" imgH="431640" progId="">
                  <p:embed/>
                  <p:pic>
                    <p:nvPicPr>
                      <p:cNvPr id="20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6" y="2870201"/>
                        <a:ext cx="2352675" cy="989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2" descr="File:Waveform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5146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273321F-C292-43CE-81A6-63C1F9A8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45B39AA-D422-4A7F-A004-F1F906FC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12</a:t>
            </a:fld>
            <a:endParaRPr lang="es-MX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70E44-A4DE-48A4-8F5F-C8928922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Otras señales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6885B-EE1E-4ABE-B7F2-E25C98A7F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análisis de Fourier se puede aplicar a otro tipo de señales (p.e. música, imágenes).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E94103-DCA2-4090-92F0-F78D4C99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9E83A7-9D07-4EB3-80F9-7D73B98F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17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66F4A-0715-4FBC-8168-5E5FB41E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Transformada de Fourier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4DEC4-7B0D-4B9F-A4D0-ECE600B6B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transformada de Fourier almacena la magnitud y la fase en cada frecuencia.</a:t>
            </a:r>
          </a:p>
          <a:p>
            <a:r>
              <a:rPr lang="es-MX" dirty="0"/>
              <a:t>La magnitud es cuánto contribuye cada componente de frecuencia a esta señal.</a:t>
            </a:r>
          </a:p>
          <a:p>
            <a:r>
              <a:rPr lang="es-MX" dirty="0"/>
              <a:t>La fase codifica información espacial (indirectamente).</a:t>
            </a:r>
          </a:p>
          <a:p>
            <a:r>
              <a:rPr lang="es-MX" dirty="0"/>
              <a:t>Por conveniencia matemática, esto se expresa en números complejos.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25E2D0-C93E-403A-9DE7-2570A862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3DA47F-A99B-4495-B54C-B1121920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6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66F4A-0715-4FBC-8168-5E5FB41E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Transformada de Fourier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814DEC4-7B0D-4B9F-A4D0-ECE600B6B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Amplitud: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MX" b="0" dirty="0">
                  <a:ea typeface="Cambria Math" panose="02040503050406030204" pitchFamily="18" charset="0"/>
                </a:endParaRPr>
              </a:p>
              <a:p>
                <a:r>
                  <a:rPr lang="es-MX" dirty="0"/>
                  <a:t>Fase: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MX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endParaRPr lang="es-MX" dirty="0"/>
              </a:p>
              <a:p>
                <a:r>
                  <a:rPr lang="es-MX" dirty="0"/>
                  <a:t>Espectro de potencia: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dirty="0"/>
              </a:p>
              <a:p>
                <a:r>
                  <a:rPr lang="es-MX" dirty="0"/>
                  <a:t>Fórmula de Euler: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𝑖𝑛𝑥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𝑛𝑥</m:t>
                            </m:r>
                          </m:e>
                        </m:d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𝑛𝑥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814DEC4-7B0D-4B9F-A4D0-ECE600B6B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25E2D0-C93E-403A-9DE7-2570A862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3DA47F-A99B-4495-B54C-B1121920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36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DC24F-FEF1-4CD5-919E-6D79A55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92DF7-EC73-4C36-8558-875382AF9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Imagen                       Amplitud                         Fase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https://homepages.inf.ed.ac.uk/rbf/HIPR2/fourier.htm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1B04C9-42DC-4FE7-80A1-DF6C8C1A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E7A7EC-1CFA-4B63-8A5C-165A491B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16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89D921-08D6-4339-B60A-8B7519578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4" y="2416833"/>
            <a:ext cx="2438400" cy="2438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C10035-E09A-4C45-9C64-66F6A554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22" y="2429773"/>
            <a:ext cx="2438400" cy="2438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7AF4BB-4895-43C6-BF5E-B79FB31E8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71" y="241683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17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A1F65-DC45-4CD7-9000-2BED7980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Desplegando la DFT 2-D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5551B-9842-4CB5-8535-16A0E533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200" b="1" dirty="0"/>
              <a:t>Fuente: </a:t>
            </a:r>
            <a:r>
              <a:rPr lang="es-MX" sz="2200" b="1" dirty="0">
                <a:hlinkClick r:id="rId2"/>
              </a:rPr>
              <a:t>https://staff-old.najah.edu/sites/default/files/Chapter4_Frequency_Enhancement.pdf</a:t>
            </a:r>
            <a:endParaRPr lang="es-MX" sz="22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90E769-9423-436C-9CBF-3F8E43C8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82E003-66A8-4165-B463-3FF521E7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17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B39AC4-1857-4B98-9BF3-8A2E9A779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67" y="1942892"/>
            <a:ext cx="7599033" cy="34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78926-35F1-4EC3-8C4A-D7BD945F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1C1AC-9DDB-40A3-8BC0-743693A5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dirty="0"/>
              <a:t>Wavelength</a:t>
            </a:r>
            <a:r>
              <a:rPr lang="es-MX" dirty="0"/>
              <a:t> = 200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https://thepythoncodingbook.com/2021/08/30/2d-fourier-transform-in-python-and-fourier-synthesis-of-images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42269B-0F1E-41A0-995C-284B59E1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E80C5-35E5-410A-A93C-32D51F7A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18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2845F1-630E-4C39-AA56-B51F7694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920240"/>
            <a:ext cx="725798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8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78926-35F1-4EC3-8C4A-D7BD945F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1C1AC-9DDB-40A3-8BC0-743693A5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dirty="0"/>
              <a:t>Wavelength</a:t>
            </a:r>
            <a:r>
              <a:rPr lang="es-MX" dirty="0"/>
              <a:t> = 100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https://thepythoncodingbook.com/2021/08/30/2d-fourier-transform-in-python-and-fourier-synthesis-of-images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42269B-0F1E-41A0-995C-284B59E1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E80C5-35E5-410A-A93C-32D51F7A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19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B141CF-ADAD-4D6E-BB2C-102F764C5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920240"/>
            <a:ext cx="678422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EEDB8-9604-4B4C-AEFD-3A0E622C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0476D-E9C3-40BF-B8AE-FED8255C9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Transformada de Fourier y dominio de la frecuencia.</a:t>
            </a:r>
          </a:p>
          <a:p>
            <a:r>
              <a:rPr lang="es-MX" dirty="0"/>
              <a:t>Filtrado de frecuencia.</a:t>
            </a:r>
          </a:p>
          <a:p>
            <a:r>
              <a:rPr lang="es-MX" dirty="0"/>
              <a:t>Otra mirada a las imágenes híbridas.</a:t>
            </a:r>
          </a:p>
          <a:p>
            <a:r>
              <a:rPr lang="es-MX" dirty="0"/>
              <a:t>Sampling (muestreo).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76F8BE-457F-47D7-A0A1-DCA88923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B54CF7-0F81-44AA-9F00-7EAB514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2201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78926-35F1-4EC3-8C4A-D7BD945F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61C1AC-9DDB-40A3-8BC0-743693A5B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dirty="0"/>
              <a:t>Wavelength</a:t>
            </a:r>
            <a:r>
              <a:rPr lang="es-MX" dirty="0"/>
              <a:t> = 100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https://thepythoncodingbook.com/2021/08/30/2d-fourier-transform-in-python-and-fourier-synthesis-of-images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42269B-0F1E-41A0-995C-284B59E1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0E80C5-35E5-410A-A93C-32D51F7A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20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D7391B-662B-49E4-B432-C2D84E7A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1920240"/>
            <a:ext cx="67315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9A7B2-4E49-4F2C-AE91-7B9395FE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511D5-9DBF-4B3A-A895-D15428EB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https://www.cs.unm.edu/~brayer/vision/fourier.html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8A58FB-3BDB-4BE7-8F54-90347F07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C28C90-0A76-4EF5-B8E7-FDA7C2E5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21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B4E813-7D35-4200-96D3-BAC38C7B7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7" y="1886243"/>
            <a:ext cx="3784209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9A7B2-4E49-4F2C-AE91-7B9395FE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Análisis de Fourier en imágenes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511D5-9DBF-4B3A-A895-D15428EB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https://www.cs.unm.edu/~brayer/vision/fourier.html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8A58FB-3BDB-4BE7-8F54-90347F07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C28C90-0A76-4EF5-B8E7-FDA7C2E5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22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1D3FDD-4A4C-4E2F-8A25-B4BEC7A4D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829972"/>
            <a:ext cx="3854548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220DA-80A8-4410-A909-1AEE3A42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Transformada de Fourier en 1D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1C61392-4145-4CE5-9174-301F540DB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Transformada discreta en una dimensión: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𝑘𝑥</m:t>
                                </m:r>
                              </m:num>
                              <m:den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…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MX" dirty="0"/>
              </a:p>
              <a:p>
                <a:r>
                  <a:rPr lang="es-MX" dirty="0"/>
                  <a:t>Aplicando la fórmula de Euler: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MX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𝑘𝑥</m:t>
                                        </m:r>
                                      </m:num>
                                      <m:den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MX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𝑘𝑥</m:t>
                                            </m:r>
                                          </m:num>
                                          <m:den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s-MX" dirty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1C61392-4145-4CE5-9174-301F540DB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813C23-751C-423A-8633-D6EFA8B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DBA0FF-0C16-431C-8947-85D22558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9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C0D7E-4C57-45D2-BF9F-2AFE9D02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Teorema de la convolución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53E505E-2F5B-415F-AAFD-7AA199C77E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La transformada de Fourier de la convolución de dos funciones es el producto de sus transformadas de Fourier.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⋆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La transformada inversa de Fourier del producto de dos transformadas de Fourier es la convolución de las dos transformadas inversas de Fourier.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𝑔h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La </a:t>
                </a:r>
                <a:r>
                  <a:rPr lang="es-MX" b="1" dirty="0"/>
                  <a:t>convolución</a:t>
                </a:r>
                <a:r>
                  <a:rPr lang="es-MX" dirty="0"/>
                  <a:t> en el dominio espacial es equivalente a la </a:t>
                </a:r>
                <a:r>
                  <a:rPr lang="es-MX" b="1" dirty="0"/>
                  <a:t>multiplicación</a:t>
                </a:r>
                <a:r>
                  <a:rPr lang="es-MX" dirty="0"/>
                  <a:t> en el dominio de la frecuencia.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53E505E-2F5B-415F-AAFD-7AA199C77E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5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F0FBB1-7979-4319-89BA-C18CCBB1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CA4CAE-AA3D-4175-BC7E-043BD695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3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4C872-6AF1-4542-9FCD-C2F2B4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Propiedades de la transformada de Fourier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668863C-AACC-4DF6-9A67-573A0DFEE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Linealidad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𝑎𝐹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𝑏𝐹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s-MX" dirty="0"/>
              </a:p>
              <a:p>
                <a:r>
                  <a:rPr lang="es-MX" dirty="0"/>
                  <a:t>La transformada de Fourier de una señal real es simétrica con respecto al origen.</a:t>
                </a:r>
              </a:p>
              <a:p>
                <a:r>
                  <a:rPr lang="es-MX" dirty="0"/>
                  <a:t>La energía de la señal es la misma que la energía de su transformada de Fourier.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668863C-AACC-4DF6-9A67-573A0DFEE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5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C08246-D760-4DAD-9744-C777D099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ECACF2-12B1-4640-97CF-594A3A2A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0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9FB79-62B5-4B46-A809-E31E63CA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Transformada de Fourier en 2D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7337C59-D11E-41A4-A684-5450F146FB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Transformada discreta en dos dimensiones: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s-MX" dirty="0"/>
              </a:p>
              <a:p>
                <a:r>
                  <a:rPr lang="es-MX" dirty="0"/>
                  <a:t>Donde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s-MX" dirty="0"/>
                  <a:t> y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MX" dirty="0"/>
                  <a:t> son el ancho y el alto de la imagen.</a:t>
                </a:r>
              </a:p>
              <a:p>
                <a:r>
                  <a:rPr lang="es-MX" dirty="0"/>
                  <a:t>Todas las propiedades de la transformada de Fourier en 1D se aplican en 2D.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7337C59-D11E-41A4-A684-5450F146F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91B403-71C7-4482-9387-7E56EA3E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229523-A68B-456B-9E3C-B8CD7891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84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63F0D-D212-459C-B08B-33C61B4C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Comparación de filtrados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1073D15-1627-4687-BDAE-107C656E3A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Filtrado en el dominio espacial: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MX" dirty="0"/>
                  <a:t> es la imagen resultado,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MX" dirty="0"/>
                  <a:t> es el filtro,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MX" dirty="0"/>
                  <a:t> es la imagen original.</a:t>
                </a:r>
              </a:p>
              <a:p>
                <a:r>
                  <a:rPr lang="es-MX" dirty="0"/>
                  <a:t>Filtrado en el dominio de la frecuencia: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MX" dirty="0"/>
                  <a:t> es la imagen resultado,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s-MX" dirty="0"/>
                  <a:t>,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begChr m:val="["/>
                        <m:endChr m:val="]"/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s-MX" dirty="0"/>
                  <a:t>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1073D15-1627-4687-BDAE-107C656E3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AA7541-652A-4A33-9600-43ABF9E8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5AED09-63FD-4741-AC89-3C7A1ACC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4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CC746-1FE4-4980-9C84-3DDCB65E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Filtrado en frecuencia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F8795-C09E-4626-8893-1EE822121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https://cseweb.ucsd.edu/classes/fa20/cse166-a/lec7.pdf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C9DAA9-D9B6-46EE-9AD0-379CAA51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73D1AF-C7C7-4B29-BE11-9DC221BF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28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AB0BF6-F590-4A55-9F67-3D378917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67" y="1847088"/>
            <a:ext cx="6253789" cy="38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4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D220B-EE15-44CA-A92E-850866E7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Comparación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B7B62-3034-46DF-9665-87E4D10A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Todos los filtros de frecuencia se pueden implementar en el dominio espacial.</a:t>
            </a:r>
          </a:p>
          <a:p>
            <a:r>
              <a:rPr lang="es-MX" dirty="0"/>
              <a:t>Si existe un kernel para el efecto de filtro deseado, es computacionalmente menos costoso realizar el filtrado en el dominio espacial.</a:t>
            </a:r>
          </a:p>
          <a:p>
            <a:r>
              <a:rPr lang="es-MX" dirty="0"/>
              <a:t>El filtrado de frecuencia es apropiado si no se puede encontrar un kernel sencillo en el dominio espacial y también puede ser más eficiente.</a:t>
            </a:r>
          </a:p>
          <a:p>
            <a:r>
              <a:rPr lang="es-MX" dirty="0"/>
              <a:t>Ver </a:t>
            </a:r>
            <a:r>
              <a:rPr lang="es-MX" dirty="0">
                <a:hlinkClick r:id="rId2"/>
              </a:rPr>
              <a:t>https://homepages.inf.ed.ac.uk/rbf/HIPR2/freqfilt.htm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44B3A1-5AF7-4436-AF1C-87381E97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00B418-5888-4656-8CDF-83615FC4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7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E3B39-C62A-4CC6-BB21-388898E4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Pensando en términos de frecuencia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C17D14-D9C4-41D6-9591-09E45C50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Joseph Fourier (1768 – 1830):</a:t>
            </a:r>
          </a:p>
          <a:p>
            <a:r>
              <a:rPr lang="es-MX" dirty="0"/>
              <a:t>Cualquier función de una variable se puede reescribir como una suma ponderada de senos y cosenos de diferentes frecuencias.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B3587E-3390-478C-9F1C-B32DEE6B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E9E63A-D43F-46CB-BE2D-BDD3DFC2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94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0C79D-5B34-4081-A477-A74A299E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imagen de Fourier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A981DB0-E748-4A69-B796-F28DE64BE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D3740C-291F-4013-A305-C99F14BA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608F8D-FC62-4AB7-9422-DD70AD8B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847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54FAD-1545-4400-8561-CDFDE21C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imagen de Fourier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41C8203-1EF2-4DD5-89A8-74EECB396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548236-8F49-45AD-8141-D62DEBF2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C01106-CCFC-440F-81A6-FF32303C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39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F99C4-09C0-4D0B-A3C8-1433CE5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imagen de Fourier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613AF07-A24B-4C7E-96C5-F9A2B79A6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E00EA1-52C0-43F9-B577-9502DBE1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369A2-DDCF-4ACA-84BC-31F77D17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485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1BFEE-F691-47A8-84C7-F426277A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imagen de Fourier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4930DE6-96BD-442C-8A2E-B6EF7B586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C1F41F-B8E6-457B-9569-08298D88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748EB-EC1F-4AF7-A769-06EF7843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270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E0AD1-4E2A-4B29-97AD-37D51731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 de filtrado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FA01A-24F0-48E6-AE67-DB44E31C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Sobel</a:t>
            </a:r>
          </a:p>
          <a:p>
            <a:r>
              <a:rPr lang="es-MX" dirty="0"/>
              <a:t>Gaussiano</a:t>
            </a:r>
          </a:p>
          <a:p>
            <a:r>
              <a:rPr lang="es-MX" dirty="0"/>
              <a:t>Laplaciano del gaussiano (</a:t>
            </a:r>
            <a:r>
              <a:rPr lang="es-MX" dirty="0" err="1"/>
              <a:t>LoG</a:t>
            </a:r>
            <a:r>
              <a:rPr lang="es-MX" dirty="0"/>
              <a:t>)</a:t>
            </a:r>
          </a:p>
          <a:p>
            <a:r>
              <a:rPr lang="es-MX" dirty="0"/>
              <a:t>Caja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FC77E0-7D50-4C8F-9597-DE6A2646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B5B69D-1015-4C4E-B2C1-8E8E9879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329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2650B-6A57-40C6-A707-7B05C356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Sobel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4010153-E6CF-442E-8BE6-EAD1EA6C9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B0E2EB-74CB-46A3-AEDE-5EE8789B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38EF88-6213-447F-BC54-9F02B50C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823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2A966-D770-434F-A8A9-FB3CBB4C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gaussiano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ECAEEF3D-9141-4A21-B0FF-E2CEFC7A3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502789-40AD-438E-B060-CF717DE2B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04B77B-668F-490B-BE84-BEC25BA5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023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90D4F-C34A-4F31-A70B-46A70C43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</a:t>
            </a:r>
            <a:r>
              <a:rPr lang="es-MX" dirty="0" err="1"/>
              <a:t>LoG</a:t>
            </a:r>
            <a:endParaRPr lang="es-MX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1239C10-5B2E-43F0-ABFC-7DF962614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3C7F9A-8937-4863-A6D6-8FB30FBD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7DE64D-7F2F-4155-AB49-E3A2833C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3696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EE965-CF56-431B-8039-C672ABF5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35D2F39-1FF7-461D-9B6A-8EF154782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52" y="1935163"/>
            <a:ext cx="9043696" cy="4389437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881450-13A2-4E62-9C21-25D9312A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86B20D-10AC-4E91-B03E-2040619E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037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39BDB-F254-4473-A8F9-6C0A0C5D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FFT en Python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32F222-4541-449F-A8F8-6BE5671E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https://courses.engr.illinois.edu/cs445/fa2023/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x W floating point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representing image in grayscale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1024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should be order of 2 (for speed) and include padding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np.fft.fft2(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DC55CB-AFEA-4543-BC84-024AC7D0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96936-10D5-4502-A180-BB9C67AD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97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F5CB1-36D9-4BB1-B625-36125883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Suma de senos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9E0A90A-085B-48D2-AFE7-CA9BD153E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Bloque de construcción:</a:t>
                </a:r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r>
                  <a:rPr lang="es-MX" dirty="0"/>
                  <a:t>Agregar suficientes de ellos para obtener</a:t>
                </a:r>
              </a:p>
              <a:p>
                <a:pPr marL="0" indent="0">
                  <a:buNone/>
                </a:pPr>
                <a:r>
                  <a:rPr lang="es-MX" dirty="0"/>
                  <a:t>    cualquier señal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deseada.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2000" b="1" dirty="0"/>
                  <a:t>Fuente: Derek </a:t>
                </a:r>
                <a:r>
                  <a:rPr lang="es-MX" sz="2000" b="1" dirty="0" err="1"/>
                  <a:t>Hoiem</a:t>
                </a:r>
                <a:r>
                  <a:rPr lang="es-MX" sz="2000" b="1" dirty="0"/>
                  <a:t> (UIUC)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79E0A90A-085B-48D2-AFE7-CA9BD153E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BFC0F4-6414-41C4-9373-883FC8B9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8260A4-C28C-40CD-A4A0-57B5F356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</a:t>
            </a:fld>
            <a:endParaRPr lang="es-MX"/>
          </a:p>
        </p:txBody>
      </p:sp>
      <p:pic>
        <p:nvPicPr>
          <p:cNvPr id="6" name="Picture 4" descr="The image “http://mcdb.colorado.edu/courses/3280/images/crystal/fourier.gif” cannot be displayed, because it contains errors.">
            <a:extLst>
              <a:ext uri="{FF2B5EF4-FFF2-40B4-BE49-F238E27FC236}">
                <a16:creationId xmlns:a16="http://schemas.microsoft.com/office/drawing/2014/main" id="{62A7D9DB-C480-4742-91FB-08F90A6D8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7452653" y="704088"/>
            <a:ext cx="44005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1C0ED-99ED-43F7-94B1-0FFF7406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Filtrado en Python 1/2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3CBD7-A393-4B8C-93C9-200DE86A1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https://courses.engr.illinois.edu/cs445/fa2023/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x W floating point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representing image in grayscale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fil: M x M floating point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representing 2D filter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h, w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im.shape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fil.shape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[0] // 2      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half of filter size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1024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should be order of 2 (for speed) and include padding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np.fft.fft2(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1)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padding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DA88F0-133E-4AB7-A2D7-427202A2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C6F77B-4C90-4010-A4AB-4E36E97E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037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1C0ED-99ED-43F7-94B1-0FFF7406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Filtrado en Python 2 /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3CBD7-A393-4B8C-93C9-200DE86A1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fil_fft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np.fft.fft2(fil,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2)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fil, pad to same size as image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im_fil_fft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fil_fft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3) multiply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images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np.fft.ifft2(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im_fil_fft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4) inverse fft2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hs:hs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hs:hs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w]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5) remove padding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6) extract out real part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im_fil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DA88F0-133E-4AB7-A2D7-427202A2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C6F77B-4C90-4010-A4AB-4E36E97E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8932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E686F-8002-450E-8328-929A6727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Desplegar una imagen FFT 1 /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C4AE8-EAED-4158-9BE1-58132EB2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https://courses.engr.illinois.edu/cs445/fa2023/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display_frequency_image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frequency_image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x W floating point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ndarray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representing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image after FFT in grayscale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log_amplitude_image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_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to_log_amplitude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log_amplitude_image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filter_image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log_amplitude_image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gaussian_kernel2d(3, 0.5))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229329-AF05-4139-8C9A-A3010B65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7E394E-B660-40C0-98CA-1AEA3B8D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204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E686F-8002-450E-8328-929A6727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Desplegar una imagen FFT 2 /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C4AE8-EAED-4158-9BE1-58132EB2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plt.figure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=(15, 10))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np.sort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log_amplitude_image.flatten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[int(round(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0.02))]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[int(round(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0.98))]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log_amplitude_image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plt.colorbar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plt.axis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('off')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229329-AF05-4139-8C9A-A3010B65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7E394E-B660-40C0-98CA-1AEA3B8D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156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300CC-310E-4C1E-B945-697DB361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 preguntas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A9C2D3-29BE-4A36-8AED-303A8C26E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¿Cuál tiene más información, la fase o la magnitud?</a:t>
            </a:r>
          </a:p>
          <a:p>
            <a:r>
              <a:rPr lang="es-MX" dirty="0"/>
              <a:t>¿Qué pasa si se toma la fase de una imagen y se combina con la magnitud de otra imagen?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498E0F-BC8E-44A0-869B-DFEDF8B8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65B839-67C8-477F-81DC-A54BE8E7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28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0CFC2-1271-44D6-9D9B-891F0EEE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Paso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A2F4EE-9048-40C2-B875-0171680A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Compute fft and decompose to magnitude and phase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im1_fft = fft_image(im1)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im2_fft = fft_image(im2)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im1_mag = np.abs(im1_fft)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im1_phase = np.angle(im1_fft)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im2_mag = np.abs(im2_fft)</a:t>
            </a:r>
          </a:p>
          <a:p>
            <a:pPr marL="0" indent="0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im2_phase = np.angle(im2_fft)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79584B-7EE5-49DA-986B-AAEE9748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4E2373-F078-49EB-8799-887C9B27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436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BFCBA-FE1D-44D7-A13A-AA01B24B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0AA4F6-85A1-4891-98F3-E27EAF29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 mag and phase from different images and compute inverse FFT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mag1_phase2 = np.fft.ifft2(im1_mag *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np.cos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(im2_phase) +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1j *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np.sin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(im2_phase)))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mag2_phase1 = np.fft.ifft2(im2_mag *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np.cos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(im1_phase) +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1j *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np.sin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(im1_phase)))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E513E9-F085-47F4-9988-90524DBD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58AAD8-0CAB-4263-A405-7B890DE8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4769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467AC-6382-4DA5-8EBB-09574747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Magnitud y fase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4F2CE4-FE46-49A0-B3A5-1006E494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49BDF0-0DD7-4FD0-A7B0-9E709C58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47</a:t>
            </a:fld>
            <a:endParaRPr lang="es-MX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922BD130-33F8-4F88-8C82-F63C8A476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35" y="1935163"/>
            <a:ext cx="7940530" cy="4389437"/>
          </a:xfrm>
        </p:spPr>
      </p:pic>
    </p:spTree>
    <p:extLst>
      <p:ext uri="{BB962C8B-B14F-4D97-AF65-F5344CB8AC3E}">
        <p14:creationId xmlns:p14="http://schemas.microsoft.com/office/powerpoint/2010/main" val="2615492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DEF60-935C-4E21-9418-3242C647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Magnitud y fase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1E831-D6AC-4E2F-94B8-6D655F29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2C910A-AE4C-438B-81A4-034F5FE8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48</a:t>
            </a:fld>
            <a:endParaRPr lang="es-MX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F4217E2-F7B3-4CC0-8EFC-A52A0CD40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24" y="1935163"/>
            <a:ext cx="6654952" cy="4389437"/>
          </a:xfrm>
        </p:spPr>
      </p:pic>
    </p:spTree>
    <p:extLst>
      <p:ext uri="{BB962C8B-B14F-4D97-AF65-F5344CB8AC3E}">
        <p14:creationId xmlns:p14="http://schemas.microsoft.com/office/powerpoint/2010/main" val="2090141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3F94F-E089-45CD-9315-EF8CBE4C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D06CD-6C48-49BE-B7CA-1699D788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¿Por qué el gaussiano genera una imagen suave y el filtro de caja introduce artefactos?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Imagen original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DE6013-03D0-49E8-8D02-5154FB2F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F7D1DE-5BF9-4B6F-BA49-53950E1E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49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04D69E-EA11-4689-8EA3-245DC2D1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44" y="2467857"/>
            <a:ext cx="4068059" cy="40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974E0-0AEA-413A-BF43-BE611AD9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2F71286-15A7-4417-AF62-D45C715C7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Ejemplo: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</m:e>
                        </m:d>
                      </m:e>
                    </m:func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e>
                    </m:d>
                    <m:r>
                      <m:rPr>
                        <m:sty m:val="p"/>
                      </m:rPr>
                      <a:rPr lang="es-MX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⁡(2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endParaRPr lang="es-MX" dirty="0"/>
              </a:p>
              <a:p>
                <a:pPr marL="0" indent="0">
                  <a:buNone/>
                </a:pPr>
                <a:r>
                  <a:rPr lang="es-MX" sz="2000" b="1" dirty="0"/>
                  <a:t>Fuente: Derek </a:t>
                </a:r>
                <a:r>
                  <a:rPr lang="es-MX" sz="2000" b="1" dirty="0" err="1"/>
                  <a:t>Hoiem</a:t>
                </a:r>
                <a:r>
                  <a:rPr lang="es-MX" sz="2000" b="1" dirty="0"/>
                  <a:t> (UIUC)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2F71286-15A7-4417-AF62-D45C715C7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4906DB-13BF-4746-90F0-8874B57B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C87DEE-C4E7-4791-9B51-C94D833E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</a:t>
            </a:fld>
            <a:endParaRPr lang="es-MX"/>
          </a:p>
        </p:txBody>
      </p:sp>
      <p:pic>
        <p:nvPicPr>
          <p:cNvPr id="16" name="Picture 4" descr="a6">
            <a:extLst>
              <a:ext uri="{FF2B5EF4-FFF2-40B4-BE49-F238E27FC236}">
                <a16:creationId xmlns:a16="http://schemas.microsoft.com/office/drawing/2014/main" id="{3A44FD73-F971-4144-AEBE-A1F76570E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04" y="2488200"/>
            <a:ext cx="2020969" cy="173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a2">
            <a:extLst>
              <a:ext uri="{FF2B5EF4-FFF2-40B4-BE49-F238E27FC236}">
                <a16:creationId xmlns:a16="http://schemas.microsoft.com/office/drawing/2014/main" id="{9FDA4C7E-DB22-4A5F-A9FF-0A20BFDA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50" y="2515187"/>
            <a:ext cx="2084124" cy="17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a4">
            <a:extLst>
              <a:ext uri="{FF2B5EF4-FFF2-40B4-BE49-F238E27FC236}">
                <a16:creationId xmlns:a16="http://schemas.microsoft.com/office/drawing/2014/main" id="{F98F8EDA-78DF-49D7-9599-C72C11A7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0" y="2513599"/>
            <a:ext cx="2084124" cy="17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F8A826B1-4805-4E86-9CDB-3CEEEF2B5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776" y="3277186"/>
            <a:ext cx="568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5564CBA4-D6C9-495C-8142-A31E74A7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576" y="3353386"/>
            <a:ext cx="568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 dirty="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" name="Picture 9" descr="a5">
            <a:extLst>
              <a:ext uri="{FF2B5EF4-FFF2-40B4-BE49-F238E27FC236}">
                <a16:creationId xmlns:a16="http://schemas.microsoft.com/office/drawing/2014/main" id="{900CD1A6-AB26-4369-AD4E-ACBCEA67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28" y="4896436"/>
            <a:ext cx="2478845" cy="16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7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5BFC4-5782-4383-ADCF-3B49AFF5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A62E6-47FC-4FE4-87BD-52F5F3D5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CCB510-62D0-46AA-9C8D-3768BAB5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C4D6C2-712C-4993-B204-F95B1E4E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50</a:t>
            </a:fld>
            <a:endParaRPr lang="es-MX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AAE9530-F005-41F4-9F0C-8F3521B6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3" y="11811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4613715-F301-437F-8ED4-CC7A912F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3" y="8001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A8C1C81-D406-4CFD-AA6A-581287F5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3" y="11811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F75FDFB-1C41-4B8C-B7E2-9CCBAFFD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3" y="8001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499FB4D-0BD8-4568-9E52-7AAC78FD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493" y="8001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37B7AC2-8962-424E-B6E0-BF86F57A6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693" y="8001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Box filter</a:t>
            </a:r>
          </a:p>
        </p:txBody>
      </p:sp>
    </p:spTree>
    <p:extLst>
      <p:ext uri="{BB962C8B-B14F-4D97-AF65-F5344CB8AC3E}">
        <p14:creationId xmlns:p14="http://schemas.microsoft.com/office/powerpoint/2010/main" val="1227763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5BFC4-5782-4383-ADCF-3B49AFF5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Gaussiano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A62E6-47FC-4FE4-87BD-52F5F3D5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CCB510-62D0-46AA-9C8D-3768BAB5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C4D6C2-712C-4993-B204-F95B1E4E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51</a:t>
            </a:fld>
            <a:endParaRPr lang="es-MX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1623BF3-708A-4F71-8C76-AC681E4E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3999"/>
          <a:stretch>
            <a:fillRect/>
          </a:stretch>
        </p:blipFill>
        <p:spPr bwMode="auto">
          <a:xfrm>
            <a:off x="2278966" y="1769553"/>
            <a:ext cx="8306484" cy="401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980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5BFC4-5782-4383-ADCF-3B49AFF5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Filtro de caja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A62E6-47FC-4FE4-87BD-52F5F3D5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CCB510-62D0-46AA-9C8D-3768BAB5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C4D6C2-712C-4993-B204-F95B1E4E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52</a:t>
            </a:fld>
            <a:endParaRPr lang="es-MX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61C2AE1-4B3F-4D80-B6F1-071F1884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9814" r="3384" b="5122"/>
          <a:stretch>
            <a:fillRect/>
          </a:stretch>
        </p:blipFill>
        <p:spPr bwMode="auto">
          <a:xfrm>
            <a:off x="2156264" y="1847088"/>
            <a:ext cx="7513711" cy="39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005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641EF-9087-4847-907B-FF32E0A1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E6BDDD4-8755-46B4-BD41-17B9A9AFA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Para procesamiento digital, una función de imagen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MX" dirty="0"/>
                  <a:t> se debe digitalizar tanto espacialmente como en amplitud.</a:t>
                </a:r>
              </a:p>
              <a:p>
                <a:r>
                  <a:rPr lang="es-MX" dirty="0"/>
                  <a:t>Este proceso de digitalización implica dos procesos principales llamados:</a:t>
                </a:r>
              </a:p>
              <a:p>
                <a:r>
                  <a:rPr lang="es-MX" dirty="0"/>
                  <a:t>Sampling: es la digitalización del valor de las coordenadas.</a:t>
                </a:r>
              </a:p>
              <a:p>
                <a:r>
                  <a:rPr lang="es-MX" dirty="0"/>
                  <a:t>Cuantización: es la digitalización del valor de amplitud de la función.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E6BDDD4-8755-46B4-BD41-17B9A9AFA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AF303F-BAE2-412F-8DE1-4DE113C7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57E112-67E6-4EF0-BF56-3CCDAB4D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9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1C40-AF08-43BC-B83C-0E738A6A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Subsampling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D8910E-1305-463D-BF8C-E23462F97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Reducir la resolución de la imagen.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</a:t>
            </a:r>
            <a:r>
              <a:rPr lang="en-US" sz="2000" b="1" dirty="0"/>
              <a:t>: </a:t>
            </a:r>
            <a:r>
              <a:rPr lang="en-US" sz="2000" b="1" dirty="0">
                <a:hlinkClick r:id="rId2"/>
              </a:rPr>
              <a:t>http://www.flickr.com/photos/igorms/136916757/ 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BA823D-0F90-44EF-8B4A-9B969F57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458785-8AC0-433C-9E24-BE5CD464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54</a:t>
            </a:fld>
            <a:endParaRPr lang="es-MX"/>
          </a:p>
        </p:txBody>
      </p:sp>
      <p:sp>
        <p:nvSpPr>
          <p:cNvPr id="6" name="Right Arrow 16">
            <a:extLst>
              <a:ext uri="{FF2B5EF4-FFF2-40B4-BE49-F238E27FC236}">
                <a16:creationId xmlns:a16="http://schemas.microsoft.com/office/drawing/2014/main" id="{0B3243FD-2E6E-46BA-BCF8-D62BDD9AFDD4}"/>
              </a:ext>
            </a:extLst>
          </p:cNvPr>
          <p:cNvSpPr/>
          <p:nvPr/>
        </p:nvSpPr>
        <p:spPr>
          <a:xfrm>
            <a:off x="6362700" y="4022188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4" descr="http://farm1.static.flickr.com/47/136916757_8237b4a9fb.jpg">
            <a:extLst>
              <a:ext uri="{FF2B5EF4-FFF2-40B4-BE49-F238E27FC236}">
                <a16:creationId xmlns:a16="http://schemas.microsoft.com/office/drawing/2014/main" id="{FFA885AD-1B2F-402C-8293-0C20D145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98188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farm1.static.flickr.com/47/136916757_8237b4a9fb.jpg">
            <a:extLst>
              <a:ext uri="{FF2B5EF4-FFF2-40B4-BE49-F238E27FC236}">
                <a16:creationId xmlns:a16="http://schemas.microsoft.com/office/drawing/2014/main" id="{E89BECB5-88FB-43AA-B876-7C17BE1F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488788"/>
            <a:ext cx="20081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640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18AEF-C444-48D4-BF6F-AD19BF3B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Subsampling en un factor de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4E3B6B-372E-45B3-869F-8157116B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Desechar cada dos renglones y columnas para crear una imagen de tamaño 1/2.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B167B6-351C-457F-A204-7CE10BE7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A6AF0F-E56B-4263-B118-80B4E81C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55</a:t>
            </a:fld>
            <a:endParaRPr lang="es-MX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0AA2300-101D-410D-A7CB-15EFA733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02" y="2358941"/>
            <a:ext cx="3877994" cy="335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8BED1CF2-751E-4E52-9932-E8BAF06F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02" y="3354387"/>
            <a:ext cx="2111033" cy="18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74">
            <a:extLst>
              <a:ext uri="{FF2B5EF4-FFF2-40B4-BE49-F238E27FC236}">
                <a16:creationId xmlns:a16="http://schemas.microsoft.com/office/drawing/2014/main" id="{BB0CA157-40FB-4B19-A1E0-7F9BD16D05B3}"/>
              </a:ext>
            </a:extLst>
          </p:cNvPr>
          <p:cNvGrpSpPr>
            <a:grpSpLocks/>
          </p:cNvGrpSpPr>
          <p:nvPr/>
        </p:nvGrpSpPr>
        <p:grpSpPr bwMode="auto">
          <a:xfrm>
            <a:off x="2841939" y="2439986"/>
            <a:ext cx="3750510" cy="3229293"/>
            <a:chOff x="48" y="1056"/>
            <a:chExt cx="2736" cy="2256"/>
          </a:xfrm>
        </p:grpSpPr>
        <p:grpSp>
          <p:nvGrpSpPr>
            <p:cNvPr id="12" name="Group 30">
              <a:extLst>
                <a:ext uri="{FF2B5EF4-FFF2-40B4-BE49-F238E27FC236}">
                  <a16:creationId xmlns:a16="http://schemas.microsoft.com/office/drawing/2014/main" id="{979C444A-E131-4D6E-9492-F7BE4536C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56"/>
              <a:ext cx="2736" cy="96"/>
              <a:chOff x="48" y="1056"/>
              <a:chExt cx="2736" cy="96"/>
            </a:xfrm>
          </p:grpSpPr>
          <p:sp>
            <p:nvSpPr>
              <p:cNvPr id="130" name="Oval 16">
                <a:extLst>
                  <a:ext uri="{FF2B5EF4-FFF2-40B4-BE49-F238E27FC236}">
                    <a16:creationId xmlns:a16="http://schemas.microsoft.com/office/drawing/2014/main" id="{76375685-9BF8-4700-AE0F-733482B36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17">
                <a:extLst>
                  <a:ext uri="{FF2B5EF4-FFF2-40B4-BE49-F238E27FC236}">
                    <a16:creationId xmlns:a16="http://schemas.microsoft.com/office/drawing/2014/main" id="{66198FC3-3B94-4E25-95FC-A8A729FDA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18">
                <a:extLst>
                  <a:ext uri="{FF2B5EF4-FFF2-40B4-BE49-F238E27FC236}">
                    <a16:creationId xmlns:a16="http://schemas.microsoft.com/office/drawing/2014/main" id="{3EB74EB1-C1B3-44FB-AFCF-342D576E3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9">
                <a:extLst>
                  <a:ext uri="{FF2B5EF4-FFF2-40B4-BE49-F238E27FC236}">
                    <a16:creationId xmlns:a16="http://schemas.microsoft.com/office/drawing/2014/main" id="{D747B8E9-E125-4720-85F8-6A007FFE5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21">
                <a:extLst>
                  <a:ext uri="{FF2B5EF4-FFF2-40B4-BE49-F238E27FC236}">
                    <a16:creationId xmlns:a16="http://schemas.microsoft.com/office/drawing/2014/main" id="{6122F39C-CDD7-4546-82FA-B6F4A0BE1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22">
                <a:extLst>
                  <a:ext uri="{FF2B5EF4-FFF2-40B4-BE49-F238E27FC236}">
                    <a16:creationId xmlns:a16="http://schemas.microsoft.com/office/drawing/2014/main" id="{076F352B-24E8-4F6C-A209-EB72161A3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23">
                <a:extLst>
                  <a:ext uri="{FF2B5EF4-FFF2-40B4-BE49-F238E27FC236}">
                    <a16:creationId xmlns:a16="http://schemas.microsoft.com/office/drawing/2014/main" id="{FA6A8961-ADDF-428E-A81C-FABDF808E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24">
                <a:extLst>
                  <a:ext uri="{FF2B5EF4-FFF2-40B4-BE49-F238E27FC236}">
                    <a16:creationId xmlns:a16="http://schemas.microsoft.com/office/drawing/2014/main" id="{F44A31D2-D306-4D24-8168-3D54AC563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25">
                <a:extLst>
                  <a:ext uri="{FF2B5EF4-FFF2-40B4-BE49-F238E27FC236}">
                    <a16:creationId xmlns:a16="http://schemas.microsoft.com/office/drawing/2014/main" id="{E1A20C26-A0B6-40E9-94C6-DB48E10FB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Oval 26">
                <a:extLst>
                  <a:ext uri="{FF2B5EF4-FFF2-40B4-BE49-F238E27FC236}">
                    <a16:creationId xmlns:a16="http://schemas.microsoft.com/office/drawing/2014/main" id="{E50A64B9-FE1F-4B08-9739-F9534A858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Oval 27">
                <a:extLst>
                  <a:ext uri="{FF2B5EF4-FFF2-40B4-BE49-F238E27FC236}">
                    <a16:creationId xmlns:a16="http://schemas.microsoft.com/office/drawing/2014/main" id="{AA581244-9527-4E53-9A47-4C50FA9EF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29">
                <a:extLst>
                  <a:ext uri="{FF2B5EF4-FFF2-40B4-BE49-F238E27FC236}">
                    <a16:creationId xmlns:a16="http://schemas.microsoft.com/office/drawing/2014/main" id="{D94451CC-11A0-444B-BFF7-C651B995A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1">
              <a:extLst>
                <a:ext uri="{FF2B5EF4-FFF2-40B4-BE49-F238E27FC236}">
                  <a16:creationId xmlns:a16="http://schemas.microsoft.com/office/drawing/2014/main" id="{888AAA68-C796-450A-94D4-054D7CD5A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296"/>
              <a:ext cx="2736" cy="96"/>
              <a:chOff x="48" y="1056"/>
              <a:chExt cx="2736" cy="96"/>
            </a:xfrm>
          </p:grpSpPr>
          <p:sp>
            <p:nvSpPr>
              <p:cNvPr id="118" name="Oval 32">
                <a:extLst>
                  <a:ext uri="{FF2B5EF4-FFF2-40B4-BE49-F238E27FC236}">
                    <a16:creationId xmlns:a16="http://schemas.microsoft.com/office/drawing/2014/main" id="{4810D6A6-E688-489E-AB41-51EDF0B7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33">
                <a:extLst>
                  <a:ext uri="{FF2B5EF4-FFF2-40B4-BE49-F238E27FC236}">
                    <a16:creationId xmlns:a16="http://schemas.microsoft.com/office/drawing/2014/main" id="{75F2C9DA-94CE-4008-9EAB-1CE448AA3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34">
                <a:extLst>
                  <a:ext uri="{FF2B5EF4-FFF2-40B4-BE49-F238E27FC236}">
                    <a16:creationId xmlns:a16="http://schemas.microsoft.com/office/drawing/2014/main" id="{4D75BB7B-89E6-432D-BC9A-618DC809B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35">
                <a:extLst>
                  <a:ext uri="{FF2B5EF4-FFF2-40B4-BE49-F238E27FC236}">
                    <a16:creationId xmlns:a16="http://schemas.microsoft.com/office/drawing/2014/main" id="{30BDB2C9-3E42-4F30-AB9D-337512EF6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36">
                <a:extLst>
                  <a:ext uri="{FF2B5EF4-FFF2-40B4-BE49-F238E27FC236}">
                    <a16:creationId xmlns:a16="http://schemas.microsoft.com/office/drawing/2014/main" id="{A35CDBC4-9B12-4736-A2CF-701D3BAC1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37">
                <a:extLst>
                  <a:ext uri="{FF2B5EF4-FFF2-40B4-BE49-F238E27FC236}">
                    <a16:creationId xmlns:a16="http://schemas.microsoft.com/office/drawing/2014/main" id="{13944D3F-04FE-495A-A3B3-BA9C67D1E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38">
                <a:extLst>
                  <a:ext uri="{FF2B5EF4-FFF2-40B4-BE49-F238E27FC236}">
                    <a16:creationId xmlns:a16="http://schemas.microsoft.com/office/drawing/2014/main" id="{C2851E30-6D00-48AD-91E5-89190972A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577754A6-BBB4-462C-9E99-41C85FE1E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40">
                <a:extLst>
                  <a:ext uri="{FF2B5EF4-FFF2-40B4-BE49-F238E27FC236}">
                    <a16:creationId xmlns:a16="http://schemas.microsoft.com/office/drawing/2014/main" id="{DDE900CF-0475-4715-9158-F6B471822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41">
                <a:extLst>
                  <a:ext uri="{FF2B5EF4-FFF2-40B4-BE49-F238E27FC236}">
                    <a16:creationId xmlns:a16="http://schemas.microsoft.com/office/drawing/2014/main" id="{8CB6B700-AFC3-4617-9069-4D9EF120F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42">
                <a:extLst>
                  <a:ext uri="{FF2B5EF4-FFF2-40B4-BE49-F238E27FC236}">
                    <a16:creationId xmlns:a16="http://schemas.microsoft.com/office/drawing/2014/main" id="{F85FA13A-6963-4981-8037-E885244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43">
                <a:extLst>
                  <a:ext uri="{FF2B5EF4-FFF2-40B4-BE49-F238E27FC236}">
                    <a16:creationId xmlns:a16="http://schemas.microsoft.com/office/drawing/2014/main" id="{954EA052-C569-4D75-8AF5-EB7E91A71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44">
              <a:extLst>
                <a:ext uri="{FF2B5EF4-FFF2-40B4-BE49-F238E27FC236}">
                  <a16:creationId xmlns:a16="http://schemas.microsoft.com/office/drawing/2014/main" id="{9E7E4E47-E1E5-4404-863F-D9CC74A976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536"/>
              <a:ext cx="2736" cy="96"/>
              <a:chOff x="48" y="1056"/>
              <a:chExt cx="2736" cy="96"/>
            </a:xfrm>
          </p:grpSpPr>
          <p:sp>
            <p:nvSpPr>
              <p:cNvPr id="106" name="Oval 45">
                <a:extLst>
                  <a:ext uri="{FF2B5EF4-FFF2-40B4-BE49-F238E27FC236}">
                    <a16:creationId xmlns:a16="http://schemas.microsoft.com/office/drawing/2014/main" id="{15059E76-2609-4B71-A087-E20CBD2E3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46">
                <a:extLst>
                  <a:ext uri="{FF2B5EF4-FFF2-40B4-BE49-F238E27FC236}">
                    <a16:creationId xmlns:a16="http://schemas.microsoft.com/office/drawing/2014/main" id="{AA5EEADE-B80C-4917-8281-FE6BAFB8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47">
                <a:extLst>
                  <a:ext uri="{FF2B5EF4-FFF2-40B4-BE49-F238E27FC236}">
                    <a16:creationId xmlns:a16="http://schemas.microsoft.com/office/drawing/2014/main" id="{748495A7-A857-4F73-9B17-9D8FD5C00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48">
                <a:extLst>
                  <a:ext uri="{FF2B5EF4-FFF2-40B4-BE49-F238E27FC236}">
                    <a16:creationId xmlns:a16="http://schemas.microsoft.com/office/drawing/2014/main" id="{72C403AE-B277-4202-AECD-EBEE78E83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49">
                <a:extLst>
                  <a:ext uri="{FF2B5EF4-FFF2-40B4-BE49-F238E27FC236}">
                    <a16:creationId xmlns:a16="http://schemas.microsoft.com/office/drawing/2014/main" id="{4AE89994-5282-49A8-BA28-F9881AB06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50">
                <a:extLst>
                  <a:ext uri="{FF2B5EF4-FFF2-40B4-BE49-F238E27FC236}">
                    <a16:creationId xmlns:a16="http://schemas.microsoft.com/office/drawing/2014/main" id="{C95401BB-A090-4C87-A6F9-CFBE5E2C9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51">
                <a:extLst>
                  <a:ext uri="{FF2B5EF4-FFF2-40B4-BE49-F238E27FC236}">
                    <a16:creationId xmlns:a16="http://schemas.microsoft.com/office/drawing/2014/main" id="{BAD01B93-AD82-4676-BAD9-E4FC08263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52">
                <a:extLst>
                  <a:ext uri="{FF2B5EF4-FFF2-40B4-BE49-F238E27FC236}">
                    <a16:creationId xmlns:a16="http://schemas.microsoft.com/office/drawing/2014/main" id="{33719E5A-CC02-4441-95E0-CAE801DB4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53">
                <a:extLst>
                  <a:ext uri="{FF2B5EF4-FFF2-40B4-BE49-F238E27FC236}">
                    <a16:creationId xmlns:a16="http://schemas.microsoft.com/office/drawing/2014/main" id="{D4243C31-FF2C-4AC2-9267-AEAF415F5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54">
                <a:extLst>
                  <a:ext uri="{FF2B5EF4-FFF2-40B4-BE49-F238E27FC236}">
                    <a16:creationId xmlns:a16="http://schemas.microsoft.com/office/drawing/2014/main" id="{A2FC3686-264C-4DBB-923A-0D661BE72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55">
                <a:extLst>
                  <a:ext uri="{FF2B5EF4-FFF2-40B4-BE49-F238E27FC236}">
                    <a16:creationId xmlns:a16="http://schemas.microsoft.com/office/drawing/2014/main" id="{801B42F0-742D-4E00-8D97-20AFCDF41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56">
                <a:extLst>
                  <a:ext uri="{FF2B5EF4-FFF2-40B4-BE49-F238E27FC236}">
                    <a16:creationId xmlns:a16="http://schemas.microsoft.com/office/drawing/2014/main" id="{A135B622-0644-4D4A-8463-527A4D3F7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7">
              <a:extLst>
                <a:ext uri="{FF2B5EF4-FFF2-40B4-BE49-F238E27FC236}">
                  <a16:creationId xmlns:a16="http://schemas.microsoft.com/office/drawing/2014/main" id="{8B281295-AF46-463D-BD47-861C59117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776"/>
              <a:ext cx="2736" cy="96"/>
              <a:chOff x="48" y="1056"/>
              <a:chExt cx="2736" cy="96"/>
            </a:xfrm>
          </p:grpSpPr>
          <p:sp>
            <p:nvSpPr>
              <p:cNvPr id="94" name="Oval 58">
                <a:extLst>
                  <a:ext uri="{FF2B5EF4-FFF2-40B4-BE49-F238E27FC236}">
                    <a16:creationId xmlns:a16="http://schemas.microsoft.com/office/drawing/2014/main" id="{A015C93A-584C-4119-814C-A59D610FA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59">
                <a:extLst>
                  <a:ext uri="{FF2B5EF4-FFF2-40B4-BE49-F238E27FC236}">
                    <a16:creationId xmlns:a16="http://schemas.microsoft.com/office/drawing/2014/main" id="{C80F269B-EF47-474F-B6A3-76EAF2F9A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60">
                <a:extLst>
                  <a:ext uri="{FF2B5EF4-FFF2-40B4-BE49-F238E27FC236}">
                    <a16:creationId xmlns:a16="http://schemas.microsoft.com/office/drawing/2014/main" id="{50356620-5A71-4907-8EBD-3B3327E10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61">
                <a:extLst>
                  <a:ext uri="{FF2B5EF4-FFF2-40B4-BE49-F238E27FC236}">
                    <a16:creationId xmlns:a16="http://schemas.microsoft.com/office/drawing/2014/main" id="{E5433863-DA9D-4D4A-B5F6-E51FA592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62">
                <a:extLst>
                  <a:ext uri="{FF2B5EF4-FFF2-40B4-BE49-F238E27FC236}">
                    <a16:creationId xmlns:a16="http://schemas.microsoft.com/office/drawing/2014/main" id="{5868084B-F8AB-46C7-83FE-0CEF5D16B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63">
                <a:extLst>
                  <a:ext uri="{FF2B5EF4-FFF2-40B4-BE49-F238E27FC236}">
                    <a16:creationId xmlns:a16="http://schemas.microsoft.com/office/drawing/2014/main" id="{F931AFFC-1695-4074-85BD-725C5A71A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64">
                <a:extLst>
                  <a:ext uri="{FF2B5EF4-FFF2-40B4-BE49-F238E27FC236}">
                    <a16:creationId xmlns:a16="http://schemas.microsoft.com/office/drawing/2014/main" id="{C5CD6EA3-E77A-40FF-BA46-A56123F3C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65">
                <a:extLst>
                  <a:ext uri="{FF2B5EF4-FFF2-40B4-BE49-F238E27FC236}">
                    <a16:creationId xmlns:a16="http://schemas.microsoft.com/office/drawing/2014/main" id="{55CBC603-CFE4-4BF2-A16B-3775FC2B4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66">
                <a:extLst>
                  <a:ext uri="{FF2B5EF4-FFF2-40B4-BE49-F238E27FC236}">
                    <a16:creationId xmlns:a16="http://schemas.microsoft.com/office/drawing/2014/main" id="{3F77A7C1-652B-41CA-A73A-CD24EB0A3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67">
                <a:extLst>
                  <a:ext uri="{FF2B5EF4-FFF2-40B4-BE49-F238E27FC236}">
                    <a16:creationId xmlns:a16="http://schemas.microsoft.com/office/drawing/2014/main" id="{F2D5889B-B278-4A1B-9B7F-588D131C4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68">
                <a:extLst>
                  <a:ext uri="{FF2B5EF4-FFF2-40B4-BE49-F238E27FC236}">
                    <a16:creationId xmlns:a16="http://schemas.microsoft.com/office/drawing/2014/main" id="{D356F26C-6F1C-49A2-9119-B86A29ABF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69">
                <a:extLst>
                  <a:ext uri="{FF2B5EF4-FFF2-40B4-BE49-F238E27FC236}">
                    <a16:creationId xmlns:a16="http://schemas.microsoft.com/office/drawing/2014/main" id="{DDBD2C49-B543-47B3-8E76-745ED77A4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0">
              <a:extLst>
                <a:ext uri="{FF2B5EF4-FFF2-40B4-BE49-F238E27FC236}">
                  <a16:creationId xmlns:a16="http://schemas.microsoft.com/office/drawing/2014/main" id="{1EE8D8C1-C7EC-4C45-9D8A-AC4B3B49D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2016"/>
              <a:ext cx="2736" cy="96"/>
              <a:chOff x="48" y="1056"/>
              <a:chExt cx="2736" cy="96"/>
            </a:xfrm>
          </p:grpSpPr>
          <p:sp>
            <p:nvSpPr>
              <p:cNvPr id="82" name="Oval 71">
                <a:extLst>
                  <a:ext uri="{FF2B5EF4-FFF2-40B4-BE49-F238E27FC236}">
                    <a16:creationId xmlns:a16="http://schemas.microsoft.com/office/drawing/2014/main" id="{703E4947-815D-40DB-9FAD-A363FDD19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72">
                <a:extLst>
                  <a:ext uri="{FF2B5EF4-FFF2-40B4-BE49-F238E27FC236}">
                    <a16:creationId xmlns:a16="http://schemas.microsoft.com/office/drawing/2014/main" id="{DCE0DFDA-301E-4F5A-90BD-8ABFEEAA9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73">
                <a:extLst>
                  <a:ext uri="{FF2B5EF4-FFF2-40B4-BE49-F238E27FC236}">
                    <a16:creationId xmlns:a16="http://schemas.microsoft.com/office/drawing/2014/main" id="{5C751843-D738-445F-93FD-48054C2C9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74">
                <a:extLst>
                  <a:ext uri="{FF2B5EF4-FFF2-40B4-BE49-F238E27FC236}">
                    <a16:creationId xmlns:a16="http://schemas.microsoft.com/office/drawing/2014/main" id="{22ED5525-142F-498B-BF0E-6FEA91A80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75">
                <a:extLst>
                  <a:ext uri="{FF2B5EF4-FFF2-40B4-BE49-F238E27FC236}">
                    <a16:creationId xmlns:a16="http://schemas.microsoft.com/office/drawing/2014/main" id="{6F239356-E117-484A-A724-E19427B8E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76">
                <a:extLst>
                  <a:ext uri="{FF2B5EF4-FFF2-40B4-BE49-F238E27FC236}">
                    <a16:creationId xmlns:a16="http://schemas.microsoft.com/office/drawing/2014/main" id="{BC113EA0-5510-4C69-93CC-E3C266419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77">
                <a:extLst>
                  <a:ext uri="{FF2B5EF4-FFF2-40B4-BE49-F238E27FC236}">
                    <a16:creationId xmlns:a16="http://schemas.microsoft.com/office/drawing/2014/main" id="{DDB5087D-37EA-4988-86E7-7E42CDB8F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78">
                <a:extLst>
                  <a:ext uri="{FF2B5EF4-FFF2-40B4-BE49-F238E27FC236}">
                    <a16:creationId xmlns:a16="http://schemas.microsoft.com/office/drawing/2014/main" id="{CBBD981A-7263-431C-92E4-E88FE04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79">
                <a:extLst>
                  <a:ext uri="{FF2B5EF4-FFF2-40B4-BE49-F238E27FC236}">
                    <a16:creationId xmlns:a16="http://schemas.microsoft.com/office/drawing/2014/main" id="{01600632-06E1-4C4E-85F9-E9DF602FE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80">
                <a:extLst>
                  <a:ext uri="{FF2B5EF4-FFF2-40B4-BE49-F238E27FC236}">
                    <a16:creationId xmlns:a16="http://schemas.microsoft.com/office/drawing/2014/main" id="{7DAAE842-30C7-4E24-801A-DA576B96F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81">
                <a:extLst>
                  <a:ext uri="{FF2B5EF4-FFF2-40B4-BE49-F238E27FC236}">
                    <a16:creationId xmlns:a16="http://schemas.microsoft.com/office/drawing/2014/main" id="{65193827-99A9-41A9-8267-0393A5E07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82">
                <a:extLst>
                  <a:ext uri="{FF2B5EF4-FFF2-40B4-BE49-F238E27FC236}">
                    <a16:creationId xmlns:a16="http://schemas.microsoft.com/office/drawing/2014/main" id="{ACB6A67C-C9BC-4216-83FF-B95BC964D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83">
              <a:extLst>
                <a:ext uri="{FF2B5EF4-FFF2-40B4-BE49-F238E27FC236}">
                  <a16:creationId xmlns:a16="http://schemas.microsoft.com/office/drawing/2014/main" id="{54EAB42D-937F-4771-9373-2B70E1D85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2256"/>
              <a:ext cx="2736" cy="96"/>
              <a:chOff x="48" y="1056"/>
              <a:chExt cx="2736" cy="96"/>
            </a:xfrm>
          </p:grpSpPr>
          <p:sp>
            <p:nvSpPr>
              <p:cNvPr id="70" name="Oval 84">
                <a:extLst>
                  <a:ext uri="{FF2B5EF4-FFF2-40B4-BE49-F238E27FC236}">
                    <a16:creationId xmlns:a16="http://schemas.microsoft.com/office/drawing/2014/main" id="{F64A8FBE-360F-42F1-9E9E-276EA6A3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85">
                <a:extLst>
                  <a:ext uri="{FF2B5EF4-FFF2-40B4-BE49-F238E27FC236}">
                    <a16:creationId xmlns:a16="http://schemas.microsoft.com/office/drawing/2014/main" id="{7F2DDD2A-379B-40FE-BC26-499FA459C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86">
                <a:extLst>
                  <a:ext uri="{FF2B5EF4-FFF2-40B4-BE49-F238E27FC236}">
                    <a16:creationId xmlns:a16="http://schemas.microsoft.com/office/drawing/2014/main" id="{7BBC65E6-A97D-4E40-B4B9-D8DF6473B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87">
                <a:extLst>
                  <a:ext uri="{FF2B5EF4-FFF2-40B4-BE49-F238E27FC236}">
                    <a16:creationId xmlns:a16="http://schemas.microsoft.com/office/drawing/2014/main" id="{61496373-B976-472D-95FD-C445AF8CD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88">
                <a:extLst>
                  <a:ext uri="{FF2B5EF4-FFF2-40B4-BE49-F238E27FC236}">
                    <a16:creationId xmlns:a16="http://schemas.microsoft.com/office/drawing/2014/main" id="{F603C1BE-7D49-4E89-8BA5-DB09C607C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89">
                <a:extLst>
                  <a:ext uri="{FF2B5EF4-FFF2-40B4-BE49-F238E27FC236}">
                    <a16:creationId xmlns:a16="http://schemas.microsoft.com/office/drawing/2014/main" id="{E677490E-44A8-4614-8E95-522195B40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90">
                <a:extLst>
                  <a:ext uri="{FF2B5EF4-FFF2-40B4-BE49-F238E27FC236}">
                    <a16:creationId xmlns:a16="http://schemas.microsoft.com/office/drawing/2014/main" id="{270B0E2F-7314-45D2-ABC6-37B46218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91">
                <a:extLst>
                  <a:ext uri="{FF2B5EF4-FFF2-40B4-BE49-F238E27FC236}">
                    <a16:creationId xmlns:a16="http://schemas.microsoft.com/office/drawing/2014/main" id="{B23D7A33-ACEE-4102-81F1-9D506E418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92">
                <a:extLst>
                  <a:ext uri="{FF2B5EF4-FFF2-40B4-BE49-F238E27FC236}">
                    <a16:creationId xmlns:a16="http://schemas.microsoft.com/office/drawing/2014/main" id="{F092CBB2-8B45-4ED9-A811-38D694250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93">
                <a:extLst>
                  <a:ext uri="{FF2B5EF4-FFF2-40B4-BE49-F238E27FC236}">
                    <a16:creationId xmlns:a16="http://schemas.microsoft.com/office/drawing/2014/main" id="{47BF5386-B157-4030-A811-896CC7F6A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94">
                <a:extLst>
                  <a:ext uri="{FF2B5EF4-FFF2-40B4-BE49-F238E27FC236}">
                    <a16:creationId xmlns:a16="http://schemas.microsoft.com/office/drawing/2014/main" id="{26DDB64A-83F9-4DA1-8013-E1E1C7538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95">
                <a:extLst>
                  <a:ext uri="{FF2B5EF4-FFF2-40B4-BE49-F238E27FC236}">
                    <a16:creationId xmlns:a16="http://schemas.microsoft.com/office/drawing/2014/main" id="{805F5B47-735B-4F3E-9BE3-DE8D6D67A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96">
              <a:extLst>
                <a:ext uri="{FF2B5EF4-FFF2-40B4-BE49-F238E27FC236}">
                  <a16:creationId xmlns:a16="http://schemas.microsoft.com/office/drawing/2014/main" id="{3A5E8F52-BA75-4109-8A1B-879A663F6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2496"/>
              <a:ext cx="2736" cy="96"/>
              <a:chOff x="48" y="1056"/>
              <a:chExt cx="2736" cy="96"/>
            </a:xfrm>
          </p:grpSpPr>
          <p:sp>
            <p:nvSpPr>
              <p:cNvPr id="58" name="Oval 97">
                <a:extLst>
                  <a:ext uri="{FF2B5EF4-FFF2-40B4-BE49-F238E27FC236}">
                    <a16:creationId xmlns:a16="http://schemas.microsoft.com/office/drawing/2014/main" id="{F3CDDD3D-F6C9-41A2-85D3-1DF33B32B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98">
                <a:extLst>
                  <a:ext uri="{FF2B5EF4-FFF2-40B4-BE49-F238E27FC236}">
                    <a16:creationId xmlns:a16="http://schemas.microsoft.com/office/drawing/2014/main" id="{C0EF4595-EA06-45DD-B1A6-2C1584819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99">
                <a:extLst>
                  <a:ext uri="{FF2B5EF4-FFF2-40B4-BE49-F238E27FC236}">
                    <a16:creationId xmlns:a16="http://schemas.microsoft.com/office/drawing/2014/main" id="{64E0A29D-B3B3-4F03-8968-0B217B6E9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100">
                <a:extLst>
                  <a:ext uri="{FF2B5EF4-FFF2-40B4-BE49-F238E27FC236}">
                    <a16:creationId xmlns:a16="http://schemas.microsoft.com/office/drawing/2014/main" id="{99FB2999-FCE0-4218-8175-96B85F2F8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1">
                <a:extLst>
                  <a:ext uri="{FF2B5EF4-FFF2-40B4-BE49-F238E27FC236}">
                    <a16:creationId xmlns:a16="http://schemas.microsoft.com/office/drawing/2014/main" id="{7B57E202-4B9B-4F53-866B-39394A108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2">
                <a:extLst>
                  <a:ext uri="{FF2B5EF4-FFF2-40B4-BE49-F238E27FC236}">
                    <a16:creationId xmlns:a16="http://schemas.microsoft.com/office/drawing/2014/main" id="{4A6D04D4-87EE-41FC-919C-A706437C0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03">
                <a:extLst>
                  <a:ext uri="{FF2B5EF4-FFF2-40B4-BE49-F238E27FC236}">
                    <a16:creationId xmlns:a16="http://schemas.microsoft.com/office/drawing/2014/main" id="{06974DE3-0041-4D4C-89F2-E7DC7B7A3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4">
                <a:extLst>
                  <a:ext uri="{FF2B5EF4-FFF2-40B4-BE49-F238E27FC236}">
                    <a16:creationId xmlns:a16="http://schemas.microsoft.com/office/drawing/2014/main" id="{FC06AB68-E192-4468-B824-627BB7D41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05">
                <a:extLst>
                  <a:ext uri="{FF2B5EF4-FFF2-40B4-BE49-F238E27FC236}">
                    <a16:creationId xmlns:a16="http://schemas.microsoft.com/office/drawing/2014/main" id="{7AA09E80-89FE-4F31-9509-9B98CD7E1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06">
                <a:extLst>
                  <a:ext uri="{FF2B5EF4-FFF2-40B4-BE49-F238E27FC236}">
                    <a16:creationId xmlns:a16="http://schemas.microsoft.com/office/drawing/2014/main" id="{C3276808-E0D3-4970-B268-465E180E8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07">
                <a:extLst>
                  <a:ext uri="{FF2B5EF4-FFF2-40B4-BE49-F238E27FC236}">
                    <a16:creationId xmlns:a16="http://schemas.microsoft.com/office/drawing/2014/main" id="{D1D8E89E-FC7F-4DC2-AB3E-B3247072A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08">
                <a:extLst>
                  <a:ext uri="{FF2B5EF4-FFF2-40B4-BE49-F238E27FC236}">
                    <a16:creationId xmlns:a16="http://schemas.microsoft.com/office/drawing/2014/main" id="{8B339C97-F404-4294-A2A5-69AA3BFF7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09">
              <a:extLst>
                <a:ext uri="{FF2B5EF4-FFF2-40B4-BE49-F238E27FC236}">
                  <a16:creationId xmlns:a16="http://schemas.microsoft.com/office/drawing/2014/main" id="{CDBB2A20-4B91-4687-BDBC-4BE68ED53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2736"/>
              <a:ext cx="2736" cy="96"/>
              <a:chOff x="48" y="1056"/>
              <a:chExt cx="2736" cy="96"/>
            </a:xfrm>
          </p:grpSpPr>
          <p:sp>
            <p:nvSpPr>
              <p:cNvPr id="46" name="Oval 110">
                <a:extLst>
                  <a:ext uri="{FF2B5EF4-FFF2-40B4-BE49-F238E27FC236}">
                    <a16:creationId xmlns:a16="http://schemas.microsoft.com/office/drawing/2014/main" id="{A5D1876C-BACF-490E-906C-B7B8CE543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11">
                <a:extLst>
                  <a:ext uri="{FF2B5EF4-FFF2-40B4-BE49-F238E27FC236}">
                    <a16:creationId xmlns:a16="http://schemas.microsoft.com/office/drawing/2014/main" id="{091FE4A9-70C4-4AB2-952E-A4718AC0F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12">
                <a:extLst>
                  <a:ext uri="{FF2B5EF4-FFF2-40B4-BE49-F238E27FC236}">
                    <a16:creationId xmlns:a16="http://schemas.microsoft.com/office/drawing/2014/main" id="{69AD3BBE-7460-48B2-B0AE-5738ECEE2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13">
                <a:extLst>
                  <a:ext uri="{FF2B5EF4-FFF2-40B4-BE49-F238E27FC236}">
                    <a16:creationId xmlns:a16="http://schemas.microsoft.com/office/drawing/2014/main" id="{1C5ACC34-104C-4318-A19F-DFB0DE9DE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14">
                <a:extLst>
                  <a:ext uri="{FF2B5EF4-FFF2-40B4-BE49-F238E27FC236}">
                    <a16:creationId xmlns:a16="http://schemas.microsoft.com/office/drawing/2014/main" id="{7FB43DF0-F407-4629-A394-CAFB9A8AE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15">
                <a:extLst>
                  <a:ext uri="{FF2B5EF4-FFF2-40B4-BE49-F238E27FC236}">
                    <a16:creationId xmlns:a16="http://schemas.microsoft.com/office/drawing/2014/main" id="{90FFAAFB-6306-4DF1-A27E-D69BA34C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16">
                <a:extLst>
                  <a:ext uri="{FF2B5EF4-FFF2-40B4-BE49-F238E27FC236}">
                    <a16:creationId xmlns:a16="http://schemas.microsoft.com/office/drawing/2014/main" id="{47E09BA7-13F4-4E21-8773-45A75C4DE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17">
                <a:extLst>
                  <a:ext uri="{FF2B5EF4-FFF2-40B4-BE49-F238E27FC236}">
                    <a16:creationId xmlns:a16="http://schemas.microsoft.com/office/drawing/2014/main" id="{32C0A504-D63D-41A5-A1E1-9B337776D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18">
                <a:extLst>
                  <a:ext uri="{FF2B5EF4-FFF2-40B4-BE49-F238E27FC236}">
                    <a16:creationId xmlns:a16="http://schemas.microsoft.com/office/drawing/2014/main" id="{CF1BC809-34EC-4877-922D-9D48C4A55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19">
                <a:extLst>
                  <a:ext uri="{FF2B5EF4-FFF2-40B4-BE49-F238E27FC236}">
                    <a16:creationId xmlns:a16="http://schemas.microsoft.com/office/drawing/2014/main" id="{7F3CAF6A-3EE9-484F-87C1-C00FD4742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120">
                <a:extLst>
                  <a:ext uri="{FF2B5EF4-FFF2-40B4-BE49-F238E27FC236}">
                    <a16:creationId xmlns:a16="http://schemas.microsoft.com/office/drawing/2014/main" id="{4B6BF278-2358-498C-83CE-604D56EC3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21">
                <a:extLst>
                  <a:ext uri="{FF2B5EF4-FFF2-40B4-BE49-F238E27FC236}">
                    <a16:creationId xmlns:a16="http://schemas.microsoft.com/office/drawing/2014/main" id="{FFF8621A-70CB-4DCE-9BA5-A2DC4F3C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22">
              <a:extLst>
                <a:ext uri="{FF2B5EF4-FFF2-40B4-BE49-F238E27FC236}">
                  <a16:creationId xmlns:a16="http://schemas.microsoft.com/office/drawing/2014/main" id="{FFF7C856-B006-4D9E-AEBE-74E3527F7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2976"/>
              <a:ext cx="2736" cy="96"/>
              <a:chOff x="48" y="1056"/>
              <a:chExt cx="2736" cy="96"/>
            </a:xfrm>
          </p:grpSpPr>
          <p:sp>
            <p:nvSpPr>
              <p:cNvPr id="34" name="Oval 123">
                <a:extLst>
                  <a:ext uri="{FF2B5EF4-FFF2-40B4-BE49-F238E27FC236}">
                    <a16:creationId xmlns:a16="http://schemas.microsoft.com/office/drawing/2014/main" id="{13694401-1A44-4FC0-B08C-2D7BCEAAB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24">
                <a:extLst>
                  <a:ext uri="{FF2B5EF4-FFF2-40B4-BE49-F238E27FC236}">
                    <a16:creationId xmlns:a16="http://schemas.microsoft.com/office/drawing/2014/main" id="{FBB59EB1-1E7F-4FCC-B9EF-73E46C228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125">
                <a:extLst>
                  <a:ext uri="{FF2B5EF4-FFF2-40B4-BE49-F238E27FC236}">
                    <a16:creationId xmlns:a16="http://schemas.microsoft.com/office/drawing/2014/main" id="{A5294659-602B-4164-BC11-1A409AEB3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126">
                <a:extLst>
                  <a:ext uri="{FF2B5EF4-FFF2-40B4-BE49-F238E27FC236}">
                    <a16:creationId xmlns:a16="http://schemas.microsoft.com/office/drawing/2014/main" id="{25A533BB-CAF6-4C78-9612-AC211445B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27">
                <a:extLst>
                  <a:ext uri="{FF2B5EF4-FFF2-40B4-BE49-F238E27FC236}">
                    <a16:creationId xmlns:a16="http://schemas.microsoft.com/office/drawing/2014/main" id="{F48C7295-3F5E-41BF-9389-07FB06006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28">
                <a:extLst>
                  <a:ext uri="{FF2B5EF4-FFF2-40B4-BE49-F238E27FC236}">
                    <a16:creationId xmlns:a16="http://schemas.microsoft.com/office/drawing/2014/main" id="{4416DE85-3EBD-452E-94C7-641321922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29">
                <a:extLst>
                  <a:ext uri="{FF2B5EF4-FFF2-40B4-BE49-F238E27FC236}">
                    <a16:creationId xmlns:a16="http://schemas.microsoft.com/office/drawing/2014/main" id="{E07AD59E-01EF-41BE-8E65-5AD497291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30">
                <a:extLst>
                  <a:ext uri="{FF2B5EF4-FFF2-40B4-BE49-F238E27FC236}">
                    <a16:creationId xmlns:a16="http://schemas.microsoft.com/office/drawing/2014/main" id="{05DDDDBF-697E-43E5-8ABB-9FA1CFF15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31">
                <a:extLst>
                  <a:ext uri="{FF2B5EF4-FFF2-40B4-BE49-F238E27FC236}">
                    <a16:creationId xmlns:a16="http://schemas.microsoft.com/office/drawing/2014/main" id="{C6F83B00-A628-42E2-8579-17718CF56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32">
                <a:extLst>
                  <a:ext uri="{FF2B5EF4-FFF2-40B4-BE49-F238E27FC236}">
                    <a16:creationId xmlns:a16="http://schemas.microsoft.com/office/drawing/2014/main" id="{3B26CE28-2A81-4998-9DB8-D7FAFEB7F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33">
                <a:extLst>
                  <a:ext uri="{FF2B5EF4-FFF2-40B4-BE49-F238E27FC236}">
                    <a16:creationId xmlns:a16="http://schemas.microsoft.com/office/drawing/2014/main" id="{0862DF35-0936-4183-9D8B-8C23BD746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34">
                <a:extLst>
                  <a:ext uri="{FF2B5EF4-FFF2-40B4-BE49-F238E27FC236}">
                    <a16:creationId xmlns:a16="http://schemas.microsoft.com/office/drawing/2014/main" id="{03205960-23A7-49C6-82AC-10AFA55D3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35">
              <a:extLst>
                <a:ext uri="{FF2B5EF4-FFF2-40B4-BE49-F238E27FC236}">
                  <a16:creationId xmlns:a16="http://schemas.microsoft.com/office/drawing/2014/main" id="{A001ACD1-2616-43D2-8616-34201F07B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3216"/>
              <a:ext cx="2736" cy="96"/>
              <a:chOff x="48" y="1056"/>
              <a:chExt cx="2736" cy="96"/>
            </a:xfrm>
          </p:grpSpPr>
          <p:sp>
            <p:nvSpPr>
              <p:cNvPr id="22" name="Oval 136">
                <a:extLst>
                  <a:ext uri="{FF2B5EF4-FFF2-40B4-BE49-F238E27FC236}">
                    <a16:creationId xmlns:a16="http://schemas.microsoft.com/office/drawing/2014/main" id="{CFDF7AC5-B59A-4902-A321-D6322BABC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37">
                <a:extLst>
                  <a:ext uri="{FF2B5EF4-FFF2-40B4-BE49-F238E27FC236}">
                    <a16:creationId xmlns:a16="http://schemas.microsoft.com/office/drawing/2014/main" id="{1C234BC0-11BD-4D71-933B-B51AC39C0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38">
                <a:extLst>
                  <a:ext uri="{FF2B5EF4-FFF2-40B4-BE49-F238E27FC236}">
                    <a16:creationId xmlns:a16="http://schemas.microsoft.com/office/drawing/2014/main" id="{4F3EBA28-B3BC-407F-9C59-02DFF30A5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39">
                <a:extLst>
                  <a:ext uri="{FF2B5EF4-FFF2-40B4-BE49-F238E27FC236}">
                    <a16:creationId xmlns:a16="http://schemas.microsoft.com/office/drawing/2014/main" id="{DB26AA5B-C592-48C8-8BE9-508C295D7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40">
                <a:extLst>
                  <a:ext uri="{FF2B5EF4-FFF2-40B4-BE49-F238E27FC236}">
                    <a16:creationId xmlns:a16="http://schemas.microsoft.com/office/drawing/2014/main" id="{04679E49-2881-475F-98C2-ACC6B360A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141">
                <a:extLst>
                  <a:ext uri="{FF2B5EF4-FFF2-40B4-BE49-F238E27FC236}">
                    <a16:creationId xmlns:a16="http://schemas.microsoft.com/office/drawing/2014/main" id="{B30C292B-0A60-4BD6-AAC7-DB6846F36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142">
                <a:extLst>
                  <a:ext uri="{FF2B5EF4-FFF2-40B4-BE49-F238E27FC236}">
                    <a16:creationId xmlns:a16="http://schemas.microsoft.com/office/drawing/2014/main" id="{1A83699A-E9CB-4392-B73B-A1B81676A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143">
                <a:extLst>
                  <a:ext uri="{FF2B5EF4-FFF2-40B4-BE49-F238E27FC236}">
                    <a16:creationId xmlns:a16="http://schemas.microsoft.com/office/drawing/2014/main" id="{8C95C3BF-4F0E-4235-875B-DD89DBCCE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144">
                <a:extLst>
                  <a:ext uri="{FF2B5EF4-FFF2-40B4-BE49-F238E27FC236}">
                    <a16:creationId xmlns:a16="http://schemas.microsoft.com/office/drawing/2014/main" id="{94363519-3FF2-4E05-97D4-9AE8BE30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145">
                <a:extLst>
                  <a:ext uri="{FF2B5EF4-FFF2-40B4-BE49-F238E27FC236}">
                    <a16:creationId xmlns:a16="http://schemas.microsoft.com/office/drawing/2014/main" id="{2718C4CE-3E90-485C-B6F1-C7C436084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146">
                <a:extLst>
                  <a:ext uri="{FF2B5EF4-FFF2-40B4-BE49-F238E27FC236}">
                    <a16:creationId xmlns:a16="http://schemas.microsoft.com/office/drawing/2014/main" id="{B38626FB-C937-49E9-8A6E-736A2C7E0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47">
                <a:extLst>
                  <a:ext uri="{FF2B5EF4-FFF2-40B4-BE49-F238E27FC236}">
                    <a16:creationId xmlns:a16="http://schemas.microsoft.com/office/drawing/2014/main" id="{7836BC02-C3CE-49AB-A0C6-823F5D08D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2" name="Line 175">
            <a:extLst>
              <a:ext uri="{FF2B5EF4-FFF2-40B4-BE49-F238E27FC236}">
                <a16:creationId xmlns:a16="http://schemas.microsoft.com/office/drawing/2014/main" id="{AE567198-88B0-4076-87EA-12A040538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1346" y="4497387"/>
            <a:ext cx="460589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9FEE2-6DBC-4F69-984D-DA91DA26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11A315-5FCC-4C27-B773-81A3827D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palabra alias significa “una identidad falsa”.</a:t>
            </a:r>
          </a:p>
          <a:p>
            <a:r>
              <a:rPr lang="es-MX" dirty="0"/>
              <a:t>En procesamiento de señales, </a:t>
            </a:r>
            <a:r>
              <a:rPr lang="es-MX" dirty="0" err="1"/>
              <a:t>aliasing</a:t>
            </a:r>
            <a:r>
              <a:rPr lang="es-MX" dirty="0"/>
              <a:t> se refiere a fenómenos de muestreo que hacen que diferentes señales se vuelvan indistinguibles entre sí después del muestreo, es decir, que una señal se “disfrace” de otra.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F97792-9844-4F28-B67C-C0AA37C9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59F738-7ED3-4739-A81D-BC057039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6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1D9A3-7843-4A34-B793-61D43323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6CCA62-0D36-4FE4-A62E-5E59947C7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DIP4 – GW, p. 221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27F5CA-45D2-4915-A9D5-CA767B41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606073-C935-45AA-ABE6-ECA8329B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57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29BFC5-0094-4273-B374-30C013DF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29" y="1903729"/>
            <a:ext cx="8624795" cy="37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56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AC0AD-4E87-4FA4-85F0-C532C5E6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B9256-6067-4EF3-B47F-5E6EB055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subsampling puede ser peligroso.</a:t>
            </a:r>
          </a:p>
          <a:p>
            <a:r>
              <a:rPr lang="es-MX" dirty="0"/>
              <a:t>Errores característicos:</a:t>
            </a:r>
          </a:p>
          <a:p>
            <a:r>
              <a:rPr lang="es-MX" dirty="0"/>
              <a:t>Las ruedas de los carros ruedan en sentido contrario en las películas.</a:t>
            </a:r>
          </a:p>
          <a:p>
            <a:r>
              <a:rPr lang="es-MX" dirty="0"/>
              <a:t>Los tableros de ajedrez se desintegran en </a:t>
            </a:r>
            <a:r>
              <a:rPr lang="es-MX"/>
              <a:t>el horizonte.</a:t>
            </a:r>
            <a:endParaRPr lang="es-MX" dirty="0"/>
          </a:p>
          <a:p>
            <a:r>
              <a:rPr lang="es-MX" dirty="0"/>
              <a:t>Las camisas a rayas lucen raras en la televisión en color.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E29C2F-2052-4BC5-A29F-B1EA97F6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633D86-603B-4040-A8A5-84D60148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7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0AE0C-1FD7-4B6F-AA3F-C886B611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Alias en video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B381A-2F8E-498D-92E3-28193664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 err="1"/>
              <a:t>Slide</a:t>
            </a:r>
            <a:r>
              <a:rPr lang="es-MX" sz="2000" b="1" dirty="0"/>
              <a:t> </a:t>
            </a:r>
            <a:r>
              <a:rPr lang="es-MX" sz="2000" b="1" dirty="0" err="1"/>
              <a:t>by</a:t>
            </a:r>
            <a:r>
              <a:rPr lang="es-MX" sz="2000" b="1" dirty="0"/>
              <a:t> Steve Seitz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FE4379-75EC-4B1E-BAC7-CBB92098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125170-FCEE-4643-B515-B0D9D153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59</a:t>
            </a:fld>
            <a:endParaRPr lang="es-MX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27A4138-4EE5-49C4-9769-98CB3C41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3305908" y="1828800"/>
            <a:ext cx="7462910" cy="456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9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ea typeface="Arial Unicode MS" pitchFamily="34" charset="-128"/>
                <a:cs typeface="Times New Roman" pitchFamily="18" charset="0"/>
              </a:rPr>
              <a:t>Fuente: Derek </a:t>
            </a:r>
            <a:r>
              <a:rPr lang="en-US" sz="2000" b="1" dirty="0" err="1">
                <a:ea typeface="Arial Unicode MS" pitchFamily="34" charset="-128"/>
                <a:cs typeface="Times New Roman" pitchFamily="18" charset="0"/>
              </a:rPr>
              <a:t>Hoiem</a:t>
            </a:r>
            <a:r>
              <a:rPr lang="en-US" sz="2000" b="1" dirty="0">
                <a:ea typeface="Arial Unicode MS" pitchFamily="34" charset="-128"/>
                <a:cs typeface="Times New Roman" pitchFamily="18" charset="0"/>
              </a:rPr>
              <a:t> (UIUC)</a:t>
            </a:r>
          </a:p>
          <a:p>
            <a:endParaRPr lang="en-US" sz="2400" dirty="0"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9460" name="Picture 2" descr="File:Waveform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514670B-CAAB-4DA9-8562-B0108E94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C6482AD-6D38-4C2E-9B00-4C4BE2FF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579BA-1EA2-4B17-B926-255411FC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Alias en imagen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7673A-72CC-4336-BEB0-F4AB97F41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https://textureingraphics.wordpress.com/what-is-texture-mapping/anti-aliasing-problem-and-mipmapping/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941BD8-DEC8-446A-BAB3-C7957FB5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D3232B-80E3-4725-A87B-563320DF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60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7E837D-57B1-4CA4-B410-6518D5BD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6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74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E13F4-BC28-41B4-A3EF-566D3928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Patrones de </a:t>
            </a:r>
            <a:r>
              <a:rPr lang="es-MX" dirty="0" err="1"/>
              <a:t>Moiré</a:t>
            </a:r>
            <a:r>
              <a:rPr lang="es-MX" dirty="0"/>
              <a:t> por </a:t>
            </a:r>
            <a:r>
              <a:rPr lang="es-MX"/>
              <a:t>aliasing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413D06-631B-45C1-A784-C1BBAC650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</a:t>
            </a:r>
            <a:r>
              <a:rPr lang="es-MX" sz="2000" b="1" dirty="0">
                <a:hlinkClick r:id="rId2"/>
              </a:rPr>
              <a:t>https://commons.wikimedia.org/wiki/File:Shirt_with_moir%C3%A9_caused_by_aliasing.jpg</a:t>
            </a:r>
            <a:endParaRPr lang="es-MX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AB67FC-535E-4783-B2E8-5CED0BB4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F8AD03-6475-487B-9B9B-D2810F1F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61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DF2CE5-14FD-4AD2-89C9-342ADC24B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88" y="1975942"/>
            <a:ext cx="7429383" cy="35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23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A167-1F4F-4477-9C61-D955E8B5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Teorema de muestreo de Nyquist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06BE9DD-12D9-4B3C-B3B2-160090E22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Al muestrear una señal a intervalos discretos, la frecuencia de muestreo debe ser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MX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s-MX" dirty="0"/>
                  <a:t> = frecuencia máxima de la señal de entrada.</a:t>
                </a:r>
              </a:p>
              <a:p>
                <a:r>
                  <a:rPr lang="es-MX" dirty="0"/>
                  <a:t>Esto permite reconstruir el original a partir de la versión muestreada.</a:t>
                </a:r>
              </a:p>
              <a:p>
                <a:endParaRPr lang="es-MX" dirty="0"/>
              </a:p>
              <a:p>
                <a:r>
                  <a:rPr lang="es-MX" dirty="0"/>
                  <a:t>        bien</a:t>
                </a:r>
              </a:p>
              <a:p>
                <a:endParaRPr lang="es-MX" dirty="0"/>
              </a:p>
              <a:p>
                <a:endParaRPr lang="es-MX" dirty="0"/>
              </a:p>
              <a:p>
                <a:r>
                  <a:rPr lang="es-MX" dirty="0"/>
                  <a:t>         mal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06BE9DD-12D9-4B3C-B3B2-160090E22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E3BCB1-6DBC-472C-B843-C3112FE5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4E28A6-1E6E-469C-B7B7-23C592B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62</a:t>
            </a:fld>
            <a:endParaRPr lang="es-MX"/>
          </a:p>
        </p:txBody>
      </p:sp>
      <p:pic>
        <p:nvPicPr>
          <p:cNvPr id="6" name="Picture 5" descr="sine-sample-4">
            <a:extLst>
              <a:ext uri="{FF2B5EF4-FFF2-40B4-BE49-F238E27FC236}">
                <a16:creationId xmlns:a16="http://schemas.microsoft.com/office/drawing/2014/main" id="{7EA943A0-D7BD-48EF-AF05-4E726B22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32" y="3823051"/>
            <a:ext cx="5652868" cy="142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ine-sample-5">
            <a:extLst>
              <a:ext uri="{FF2B5EF4-FFF2-40B4-BE49-F238E27FC236}">
                <a16:creationId xmlns:a16="http://schemas.microsoft.com/office/drawing/2014/main" id="{5CF42C20-82BE-4507-962E-0D75207B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60" y="5342118"/>
            <a:ext cx="5483577" cy="137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CD9E1-46E8-4E77-AD1A-1917E030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Anti-aliasing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C751AC-B9CB-4A62-A62B-A80241C50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Soluciones:</a:t>
            </a:r>
          </a:p>
          <a:p>
            <a:r>
              <a:rPr lang="es-MX" dirty="0"/>
              <a:t>Muestrear más a menudo.</a:t>
            </a:r>
          </a:p>
          <a:p>
            <a:r>
              <a:rPr lang="es-MX" dirty="0"/>
              <a:t>Deshacerse de todas las frecuencias que sean mayores que la mitad de la nueva frecuencia de muestreo.</a:t>
            </a:r>
          </a:p>
          <a:p>
            <a:pPr lvl="1"/>
            <a:r>
              <a:rPr lang="es-MX" dirty="0"/>
              <a:t>Se perderá información.</a:t>
            </a:r>
          </a:p>
          <a:p>
            <a:pPr lvl="1"/>
            <a:r>
              <a:rPr lang="es-MX" dirty="0"/>
              <a:t>Pero es mejor que tener alias.</a:t>
            </a:r>
          </a:p>
          <a:p>
            <a:pPr lvl="1"/>
            <a:r>
              <a:rPr lang="es-MX" dirty="0"/>
              <a:t>Aplicar un filtro suavizante.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4CBF87-A1AF-42D6-9BF6-ED1A65E6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413E5E-8947-44E2-AFE8-03996103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0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0AF95-09F9-4BB7-9BB4-E3E8380F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Algoritmo para </a:t>
            </a:r>
            <a:r>
              <a:rPr lang="es-MX" dirty="0" err="1"/>
              <a:t>downsampling</a:t>
            </a:r>
            <a:r>
              <a:rPr lang="es-MX" dirty="0"/>
              <a:t> por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39EF2-FB66-42A9-9F48-46DF3721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/>
              <a:t>Comenzar con la imagen(h, w)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Aplicar un filtro pasa bajas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image_blur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cv.GaussianBlur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ksize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=(7, 7),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sigmaX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dirty="0"/>
              <a:t>Muestrear cada segundo pixel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image_small = image_blur[1:2:end, 1:2:end]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B24E89-CBBB-41FC-9CB0-CD185EE5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208E82-E6D8-4CAF-87C1-586F8CB2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581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B2606-79A3-4D86-A2EC-B3E4C4BC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Subsampling sin filtrado previo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20616-A7C4-4ACD-99A3-4238E9ED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9945A0-5F9C-4C17-B9C1-31DC944E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D04CB3-DDBD-4182-88F3-129CACAC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65</a:t>
            </a:fld>
            <a:endParaRPr lang="es-MX"/>
          </a:p>
        </p:txBody>
      </p:sp>
      <p:pic>
        <p:nvPicPr>
          <p:cNvPr id="6" name="Picture 2" descr="vg-nn-half">
            <a:extLst>
              <a:ext uri="{FF2B5EF4-FFF2-40B4-BE49-F238E27FC236}">
                <a16:creationId xmlns:a16="http://schemas.microsoft.com/office/drawing/2014/main" id="{9E5A6B65-65A7-4D2A-ABCE-DB91DC54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34" y="1944570"/>
            <a:ext cx="2568718" cy="33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vg-nn-quarter">
            <a:extLst>
              <a:ext uri="{FF2B5EF4-FFF2-40B4-BE49-F238E27FC236}">
                <a16:creationId xmlns:a16="http://schemas.microsoft.com/office/drawing/2014/main" id="{4B8B2284-B3C5-4072-94D3-056AF17D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34" y="1947016"/>
            <a:ext cx="2568718" cy="33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g-nn-eighth">
            <a:extLst>
              <a:ext uri="{FF2B5EF4-FFF2-40B4-BE49-F238E27FC236}">
                <a16:creationId xmlns:a16="http://schemas.microsoft.com/office/drawing/2014/main" id="{23E19DAC-B0A4-4D61-9E98-4F0016AC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97" y="1935480"/>
            <a:ext cx="2582818" cy="340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5408A9B5-7318-4232-AA61-4120DC0B4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386" y="5417163"/>
            <a:ext cx="1865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1/4  </a:t>
            </a:r>
            <a:r>
              <a:rPr lang="en-US" sz="1600" dirty="0"/>
              <a:t>(2x zoom)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6171E3A-E183-4D47-8D98-543C6785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142" y="5417163"/>
            <a:ext cx="2110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1/8  </a:t>
            </a:r>
            <a:r>
              <a:rPr lang="en-US" sz="1600" dirty="0"/>
              <a:t>(4x zoom)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E4881AA-5D5B-435E-8D20-88EE361E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711" y="5417163"/>
            <a:ext cx="862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1032521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B2606-79A3-4D86-A2EC-B3E4C4BC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Subsampling con filtrado gaussiano previo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20616-A7C4-4ACD-99A3-4238E9EDA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9945A0-5F9C-4C17-B9C1-31DC944E3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D04CB3-DDBD-4182-88F3-129CACAC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66</a:t>
            </a:fld>
            <a:endParaRPr lang="es-MX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408A9B5-7318-4232-AA61-4120DC0B4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386" y="5417163"/>
            <a:ext cx="1865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1/4  </a:t>
            </a:r>
            <a:r>
              <a:rPr lang="en-US" sz="1600" dirty="0"/>
              <a:t>(2x zoom)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6171E3A-E183-4D47-8D98-543C6785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142" y="5417163"/>
            <a:ext cx="2110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1/8  </a:t>
            </a:r>
            <a:r>
              <a:rPr lang="en-US" sz="1600" dirty="0"/>
              <a:t>(4x zoom)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E4881AA-5D5B-435E-8D20-88EE361E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711" y="5417163"/>
            <a:ext cx="862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1/2</a:t>
            </a:r>
          </a:p>
        </p:txBody>
      </p:sp>
      <p:pic>
        <p:nvPicPr>
          <p:cNvPr id="12" name="Picture 2" descr="vg-gauss-eighth">
            <a:extLst>
              <a:ext uri="{FF2B5EF4-FFF2-40B4-BE49-F238E27FC236}">
                <a16:creationId xmlns:a16="http://schemas.microsoft.com/office/drawing/2014/main" id="{B6B1AC91-EF4B-49BB-939C-C4D2AC48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96" y="1909667"/>
            <a:ext cx="2641410" cy="348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vg-gauss-quarter">
            <a:extLst>
              <a:ext uri="{FF2B5EF4-FFF2-40B4-BE49-F238E27FC236}">
                <a16:creationId xmlns:a16="http://schemas.microsoft.com/office/drawing/2014/main" id="{B641EA28-5D29-41CC-85E6-6238BA7F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62" y="1904761"/>
            <a:ext cx="2617481" cy="345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g-gauss-half">
            <a:extLst>
              <a:ext uri="{FF2B5EF4-FFF2-40B4-BE49-F238E27FC236}">
                <a16:creationId xmlns:a16="http://schemas.microsoft.com/office/drawing/2014/main" id="{50BBAAF4-180D-4DB4-9C09-4FB11E5E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81" y="1903729"/>
            <a:ext cx="2622800" cy="34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95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EF9587-C650-4146-BA18-BE7F00CB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Imágenes híbridas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58E12E-880F-45F5-A67B-B48D464B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¿Por qué se obtienen interpretaciones diferentes de las imágenes híbridas que dependen de la distancia?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C01601-2F9E-464B-BC43-A3C676EA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6D78C7-F089-435D-999B-3D97CCA9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67</a:t>
            </a:fld>
            <a:endParaRPr lang="es-MX"/>
          </a:p>
        </p:txBody>
      </p:sp>
      <p:pic>
        <p:nvPicPr>
          <p:cNvPr id="6" name="Picture 2" descr="C:\Users\Hoiem\Documents\Classes\Computational Photography - Fall 2010\projects\hybrid\teaser.jpg">
            <a:extLst>
              <a:ext uri="{FF2B5EF4-FFF2-40B4-BE49-F238E27FC236}">
                <a16:creationId xmlns:a16="http://schemas.microsoft.com/office/drawing/2014/main" id="{C12736B2-99AA-4BDC-A0CE-9F0759A9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3864960" y="2729132"/>
            <a:ext cx="2692441" cy="29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oiem\Documents\Classes\Computational Photography - Fall 2010\projects\hybrid\teaser.jpg">
            <a:extLst>
              <a:ext uri="{FF2B5EF4-FFF2-40B4-BE49-F238E27FC236}">
                <a16:creationId xmlns:a16="http://schemas.microsoft.com/office/drawing/2014/main" id="{E7FC2373-D860-4ACC-849E-A5151DC2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8515911" y="2586944"/>
            <a:ext cx="1107979" cy="13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oiem\Documents\Classes\Computational Photography - Fall 2010\projects\hybrid\teaser.jpg">
            <a:extLst>
              <a:ext uri="{FF2B5EF4-FFF2-40B4-BE49-F238E27FC236}">
                <a16:creationId xmlns:a16="http://schemas.microsoft.com/office/drawing/2014/main" id="{8AC8E1C8-5ED4-49B8-BFDB-DA7D8FC1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8642073" y="4836039"/>
            <a:ext cx="998742" cy="10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0F860C82-3878-499E-8195-27B9216B4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278" y="3927628"/>
            <a:ext cx="2727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/>
              <a:t>?</a:t>
            </a:r>
          </a:p>
        </p:txBody>
      </p: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37966E41-10EE-4E82-9092-42541525C5C1}"/>
              </a:ext>
            </a:extLst>
          </p:cNvPr>
          <p:cNvCxnSpPr>
            <a:cxnSpLocks/>
          </p:cNvCxnSpPr>
          <p:nvPr/>
        </p:nvCxnSpPr>
        <p:spPr>
          <a:xfrm flipV="1">
            <a:off x="7022546" y="3271422"/>
            <a:ext cx="1098986" cy="315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C49B5702-D070-4838-A971-BF7725067C28}"/>
              </a:ext>
            </a:extLst>
          </p:cNvPr>
          <p:cNvCxnSpPr>
            <a:cxnSpLocks/>
          </p:cNvCxnSpPr>
          <p:nvPr/>
        </p:nvCxnSpPr>
        <p:spPr>
          <a:xfrm>
            <a:off x="6974765" y="4681900"/>
            <a:ext cx="1146767" cy="5493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977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DAFB0-6972-401B-B253-2A65C7EA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Lincoln in </a:t>
            </a:r>
            <a:r>
              <a:rPr lang="es-MX" dirty="0" err="1"/>
              <a:t>Dalivision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59FF9-41DB-4526-9FB6-071BF637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n-US" sz="1600" b="1" dirty="0"/>
              <a:t>By Levine &amp; Levine - http://www.doubletakeart.com/cgi-bin/dtg/dtg.sla?name=Salvador+Dali&amp;lp=16323457802168094191&amp;cc=dtg&amp;ca=x&amp;alc=dtg*64589&amp;ai=00133*3676, Fair use, </a:t>
            </a:r>
            <a:r>
              <a:rPr lang="en-US" sz="1600" b="1" dirty="0">
                <a:hlinkClick r:id="rId2"/>
              </a:rPr>
              <a:t>https://en.wikipedia.org/w/index.php?curid=36956616</a:t>
            </a:r>
            <a:endParaRPr lang="es-MX" sz="16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E433FD-88D4-4E0A-8E56-34920A6A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0AA46C-AA63-4164-97E8-B5DADDBC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68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7F0A7F-EF82-4C03-9721-2BD7C0694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14" y="32475"/>
            <a:ext cx="3549553" cy="54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4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8DFC0-1DD5-4E8A-B13D-3F563A2C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Pistas de la percepción humana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63144-BF25-4A2B-8A28-9119C8C1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procesamiento en humanos filtra varias orientaciones y escalas de frecuencia.</a:t>
            </a:r>
          </a:p>
          <a:p>
            <a:r>
              <a:rPr lang="es-MX" dirty="0"/>
              <a:t>Las señales perceptuales en las frecuencias medias dominan la percepción.</a:t>
            </a:r>
          </a:p>
          <a:p>
            <a:r>
              <a:rPr lang="es-MX" dirty="0"/>
              <a:t>Cuando se ve una imagen desde lejos, se le está submuestreando.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EEBA06-FEB8-41C9-9D1A-FD522585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917542-11DE-48F5-A02A-7DA177D0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69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7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52676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51089"/>
            <a:ext cx="2514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486" name="Picture 9" descr="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84714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48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0489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A7A31E9-3817-43E9-817C-EE63F32E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3CC185-00F6-4396-9E4C-84550066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7</a:t>
            </a:fld>
            <a:endParaRPr lang="es-MX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94EED-7BB0-4FFB-B9D9-B285D869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Imagen híbrida en FFT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DD273-1AB3-462C-AC22-D9E3CEED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2000" b="1" dirty="0"/>
              <a:t>Fuente: Derek </a:t>
            </a:r>
            <a:r>
              <a:rPr lang="es-MX" sz="2000" b="1" dirty="0" err="1"/>
              <a:t>Hoiem</a:t>
            </a:r>
            <a:r>
              <a:rPr lang="es-MX" sz="2000" b="1" dirty="0"/>
              <a:t> (UIUC)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A3436D-B701-4702-B1CE-DAE579A7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08E6C-F2BA-49BD-A390-EC94A55D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70</a:t>
            </a:fld>
            <a:endParaRPr lang="es-MX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E040EA8-C980-44D7-BFFE-D12FB642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2" r="66875" b="10031"/>
          <a:stretch>
            <a:fillRect/>
          </a:stretch>
        </p:blipFill>
        <p:spPr bwMode="auto">
          <a:xfrm>
            <a:off x="2044700" y="2228088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3A7E7B8-CC78-4B54-92FC-09EF588F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5" t="13086" r="626" b="10031"/>
          <a:stretch>
            <a:fillRect/>
          </a:stretch>
        </p:blipFill>
        <p:spPr bwMode="auto">
          <a:xfrm>
            <a:off x="5321300" y="2228088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qual 5">
            <a:extLst>
              <a:ext uri="{FF2B5EF4-FFF2-40B4-BE49-F238E27FC236}">
                <a16:creationId xmlns:a16="http://schemas.microsoft.com/office/drawing/2014/main" id="{C471F070-805C-4942-AAFF-16F4236B2236}"/>
              </a:ext>
            </a:extLst>
          </p:cNvPr>
          <p:cNvSpPr/>
          <p:nvPr/>
        </p:nvSpPr>
        <p:spPr>
          <a:xfrm>
            <a:off x="4940300" y="3904488"/>
            <a:ext cx="304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F102931D-43B4-4260-B2ED-DE6F32750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1847088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Hybrid Image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DBBDA9D-CF9F-4FD6-B919-7455006F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1847088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Low-passed Image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DB1F0853-0513-4DC6-BA9B-4522B826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1847088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High-passed Image</a:t>
            </a:r>
          </a:p>
        </p:txBody>
      </p:sp>
      <p:sp>
        <p:nvSpPr>
          <p:cNvPr id="18" name="Plus 10">
            <a:extLst>
              <a:ext uri="{FF2B5EF4-FFF2-40B4-BE49-F238E27FC236}">
                <a16:creationId xmlns:a16="http://schemas.microsoft.com/office/drawing/2014/main" id="{7181F5FA-4B94-4CE0-A398-1B49BDBC7831}"/>
              </a:ext>
            </a:extLst>
          </p:cNvPr>
          <p:cNvSpPr/>
          <p:nvPr/>
        </p:nvSpPr>
        <p:spPr>
          <a:xfrm>
            <a:off x="7531100" y="1847088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2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BEAF5-34C4-4CE4-9FD6-9AC081D7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7863F65-9C5E-4737-999E-3D7DEF118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/>
                  <a:t>A veces tiene sentido pensar en imágenes y filtrado en el dominio de la frecuencia.</a:t>
                </a:r>
              </a:p>
              <a:p>
                <a:pPr lvl="1"/>
                <a:r>
                  <a:rPr lang="es-MX" dirty="0"/>
                  <a:t>Análisis de Fourier.</a:t>
                </a:r>
              </a:p>
              <a:p>
                <a:r>
                  <a:rPr lang="es-MX" dirty="0"/>
                  <a:t>Puede ser más rápido filtrar usando FFT para imágenes grandes (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s-MX" dirty="0"/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dirty="0"/>
                  <a:t> para autocorrelación).</a:t>
                </a:r>
              </a:p>
              <a:p>
                <a:r>
                  <a:rPr lang="es-MX" dirty="0"/>
                  <a:t>Las imágenes son en su mayoría suaves.</a:t>
                </a:r>
              </a:p>
              <a:p>
                <a:pPr lvl="1"/>
                <a:r>
                  <a:rPr lang="es-MX" dirty="0"/>
                  <a:t>Base para la compresión.</a:t>
                </a:r>
              </a:p>
              <a:p>
                <a:r>
                  <a:rPr lang="es-MX" dirty="0"/>
                  <a:t>Recordar realizar un suavizado antes de realizar el sampling.</a:t>
                </a:r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7863F65-9C5E-4737-999E-3D7DEF118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 r="-1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57ED42-E65B-4EE8-8D7D-10241FF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5FBB2A-6273-42F6-BEF7-7DA3AEE2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71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509" name="Picture 8" descr="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98714"/>
            <a:ext cx="24384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a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81538"/>
            <a:ext cx="2514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a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76500"/>
            <a:ext cx="2438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1513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A30CE9F-4B91-4F39-9BAD-9D8AD9B3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B75987-20A4-4509-9602-20041DB3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8</a:t>
            </a:fld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572000" y="31146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7467600" y="31908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4572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2533" name="Picture 8" descr="a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1"/>
            <a:ext cx="25146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a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65664"/>
            <a:ext cx="2514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a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14601"/>
            <a:ext cx="2514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Espectro de frecuencias</a:t>
            </a:r>
          </a:p>
        </p:txBody>
      </p:sp>
      <p:pic>
        <p:nvPicPr>
          <p:cNvPr id="22537" name="Picture 2" descr="File:Waveform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9333" r="46317" b="53333"/>
          <a:stretch>
            <a:fillRect/>
          </a:stretch>
        </p:blipFill>
        <p:spPr bwMode="auto">
          <a:xfrm>
            <a:off x="1905000" y="2362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F6A5894-77D3-49A9-B233-0D8E51E0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Universidad de Sonora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98CC4A-679B-4860-BE65-9D4005EC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1CC3-6C4F-4B1A-B342-A6A4208780F9}" type="slidenum">
              <a:rPr lang="es-MX" smtClean="0"/>
              <a:t>9</a:t>
            </a:fld>
            <a:endParaRPr lang="es-MX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2416</TotalTime>
  <Words>2609</Words>
  <Application>Microsoft Office PowerPoint</Application>
  <PresentationFormat>Panorámica</PresentationFormat>
  <Paragraphs>607</Paragraphs>
  <Slides>71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80" baseType="lpstr">
      <vt:lpstr>Arial</vt:lpstr>
      <vt:lpstr>Arial Unicode MS</vt:lpstr>
      <vt:lpstr>Calibri</vt:lpstr>
      <vt:lpstr>Cambria Math</vt:lpstr>
      <vt:lpstr>Comic Sans MS</vt:lpstr>
      <vt:lpstr>Times New Roman</vt:lpstr>
      <vt:lpstr>Wingdings 2</vt:lpstr>
      <vt:lpstr>Flujo</vt:lpstr>
      <vt:lpstr>Equation</vt:lpstr>
      <vt:lpstr>Dominio de la frecuencia</vt:lpstr>
      <vt:lpstr>Temario</vt:lpstr>
      <vt:lpstr>Pensando en términos de frecuencia</vt:lpstr>
      <vt:lpstr>Suma de senos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Espectro de frecuencias</vt:lpstr>
      <vt:lpstr>Otras señales</vt:lpstr>
      <vt:lpstr>Transformada de Fourier</vt:lpstr>
      <vt:lpstr>Transformada de Fourier</vt:lpstr>
      <vt:lpstr>Análisis de Fourier en imágenes</vt:lpstr>
      <vt:lpstr>Desplegando la DFT 2-D</vt:lpstr>
      <vt:lpstr>Análisis de Fourier en imágenes</vt:lpstr>
      <vt:lpstr>Análisis de Fourier en imágenes</vt:lpstr>
      <vt:lpstr>Análisis de Fourier en imágenes</vt:lpstr>
      <vt:lpstr>Análisis de Fourier en imágenes</vt:lpstr>
      <vt:lpstr>Análisis de Fourier en imágenes</vt:lpstr>
      <vt:lpstr>Transformada de Fourier en 1D</vt:lpstr>
      <vt:lpstr>Teorema de la convolución</vt:lpstr>
      <vt:lpstr>Propiedades de la transformada de Fourier</vt:lpstr>
      <vt:lpstr>Transformada de Fourier en 2D</vt:lpstr>
      <vt:lpstr>Comparación de filtrados</vt:lpstr>
      <vt:lpstr>Filtrado en frecuencia</vt:lpstr>
      <vt:lpstr>Comparación</vt:lpstr>
      <vt:lpstr>Ejemplo de imagen de Fourier</vt:lpstr>
      <vt:lpstr>Ejemplo de imagen de Fourier</vt:lpstr>
      <vt:lpstr>Ejemplo de imagen de Fourier</vt:lpstr>
      <vt:lpstr>Ejemplo de imagen de Fourier</vt:lpstr>
      <vt:lpstr>Ejemplos de filtrado</vt:lpstr>
      <vt:lpstr>Filtro de Sobel</vt:lpstr>
      <vt:lpstr>Filtro gaussiano</vt:lpstr>
      <vt:lpstr>Filtro LoG</vt:lpstr>
      <vt:lpstr>Filtro de caja</vt:lpstr>
      <vt:lpstr>FFT en Python</vt:lpstr>
      <vt:lpstr>Filtrado en Python 1/2</vt:lpstr>
      <vt:lpstr>Filtrado en Python 2 / 2</vt:lpstr>
      <vt:lpstr>Desplegar una imagen FFT 1 / 2</vt:lpstr>
      <vt:lpstr>Desplegar una imagen FFT 2 / 2</vt:lpstr>
      <vt:lpstr>2 preguntas 2</vt:lpstr>
      <vt:lpstr>Paso 1</vt:lpstr>
      <vt:lpstr>Paso 2</vt:lpstr>
      <vt:lpstr>Magnitud y fase</vt:lpstr>
      <vt:lpstr>Magnitud y fase</vt:lpstr>
      <vt:lpstr>Filtrado</vt:lpstr>
      <vt:lpstr>Filtrado</vt:lpstr>
      <vt:lpstr>Gaussiano</vt:lpstr>
      <vt:lpstr>Filtro de caja</vt:lpstr>
      <vt:lpstr>Sampling</vt:lpstr>
      <vt:lpstr>Subsampling</vt:lpstr>
      <vt:lpstr>Subsampling en un factor de 2</vt:lpstr>
      <vt:lpstr>Alias</vt:lpstr>
      <vt:lpstr>Alias</vt:lpstr>
      <vt:lpstr>Alias</vt:lpstr>
      <vt:lpstr>Alias en video</vt:lpstr>
      <vt:lpstr>Alias en imagen</vt:lpstr>
      <vt:lpstr>Patrones de Moiré por aliasing</vt:lpstr>
      <vt:lpstr>Teorema de muestreo de Nyquist</vt:lpstr>
      <vt:lpstr>Anti-aliasing</vt:lpstr>
      <vt:lpstr>Algoritmo para downsampling por 2</vt:lpstr>
      <vt:lpstr>Subsampling sin filtrado previo</vt:lpstr>
      <vt:lpstr>Subsampling con filtrado gaussiano previo</vt:lpstr>
      <vt:lpstr>Imágenes híbridas</vt:lpstr>
      <vt:lpstr>Lincoln in Dalivision</vt:lpstr>
      <vt:lpstr>Pistas de la percepción humana</vt:lpstr>
      <vt:lpstr>Imagen híbrida en FFT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Dominio de la frecuencia</dc:title>
  <dc:creator>HECTOR ANTONIO VILLA MARTINEZ</dc:creator>
  <cp:lastModifiedBy>HECTOR ANTONIO VILLA MARTINEZ</cp:lastModifiedBy>
  <cp:revision>70</cp:revision>
  <dcterms:created xsi:type="dcterms:W3CDTF">2024-06-11T17:18:03Z</dcterms:created>
  <dcterms:modified xsi:type="dcterms:W3CDTF">2024-08-26T02:48:07Z</dcterms:modified>
</cp:coreProperties>
</file>