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2"/>
  </p:notesMasterIdLst>
  <p:sldIdLst>
    <p:sldId id="256" r:id="rId2"/>
    <p:sldId id="314" r:id="rId3"/>
    <p:sldId id="426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396" r:id="rId13"/>
    <p:sldId id="397" r:id="rId14"/>
    <p:sldId id="259" r:id="rId15"/>
    <p:sldId id="267" r:id="rId16"/>
    <p:sldId id="276" r:id="rId17"/>
    <p:sldId id="277" r:id="rId18"/>
    <p:sldId id="278" r:id="rId19"/>
    <p:sldId id="279" r:id="rId20"/>
    <p:sldId id="280" r:id="rId21"/>
    <p:sldId id="407" r:id="rId22"/>
    <p:sldId id="408" r:id="rId23"/>
    <p:sldId id="438" r:id="rId24"/>
    <p:sldId id="439" r:id="rId25"/>
    <p:sldId id="460" r:id="rId26"/>
    <p:sldId id="320" r:id="rId27"/>
    <p:sldId id="321" r:id="rId28"/>
    <p:sldId id="297" r:id="rId29"/>
    <p:sldId id="298" r:id="rId30"/>
    <p:sldId id="301" r:id="rId31"/>
    <p:sldId id="302" r:id="rId32"/>
    <p:sldId id="303" r:id="rId33"/>
    <p:sldId id="306" r:id="rId34"/>
    <p:sldId id="322" r:id="rId35"/>
    <p:sldId id="271" r:id="rId36"/>
    <p:sldId id="440" r:id="rId37"/>
    <p:sldId id="441" r:id="rId38"/>
    <p:sldId id="442" r:id="rId39"/>
    <p:sldId id="288" r:id="rId40"/>
    <p:sldId id="289" r:id="rId41"/>
    <p:sldId id="341" r:id="rId42"/>
    <p:sldId id="342" r:id="rId43"/>
    <p:sldId id="462" r:id="rId44"/>
    <p:sldId id="290" r:id="rId45"/>
    <p:sldId id="443" r:id="rId46"/>
    <p:sldId id="291" r:id="rId47"/>
    <p:sldId id="292" r:id="rId48"/>
    <p:sldId id="444" r:id="rId49"/>
    <p:sldId id="445" r:id="rId50"/>
    <p:sldId id="446" r:id="rId51"/>
    <p:sldId id="447" r:id="rId52"/>
    <p:sldId id="345" r:id="rId53"/>
    <p:sldId id="463" r:id="rId54"/>
    <p:sldId id="458" r:id="rId55"/>
    <p:sldId id="464" r:id="rId56"/>
    <p:sldId id="457" r:id="rId57"/>
    <p:sldId id="459" r:id="rId58"/>
    <p:sldId id="465" r:id="rId59"/>
    <p:sldId id="466" r:id="rId60"/>
    <p:sldId id="461" r:id="rId6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3"/>
    <p:restoredTop sz="94723"/>
  </p:normalViewPr>
  <p:slideViewPr>
    <p:cSldViewPr snapToGrid="0" snapToObjects="1">
      <p:cViewPr varScale="1">
        <p:scale>
          <a:sx n="56" d="100"/>
          <a:sy n="56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2F36-0A25-D24F-8854-0CDF1B49473D}" type="datetimeFigureOut">
              <a:rPr lang="es-ES_tradnl" smtClean="0"/>
              <a:t>05/09/2025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0D7B-517F-A945-9885-026F19C8DD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08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13F0C-7D8B-49D5-BD3E-D89F5702BA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33804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A3E06-C2E2-4F97-9C28-F154A584EC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6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639E-0952-4AA7-9181-4F0E1BF81B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4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59606-F9C4-43C9-A329-06E2E7CBE0E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0D901-E6AD-4988-B817-2837909769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FF86F-CA62-48AE-BC8D-DE84F3EF2EC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DBBF-ED6A-4F08-88AD-44AB8112F9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1A22E-84E9-4A8B-9237-B26B5ED03E7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B674A-0FD7-4D74-8651-DAF8181A84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2097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7909-8A3A-46DA-B63D-FB13C637CA9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1856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CB3F7-E8B9-4350-B21B-F8B84D9B0D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080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04E47-6704-4FD8-A8AC-4C8538B656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4120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7501E-CEBC-48E8-8218-8DF33A7FD5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75589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BAB09-EB09-4069-AACB-ACFBF75D3BD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66371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CF82-B2CB-4BB4-936A-DAFA9D7E32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77C4-B4B6-4200-A0C8-4CCE694EC75E}" type="datetime1">
              <a:rPr lang="en-US" smtClean="0"/>
              <a:t>9/5/2025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192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5E13-3C3A-4F5D-A8A3-26A649D591B0}" type="datetime1">
              <a:rPr lang="en-US" smtClean="0"/>
              <a:t>9/5/2025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791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9419-B72D-4A1F-976A-2C498B58D50F}" type="datetime1">
              <a:rPr lang="en-US" smtClean="0"/>
              <a:t>9/5/2025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103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2113-04AF-41BF-860F-B3CF2C17B239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C8F-EB96-490E-B9A0-F478FCFC42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94D-34C8-4162-93A1-3FF1FFF61B94}" type="datetime1">
              <a:rPr lang="en-US" smtClean="0"/>
              <a:t>9/5/2025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19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070F-DF10-4B7D-A0D6-0D1982B0A2A8}" type="datetime1">
              <a:rPr lang="en-US" smtClean="0"/>
              <a:t>9/5/2025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895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43FC-D6C1-4CC7-B843-FECB38EA4F75}" type="datetime1">
              <a:rPr lang="en-US" smtClean="0"/>
              <a:t>9/5/2025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05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E75-D9F0-4923-8E4B-65127764FBEF}" type="datetime1">
              <a:rPr lang="en-US" smtClean="0"/>
              <a:t>9/5/2025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84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1940-931E-4168-8D64-93A91938F261}" type="datetime1">
              <a:rPr lang="en-US" smtClean="0"/>
              <a:t>9/5/2025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B75C-614E-46EC-8EBC-C504A8492238}" type="datetime1">
              <a:rPr lang="en-US" smtClean="0"/>
              <a:t>9/5/2025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65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0271-DFA1-4220-8D14-53F06F475460}" type="datetime1">
              <a:rPr lang="en-US" smtClean="0"/>
              <a:t>9/5/2025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82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D31-B6E7-48EB-BA87-178B46EDE573}" type="datetime1">
              <a:rPr lang="en-US" smtClean="0"/>
              <a:t>9/5/2025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B549D-9AC9-4297-8FC4-ACF009BF3026}" type="datetime1">
              <a:rPr lang="en-US" smtClean="0"/>
              <a:t>9/5/2025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5E22B-38FA-F04D-9145-9E256AF00805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960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/index.php?curid=14017036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0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27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mmons.wikimedia.org/w/index.php?curid=605206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12.xml"/><Relationship Id="rId7" Type="http://schemas.openxmlformats.org/officeDocument/2006/relationships/image" Target="../media/image3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commons.wikimedia.org/w/index.php?curid=149738918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commons.wikimedia.org/w/index.php?curid=1184541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B78A-FD54-E64B-9964-EB4DEA626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Filtros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85548-C2B0-4E4B-8261-13821BC53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472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C1C1D-A29B-4892-BE19-410424F4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Distancia entre pixeles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C278397-8E29-423D-BB99-A903261B9C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Dados dos pixeles: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p(x1, y1)</a:t>
                </a:r>
                <a:r>
                  <a:rPr lang="es-MX" dirty="0"/>
                  <a:t> y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q(x2, y2)</a:t>
                </a:r>
                <a:r>
                  <a:rPr lang="es-MX" dirty="0">
                    <a:cs typeface="Times New Roman" panose="02020603050405020304" pitchFamily="18" charset="0"/>
                  </a:rPr>
                  <a:t>,</a:t>
                </a:r>
                <a:r>
                  <a:rPr lang="es-MX" dirty="0"/>
                  <a:t> su distancia se calcula mediante alguna de las siguientes métricas.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Distancia de Manhattan (Distancia L1):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begChr m:val="|"/>
                          <m:endChr m:val="|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MX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s-MX" dirty="0"/>
                  <a:t>Distancia Euclidiana (Distancia L2):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2=</m:t>
                      </m:r>
                      <m:rad>
                        <m:radPr>
                          <m:degHide m:val="on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MX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s-MX" dirty="0"/>
                  <a:t>Distancia de </a:t>
                </a:r>
                <a:r>
                  <a:rPr lang="es-MX" dirty="0" err="1"/>
                  <a:t>Chebyshev</a:t>
                </a:r>
                <a:r>
                  <a:rPr lang="es-MX" dirty="0"/>
                  <a:t> o de ajedrez (Distancia L∞):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∞=</m:t>
                      </m:r>
                      <m:func>
                        <m:func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C278397-8E29-423D-BB99-A903261B9C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5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42E6ED-FD68-48ED-8268-A0261817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F41234-071D-4E55-B111-ECEDC9F7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2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F9532-C62C-406B-8435-DA92902F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Distancia entre pixeles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34950-CA9E-4565-B1D5-730388D12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</a:t>
            </a:r>
            <a:r>
              <a:rPr lang="en-US" sz="1400" b="1" dirty="0" err="1"/>
              <a:t>Cmglee</a:t>
            </a:r>
            <a:r>
              <a:rPr lang="en-US" sz="1400" b="1" dirty="0"/>
              <a:t> - Own work, CC BY-SA 4.0, </a:t>
            </a:r>
            <a:r>
              <a:rPr lang="en-US" sz="1400" b="1" dirty="0">
                <a:hlinkClick r:id="rId2"/>
              </a:rPr>
              <a:t>https://commons.wikimedia.org/w/index.php?curid=140170366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5E7707-E043-4261-9243-A8C39235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2B184F-9762-4F63-9FFE-910F3730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11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7B6E56-FF6F-40EA-9502-DAA7F569F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2" y="1847088"/>
            <a:ext cx="9022620" cy="35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E7D1-7561-B7AC-1FDD-C737624F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Imagen nítida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BDD9-185B-4FA4-CC31-4D53A3024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una imagen nítida (</a:t>
            </a:r>
            <a:r>
              <a:rPr lang="es-ES_tradnl" dirty="0" err="1"/>
              <a:t>sharp</a:t>
            </a:r>
            <a:r>
              <a:rPr lang="es-ES_tradnl" dirty="0"/>
              <a:t>) la intensidad local aumenta o disminuye bruscamente (es decir, la diferencia entre pixeles vecinos es grande).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6946A-2BAF-3D9D-7DD3-18438839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0C15-3B59-FC6A-6941-003C5486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12</a:t>
            </a:fld>
            <a:endParaRPr lang="es-ES_tradnl"/>
          </a:p>
        </p:txBody>
      </p:sp>
      <p:pic>
        <p:nvPicPr>
          <p:cNvPr id="7" name="Picture 6" descr="A lake with rocks and trees in the background&#10;&#10;Description automatically generated">
            <a:extLst>
              <a:ext uri="{FF2B5EF4-FFF2-40B4-BE49-F238E27FC236}">
                <a16:creationId xmlns:a16="http://schemas.microsoft.com/office/drawing/2014/main" id="{F299A126-EC6B-456E-712B-70630307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62" y="2806361"/>
            <a:ext cx="5291138" cy="35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84AF-CC86-5324-CCFE-E93DB841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Imagen borrosa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6FEF-49DB-E983-4914-68A571FA0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una imagen borrosa (</a:t>
            </a:r>
            <a:r>
              <a:rPr lang="es-ES_tradnl" dirty="0" err="1"/>
              <a:t>blurred</a:t>
            </a:r>
            <a:r>
              <a:rPr lang="es-ES_tradnl" dirty="0"/>
              <a:t>, </a:t>
            </a:r>
            <a:r>
              <a:rPr lang="es-ES_tradnl" dirty="0" err="1"/>
              <a:t>fuzzy</a:t>
            </a:r>
            <a:r>
              <a:rPr lang="es-ES_tradnl" dirty="0"/>
              <a:t>) la función de intensidad local es suave.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7B1F0-67CC-6291-6F86-628A032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C28AA-E506-9172-9CF1-360B162F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13</a:t>
            </a:fld>
            <a:endParaRPr lang="es-ES_tradnl"/>
          </a:p>
        </p:txBody>
      </p:sp>
      <p:pic>
        <p:nvPicPr>
          <p:cNvPr id="7" name="Picture 6" descr="A blurry image of a road with trees&#10;&#10;Description automatically generated">
            <a:extLst>
              <a:ext uri="{FF2B5EF4-FFF2-40B4-BE49-F238E27FC236}">
                <a16:creationId xmlns:a16="http://schemas.microsoft.com/office/drawing/2014/main" id="{0D42DFA9-71C1-1FE6-E91D-FF184123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2" y="2522510"/>
            <a:ext cx="5721351" cy="38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A91C-7292-DF43-AB38-A68282FA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1DE9-E9E3-9E4B-BF56-9D1AE308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Filtrado de imágenes</a:t>
            </a:r>
            <a:r>
              <a:rPr lang="es-ES_tradnl" dirty="0"/>
              <a:t>. Para cada pixel, se calcula una función tomando en cuenta sus valor y el valor de sus vecinos.</a:t>
            </a:r>
          </a:p>
          <a:p>
            <a:r>
              <a:rPr lang="es-ES_tradnl" dirty="0"/>
              <a:t>Funciones de los filtros:</a:t>
            </a:r>
          </a:p>
          <a:p>
            <a:r>
              <a:rPr lang="es-MX" dirty="0"/>
              <a:t>Mejorar imágenes.</a:t>
            </a:r>
          </a:p>
          <a:p>
            <a:pPr lvl="1"/>
            <a:r>
              <a:rPr lang="es-MX" dirty="0"/>
              <a:t>Eliminar ruido, cambiar el tamaño, etc.</a:t>
            </a:r>
          </a:p>
          <a:p>
            <a:r>
              <a:rPr lang="es-MX" dirty="0"/>
              <a:t>Extraer información de imágenes.</a:t>
            </a:r>
          </a:p>
          <a:p>
            <a:pPr lvl="1"/>
            <a:r>
              <a:rPr lang="es-MX" dirty="0"/>
              <a:t>Textura, bordes, puntos distintivos, etc.</a:t>
            </a:r>
          </a:p>
          <a:p>
            <a:r>
              <a:rPr lang="es-MX" dirty="0"/>
              <a:t>Detectar patrones</a:t>
            </a:r>
          </a:p>
          <a:p>
            <a:pPr lvl="1"/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endParaRPr lang="es-MX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7672D-612E-D649-AFAB-A52D6E66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013BD-CD1C-9B4F-B2E2-9CA0FEBF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86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3E51-2725-1648-8239-B0C5C9A1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filtro de caja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12506-01A4-A148-A165-1E79AF69E8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Filtro de caja de 3 x 3: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</m:mr>
                        </m:m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12506-01A4-A148-A165-1E79AF69E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961AA-4EC1-D142-8A77-E6C3766D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96FC1-66CB-6247-9CDB-4CFE0E33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770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>
            <p:extLst/>
          </p:nvPr>
        </p:nvGraphicFramePr>
        <p:xfrm>
          <a:off x="863600" y="2327274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>
            <p:extLst/>
          </p:nvPr>
        </p:nvGraphicFramePr>
        <p:xfrm>
          <a:off x="4876800" y="2325686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257801" y="2630486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>
            <p:extLst/>
          </p:nvPr>
        </p:nvGraphicFramePr>
        <p:xfrm>
          <a:off x="863600" y="2327275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838200" y="2325686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52242" y="6585468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334000" y="2706686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83287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205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83287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77936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205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77936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335087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205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335087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609600" y="39686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696200" y="344486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73087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205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73087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F5203F1-91BF-4AC0-9C12-90A11FF4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2F6C40-D21D-4BBE-AF1F-9A0C5C17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>
            <p:extLst/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>
            <p:extLst/>
          </p:nvPr>
        </p:nvGraphicFramePr>
        <p:xfrm>
          <a:off x="4883890" y="231081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569690" y="261561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>
            <p:extLst/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226290" y="231081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>
            <p:extLst/>
          </p:nvPr>
        </p:nvGraphicFramePr>
        <p:xfrm>
          <a:off x="5868141" y="126306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307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1" y="126306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>
            <p:extLst/>
          </p:nvPr>
        </p:nvGraphicFramePr>
        <p:xfrm>
          <a:off x="1753340" y="132021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307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340" y="132021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616690" y="2481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703290" y="32961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>
            <p:extLst/>
          </p:nvPr>
        </p:nvGraphicFramePr>
        <p:xfrm>
          <a:off x="6636491" y="55821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307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491" y="55821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922366" y="657483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>
            <p:extLst/>
          </p:nvPr>
        </p:nvGraphicFramePr>
        <p:xfrm>
          <a:off x="1994641" y="596841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307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41" y="596841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1001EC0-B3A1-4D18-AA3E-BBD32C09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32A8FDE-3BEE-4E3F-98D7-8A5FE4BA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17</a:t>
            </a:fld>
            <a:endParaRPr lang="es-ES_trad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9436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6002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409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4099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410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410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704F408-0DBB-4E0E-A817-9EFDBF88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23242C-32C5-4A97-917C-B772A587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18</a:t>
            </a:fld>
            <a:endParaRPr lang="es-ES_trad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298474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905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5122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512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512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512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47E5E1E-97FA-41B2-A8C1-C007827D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E1EFC2-63F6-4B13-B7ED-B92798A2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19</a:t>
            </a:fld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0474-B5D4-414B-869C-0C34A387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6E1D-9822-EA4E-8F35-5023F65A2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Conectividad</a:t>
            </a:r>
          </a:p>
          <a:p>
            <a:r>
              <a:rPr lang="es-ES_tradnl" dirty="0"/>
              <a:t>Filtros en el dominio espacial</a:t>
            </a:r>
          </a:p>
          <a:p>
            <a:r>
              <a:rPr lang="es-ES_tradnl" dirty="0"/>
              <a:t>Filtro de caja</a:t>
            </a:r>
          </a:p>
          <a:p>
            <a:r>
              <a:rPr lang="es-ES_tradnl" dirty="0"/>
              <a:t>Filtros gaussiano</a:t>
            </a:r>
          </a:p>
          <a:p>
            <a:r>
              <a:rPr lang="es-ES_tradnl"/>
              <a:t>Imágenes híbridas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4F7A4-55C3-8544-8204-0CA73536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491A2-9B5F-FB46-A2C2-DEEAEB82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391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655527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286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614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614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61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6149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FAC65A2-25FB-424B-A757-0BE9DDE97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300654" y="4325982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955073" y="4017191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717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717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717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848600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327686" y="4316503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717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FF2C36-530C-4B6D-8ACB-F8C8C4471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/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70104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658291" y="3335382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819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819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70104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819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8D874E-12BB-43A9-BCD7-39239BF36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>
            <p:extLst/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  <p:extLst/>
          </p:nvPr>
        </p:nvGraphicFramePr>
        <p:xfrm>
          <a:off x="48768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>
            <p:extLst/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921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>
            <p:extLst/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9219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>
            <p:extLst/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Equation" r:id="rId9" imgW="2070000" imgH="355320" progId="Equation.3">
                  <p:embed/>
                </p:oleObj>
              </mc:Choice>
              <mc:Fallback>
                <p:oleObj name="Equation" r:id="rId9" imgW="2070000" imgH="355320" progId="Equation.3">
                  <p:embed/>
                  <p:pic>
                    <p:nvPicPr>
                      <p:cNvPr id="922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0" name="Object 26"/>
          <p:cNvGraphicFramePr>
            <a:graphicFrameLocks noChangeAspect="1"/>
          </p:cNvGraphicFramePr>
          <p:nvPr>
            <p:extLst/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8494B8-E18E-4044-9066-AB73F544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9BDC8F-EB96-490E-B9A0-F478FCFC42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14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EC092-A357-42B9-8F6E-2277A186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F4671-7C6D-4B5F-9D11-010D40EE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filtro de caja reemplaza el valor de cada pixel por el promedio de sus vecinos.</a:t>
            </a:r>
          </a:p>
          <a:p>
            <a:r>
              <a:rPr lang="es-MX" dirty="0"/>
              <a:t>Suaviza la imagen.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C06AE4-7D92-45BB-9A90-C5C87B3F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EFFFD3-1CDB-4483-B1F5-F9FE7401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24</a:t>
            </a:fld>
            <a:endParaRPr lang="es-ES_tradnl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D325134-1634-4619-BF40-658DE462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06" y="3330742"/>
            <a:ext cx="5732194" cy="28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F14B-7AE2-42AA-9B9C-072700DA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9BDF1-A869-45D1-A35C-70BD0ACBC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38CE8D-328A-4314-8C16-36F1A8E8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BF50B5-81C2-44A9-8439-D6854D38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25</a:t>
            </a:fld>
            <a:endParaRPr lang="es-ES_tradnl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8E27937D-71E6-4E2E-A3C4-3FEFA77C2C6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88951894"/>
              </p:ext>
            </p:extLst>
          </p:nvPr>
        </p:nvGraphicFramePr>
        <p:xfrm>
          <a:off x="1125415" y="224448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D2A9B4A7-4F12-4652-82B3-DD4A417BC6E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4746512"/>
              </p:ext>
            </p:extLst>
          </p:nvPr>
        </p:nvGraphicFramePr>
        <p:xfrm>
          <a:off x="6946741" y="224448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3">
            <a:extLst>
              <a:ext uri="{FF2B5EF4-FFF2-40B4-BE49-F238E27FC236}">
                <a16:creationId xmlns:a16="http://schemas.microsoft.com/office/drawing/2014/main" id="{2DA47654-4125-452C-AFEE-98B88690F90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8823571"/>
              </p:ext>
            </p:extLst>
          </p:nvPr>
        </p:nvGraphicFramePr>
        <p:xfrm>
          <a:off x="4379739" y="2470910"/>
          <a:ext cx="2055881" cy="2037805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61CE88F1-B7B9-4B8B-B9F3-4BC88E199370}"/>
              </a:ext>
            </a:extLst>
          </p:cNvPr>
          <p:cNvSpPr txBox="1"/>
          <p:nvPr/>
        </p:nvSpPr>
        <p:spPr>
          <a:xfrm>
            <a:off x="3971732" y="338525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60BEDD7-8109-4FB5-900F-B6D34FEDD0AA}"/>
              </a:ext>
            </a:extLst>
          </p:cNvPr>
          <p:cNvSpPr txBox="1"/>
          <p:nvPr/>
        </p:nvSpPr>
        <p:spPr>
          <a:xfrm>
            <a:off x="6480776" y="32589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638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4651374" y="5568461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13E9859-9D94-42FC-8FDF-B2C76F5E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D9D6FC-F107-4302-90E9-93F385D9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26</a:t>
            </a:fld>
            <a:endParaRPr lang="es-ES_trad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038599" y="2971799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279525" y="46894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476999" y="4724400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Filtered </a:t>
            </a:r>
          </a:p>
          <a:p>
            <a:pPr eaLnBrk="1" hangingPunct="1"/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4861494" y="5514595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4A3DEC9-52D3-424F-B3BC-99CF2C12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5528B4E-9CC9-431E-837D-A638A9C5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27</a:t>
            </a:fld>
            <a:endParaRPr lang="es-ES_trad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4799866" y="5477255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104F273-653D-4A69-B06E-62A71E5F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C8EA9D-978E-4BCA-B4D5-EDC329B2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28</a:t>
            </a:fld>
            <a:endParaRPr lang="es-ES_trad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40386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279526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629400" y="2667001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6294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705600" y="4724401"/>
            <a:ext cx="121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Shifted left</a:t>
            </a:r>
          </a:p>
          <a:p>
            <a:pPr eaLnBrk="1" hangingPunct="1"/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5348287" y="5605926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8A34629-9D33-4F32-8EF9-BA679D11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4DF494-46B5-4133-8635-DF475FE7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29</a:t>
            </a:fld>
            <a:endParaRPr lang="es-ES_trad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4743E-8473-48B3-8415-209D9DBB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Conectividad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EDF38-908F-47AE-95ED-BB4285E80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Conectividad</a:t>
            </a:r>
            <a:r>
              <a:rPr lang="es-MX" dirty="0"/>
              <a:t>. La forma en que los pixeles están conectados entre sí.</a:t>
            </a:r>
          </a:p>
          <a:p>
            <a:r>
              <a:rPr lang="es-MX" dirty="0"/>
              <a:t>Tres tipos de conectividad.</a:t>
            </a:r>
          </a:p>
          <a:p>
            <a:r>
              <a:rPr lang="es-MX" dirty="0"/>
              <a:t>Conectividad de 4 vecinos, N4(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dirty="0"/>
              <a:t>).</a:t>
            </a:r>
          </a:p>
          <a:p>
            <a:r>
              <a:rPr lang="es-MX" dirty="0"/>
              <a:t>Conectividad de 8 vecinos, N8(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dirty="0"/>
              <a:t>).</a:t>
            </a:r>
          </a:p>
          <a:p>
            <a:r>
              <a:rPr lang="es-MX" dirty="0"/>
              <a:t>Conectividad mixta, M-</a:t>
            </a:r>
            <a:r>
              <a:rPr lang="es-MX" dirty="0" err="1"/>
              <a:t>connectivity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159731-7111-4E55-A8B1-FDF693D3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95D583-16A3-4E4D-81F0-BBE63AB8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6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619999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3047999" y="4343399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4614028" y="5471938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CE157C1-7F2C-4875-9C20-24D1566E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363E99-0A9C-4423-8241-1450E9F2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30</a:t>
            </a:fld>
            <a:endParaRPr lang="es-ES_trad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571999" y="4724399"/>
            <a:ext cx="441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3890433" y="5984562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7B19912-A578-4597-ABD0-2A1A95F0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AD892A-323E-414B-857E-C6DBC21C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31</a:t>
            </a:fld>
            <a:endParaRPr lang="es-ES_trad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9144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8805863" y="5404338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3D149DF-0263-49A6-B822-204FF3EC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912A110-0E1B-45FE-831D-EB5876AE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32</a:t>
            </a:fld>
            <a:endParaRPr lang="es-ES_trad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4627425" y="3430801"/>
            <a:ext cx="1157050" cy="11412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26" y="2152401"/>
            <a:ext cx="3019425" cy="3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01" y="2152401"/>
            <a:ext cx="3019425" cy="3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299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926B00E-58FA-4EFC-9489-7FC1807D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F01F84A-038A-49D3-8843-8EDA74D0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4641157" y="3434769"/>
            <a:ext cx="1141758" cy="1126117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5997575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73" y="2181288"/>
            <a:ext cx="2979518" cy="38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48" y="2181288"/>
            <a:ext cx="2979518" cy="38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299" y="46370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Q?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B7BE302-76DC-4BCC-B806-E71C264B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6293CD-EB3E-4B84-8422-B8BD9BBA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2B18-DB76-F740-A4E7-4B4CE2F8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Aplicación de un filtro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A5BE6-37D1-3B4F-A5AA-2B0319233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aplicación de un filtro a una imagen se realiza mediante:</a:t>
                </a:r>
              </a:p>
              <a:p>
                <a:r>
                  <a:rPr lang="es-ES_tradnl" b="1" dirty="0"/>
                  <a:t>Correlación</a:t>
                </a:r>
                <a:r>
                  <a:rPr lang="es-ES_tradnl" dirty="0"/>
                  <a:t>. Es el proceso de mover la máscara de un filtro sobre la imagen y calcular la suma de productos en cada lugar, exactamente como se acaba de describir.</a:t>
                </a:r>
              </a:p>
              <a:p>
                <a:r>
                  <a:rPr lang="es-ES_tradnl" b="1" dirty="0"/>
                  <a:t>Convolución</a:t>
                </a:r>
                <a:r>
                  <a:rPr lang="es-ES_tradnl" dirty="0"/>
                  <a:t>. Es una correlación con el filtro girado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A5BE6-37D1-3B4F-A5AA-2B0319233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052D3-4512-0143-A8E9-12217C8C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214A3-1216-814C-9C64-7E34DB44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94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38278-DCB9-4003-AC34-E35536C1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Correlación vs convolución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0210BB0-CB95-47C0-A43D-9F73395EEC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MX" dirty="0"/>
                  <a:t>Correlación 2D: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cv2.filter2D(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-1,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MX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MX" dirty="0"/>
              </a:p>
              <a:p>
                <a:r>
                  <a:rPr lang="es-MX" dirty="0"/>
                  <a:t>Convolución 2D: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scipy.signal.convolve2d(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[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opts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MX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MX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MX" dirty="0"/>
              </a:p>
              <a:p>
                <a:r>
                  <a:rPr lang="es-MX" dirty="0"/>
                  <a:t>La convolución es la correlación con el filtro en espejo.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cv2.filter2D(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-1, cv2.flip(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-1))</a:t>
                </a:r>
                <a:r>
                  <a:rPr lang="es-MX" dirty="0"/>
                  <a:t>      es igual que</a:t>
                </a:r>
              </a:p>
              <a:p>
                <a:pPr marL="0" indent="0">
                  <a:buNone/>
                </a:pPr>
                <a:r>
                  <a:rPr lang="es-MX" dirty="0"/>
                  <a:t>   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scipy.signal.convolve2d(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=‘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boundary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=‘</a:t>
                </a:r>
                <a:r>
                  <a:rPr lang="es-MX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’)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0210BB0-CB95-47C0-A43D-9F73395EE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2639" b="-23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8EB939-8617-4BE5-A0B9-CD64DBEA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8796C4-E4CE-4288-BACA-1927EDC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41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8FF27-18B9-43A9-B722-EE278C65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Propiedades de los filtros lineales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0F45FE-3635-4FDD-8C6D-0342251CD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Linealidad:</a:t>
                </a:r>
              </a:p>
              <a:p>
                <a:pPr marL="0" indent="0">
                  <a:buNone/>
                </a:pPr>
                <a:r>
                  <a:rPr lang="es-MX" b="0" dirty="0"/>
                  <a:t>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Invarianza de corrimiento (shift </a:t>
                </a:r>
                <a:r>
                  <a:rPr lang="es-MX" dirty="0" err="1"/>
                  <a:t>invariance</a:t>
                </a:r>
                <a:r>
                  <a:rPr lang="es-MX" dirty="0"/>
                  <a:t>): mismo comportamiento independientemente de la posición del pixel.</a:t>
                </a:r>
              </a:p>
              <a:p>
                <a:pPr marL="0" indent="0">
                  <a:buNone/>
                </a:pPr>
                <a:r>
                  <a:rPr lang="es-MX" b="0" dirty="0"/>
                  <a:t>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s-MX" b="0" i="0" smtClean="0">
                        <a:latin typeface="Cambria Math" panose="02040503050406030204" pitchFamily="18" charset="0"/>
                      </a:rPr>
                      <m:t>shift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MX" b="0" i="0" smtClean="0">
                        <a:latin typeface="Cambria Math" panose="02040503050406030204" pitchFamily="18" charset="0"/>
                      </a:rPr>
                      <m:t>shift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Cualquier operador lineal con invarianza de corrimiento se puede representar como una convolución.</a:t>
                </a:r>
              </a:p>
              <a:p>
                <a:r>
                  <a:rPr lang="es-MX" dirty="0"/>
                  <a:t>Conmutatividad: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    Conceptualmente no hay diferencia entre filtro e imagen.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0F45FE-3635-4FDD-8C6D-0342251CD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4D0856-3114-46A5-A002-747E57DC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B4A408-B5EE-4CC2-ACC3-FFF0716F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12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3D87E-1616-4831-AEC5-D68793A7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Propiedades de los filtros lineales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941C5BE-BB1A-497C-9B49-9D02999A7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Asociatividad: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    Aplicar varios filtros en serie: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s-MX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  <m:sSub>
                              <m:sSubPr>
                                <m:ctrlPr>
                                  <a:rPr lang="es-MX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MX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sSub>
                          <m:sSubPr>
                            <m:ctrlP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⋆</m:t>
                    </m:r>
                    <m:sSub>
                      <m:sSubPr>
                        <m:ctrlPr>
                          <a:rPr lang="es-MX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Es equivalente a aplicar un filtro: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Distributividad sobre la suma: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Los escalares factorizan: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Identidad: pulso unitario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=[0, 0, 1, 0, 0]</m:t>
                    </m:r>
                  </m:oMath>
                </a14:m>
                <a:endParaRPr lang="es-MX" dirty="0"/>
              </a:p>
              <a:p>
                <a:pPr marL="0" indent="0">
                  <a:buNone/>
                </a:pPr>
                <a:r>
                  <a:rPr lang="es-MX" b="0" dirty="0"/>
                  <a:t>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941C5BE-BB1A-497C-9B49-9D02999A7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F6EE9E-C4D7-474C-828F-AFB3FCCF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8E0C1A-EED6-4603-9967-F141896A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87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1133-299C-7341-9AB2-541A6C8D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de caja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AC02C9-5C53-494B-9999-85F6FA603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135" y="434503"/>
            <a:ext cx="4653278" cy="589009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7633B-322F-FB45-9F99-2D3C1E5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B9C99-68F9-F046-B506-B58B9062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01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2CA2E-D19C-4268-93F5-F5EE57A2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Conectividad de 4 vecinos N4(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64787-382F-42B9-B9C3-F7EDC4F50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8CDC71-94FE-4954-870B-081D0701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C6B278-41CE-45B4-8F17-C4661763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4</a:t>
            </a:fld>
            <a:endParaRPr lang="es-MX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9221344-286B-4585-90E1-E281DC4E00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97502" y="2502980"/>
          <a:ext cx="6987396" cy="2155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9132">
                  <a:extLst>
                    <a:ext uri="{9D8B030D-6E8A-4147-A177-3AD203B41FA5}">
                      <a16:colId xmlns:a16="http://schemas.microsoft.com/office/drawing/2014/main" val="2656663994"/>
                    </a:ext>
                  </a:extLst>
                </a:gridCol>
                <a:gridCol w="2329132">
                  <a:extLst>
                    <a:ext uri="{9D8B030D-6E8A-4147-A177-3AD203B41FA5}">
                      <a16:colId xmlns:a16="http://schemas.microsoft.com/office/drawing/2014/main" val="4260674765"/>
                    </a:ext>
                  </a:extLst>
                </a:gridCol>
                <a:gridCol w="2329132">
                  <a:extLst>
                    <a:ext uri="{9D8B030D-6E8A-4147-A177-3AD203B41FA5}">
                      <a16:colId xmlns:a16="http://schemas.microsoft.com/office/drawing/2014/main" val="3622118471"/>
                    </a:ext>
                  </a:extLst>
                </a:gridCol>
              </a:tblGrid>
              <a:tr h="718427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p(x, y – 1)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409078"/>
                  </a:ext>
                </a:extLst>
              </a:tr>
              <a:tr h="71842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– 1, 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</a:t>
                      </a:r>
                      <a:r>
                        <a:rPr lang="es-MX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x,y</a:t>
                      </a:r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+ 1, 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67691"/>
                  </a:ext>
                </a:extLst>
              </a:tr>
              <a:tr h="718427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p(x, y + 1)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1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091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56F6-AFAE-E545-9D43-3245A139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de caja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10D0-AFCF-1742-8E76-1F06C5FB5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Desventajas:</a:t>
            </a:r>
          </a:p>
          <a:p>
            <a:r>
              <a:rPr lang="es-ES_tradnl" dirty="0"/>
              <a:t>No es isotrópico (es decir, no es circularmente simétrico). Suaviza más a lo largo de las diagonales que a lo largo de las filas y columnas.</a:t>
            </a:r>
          </a:p>
          <a:p>
            <a:r>
              <a:rPr lang="es-ES_tradnl" dirty="0"/>
              <a:t>Los pesos tienen un corte abrupto en lugar de decaer gradualmente a cero, lo que, por lo general, produce artefactos en la imagen suavizada.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C47E-C01F-5A40-98DE-48330EAA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BCAE9-6F3D-404A-B3EE-819B3E7B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42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93BB-ECFA-3C7C-ED77-ACFA633B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</a:t>
            </a:r>
            <a:endParaRPr lang="en-MX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FAC909-FF28-379D-9813-E7CA0B34A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1847088"/>
            <a:ext cx="8699502" cy="43497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F20B9-E621-0692-5307-CAB98A80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D12FD-719F-96ED-092E-B6B2CEDB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4565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FBF4-CF68-B71F-DC65-967AD693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 c</a:t>
            </a:r>
            <a:r>
              <a:rPr lang="en-MX" dirty="0"/>
              <a:t>on ruido sal y pimienta</a:t>
            </a:r>
          </a:p>
        </p:txBody>
      </p:sp>
      <p:pic>
        <p:nvPicPr>
          <p:cNvPr id="7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98CADD35-6049-098F-162B-E5D6B9775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799" y="1870710"/>
            <a:ext cx="6707501" cy="44856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871A9-9B1C-35B1-872E-3309F278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A8D55-E76B-69C0-39A6-B8068B50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6644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B556E-9BDA-4660-AAB3-749B74DB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 3 x 3 con </a:t>
            </a:r>
            <a:r>
              <a:rPr lang="es-MX" dirty="0" err="1"/>
              <a:t>OpenCV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EF9E2-696D-4915-A696-65F1E484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Opción 1:</a:t>
            </a:r>
          </a:p>
          <a:p>
            <a:pPr marL="0" indent="0">
              <a:buNone/>
            </a:pPr>
            <a:r>
              <a:rPr lang="es-MX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np.ones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((3, 3), np.float32) / 9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image_blur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cv2.filter2D(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ddepth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=-1,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=cv2.BORDER_CONSTANT)</a:t>
            </a:r>
          </a:p>
          <a:p>
            <a:r>
              <a:rPr lang="es-MX" dirty="0"/>
              <a:t>Opción 2: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image_blur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cv2.blur(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ksize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=(3, 3),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=cv2.BORDER_CONSTANT)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4BA685-9BBB-48FD-9B3F-076811FB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27116C-D99F-4323-8FCA-42A2DC2A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93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CF37-1EA9-1E4E-A359-BEFECBB8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gaussiano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DA1CE-E539-9940-B828-5DA6275DE4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Este filtro corresponde a la función gaussiana en 2D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0)</m:t>
                                    </m:r>
                                  </m:e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0)</m:t>
                                    </m:r>
                                  </m:e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s-ES_tradnl" dirty="0"/>
              </a:p>
              <a:p>
                <a:r>
                  <a:rPr lang="es-ES_tradnl" dirty="0"/>
                  <a:t>Donde: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_trad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_trad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_tradnl" dirty="0"/>
                  <a:t> es la varianza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y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, respectivamente, y determina la anchura de la función en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y en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s-ES_tradnl" dirty="0"/>
                  <a:t> son las coordenadas del centro del filtro, generalmente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La distancia,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_tradnl" dirty="0"/>
                  <a:t>, con respecto al centro del filtro, 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DA1CE-E539-9940-B828-5DA6275DE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202BB-AF9E-2C44-BEB5-02971295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D20A-AE5C-8545-8E16-7C2E8497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8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C2F29-DF03-495C-8AD6-DB2B24BD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gaussiano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08D7091-2F59-4143-99FB-4A13EF852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Si el centro del filtro está en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s-MX" dirty="0"/>
                  <a:t> y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MX" dirty="0"/>
                  <a:t>, la función Gaussiana normalizada 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MX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s-MX" dirty="0"/>
              </a:p>
              <a:p>
                <a:r>
                  <a:rPr lang="es-MX" dirty="0"/>
                  <a:t>Los pesos de los pixeles vecinos es por cercanía.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08D7091-2F59-4143-99FB-4A13EF85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5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1CC67F-CC62-4EB9-9B70-709FA40A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24B38E-6E38-45D1-8EA3-1537FC9F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13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F2D7-5E59-E24D-B005-94EA267C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gaussiano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D9BCB5-1E4B-8E47-882F-5F05D4B53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694" y="92874"/>
            <a:ext cx="5119804" cy="626347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FB9F2-A8DE-2B4B-9130-C23D6D2E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07838-AE37-4B4C-A8F4-5C02C52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804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9E44-59DE-2149-8896-D07095BD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gaussiano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54B13-6E95-CC4E-8130-2850B50F1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/>
                  <a:t>El filtro gaussiano es isotrópico si la matriz del filtro es lo suficientemente grande (al menos 5 x 5).</a:t>
                </a:r>
              </a:p>
              <a:p>
                <a:r>
                  <a:rPr lang="es-ES_tradnl" dirty="0"/>
                  <a:t>Es superior al filtro de caja.</a:t>
                </a:r>
              </a:p>
              <a:p>
                <a:r>
                  <a:rPr lang="es-ES_tradnl" dirty="0"/>
                  <a:t>El filtro gaussiano 2D se puede separar en dos filtros 1D lo que facilita su implementación eficiente.</a:t>
                </a:r>
              </a:p>
              <a:p>
                <a:r>
                  <a:rPr lang="es-ES_tradnl" dirty="0"/>
                  <a:t>La convolución consigo misma es otra gaussiana.</a:t>
                </a:r>
              </a:p>
              <a:p>
                <a:r>
                  <a:rPr lang="es-ES_tradnl" dirty="0" err="1"/>
                  <a:t>Convolucionar</a:t>
                </a:r>
                <a:r>
                  <a:rPr lang="es-ES_tradnl" dirty="0"/>
                  <a:t> dos veces con un kernel de ancho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ES_tradnl" dirty="0"/>
                  <a:t> es equivalente a convolucionar una vez con un kernel de ancho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s-ES_trad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54B13-6E95-CC4E-8130-2850B50F1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9B3E3-B79C-1240-A473-2F6472C0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2E359-0007-F54A-8547-A28708F8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93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9D23F-63C6-45C8-A9BB-30AADBD6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0F7795-9E39-4CF3-9236-823590044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Tamaño del filtro.</a:t>
                </a:r>
              </a:p>
              <a:p>
                <a:r>
                  <a:rPr lang="es-MX" dirty="0"/>
                  <a:t>Los valores en los bordes deben ser casi cero.</a:t>
                </a:r>
              </a:p>
              <a:p>
                <a:r>
                  <a:rPr lang="es-MX" dirty="0"/>
                  <a:t>Regla de dedo para un filtro gaussiano: poner la mitad del ancho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0F7795-9E39-4CF3-9236-823590044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911614-04BD-4317-9219-AD39D4DD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41B2F9-7112-43E1-81A5-EE7F63CC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48</a:t>
            </a:fld>
            <a:endParaRPr lang="es-ES_tradnl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8B4195-6481-4E32-9989-C5B65623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38" y="3429000"/>
            <a:ext cx="3619761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DE0A7-371E-409B-B68C-81DFA36E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D1074-F8F0-4D47-8507-BCCD39CA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¿Qué hacer cerca de los bordes?</a:t>
            </a:r>
          </a:p>
          <a:p>
            <a:r>
              <a:rPr lang="es-MX" dirty="0"/>
              <a:t>El kernel del filtro se sale de la imagen.</a:t>
            </a:r>
          </a:p>
          <a:p>
            <a:r>
              <a:rPr lang="es-MX" dirty="0"/>
              <a:t>Métodos:</a:t>
            </a:r>
          </a:p>
          <a:p>
            <a:r>
              <a:rPr lang="es-MX" dirty="0"/>
              <a:t>Color constante (color negro).</a:t>
            </a:r>
          </a:p>
          <a:p>
            <a:r>
              <a:rPr lang="es-MX" dirty="0"/>
              <a:t>Wrap </a:t>
            </a:r>
            <a:r>
              <a:rPr lang="es-MX" dirty="0" err="1"/>
              <a:t>around</a:t>
            </a:r>
            <a:r>
              <a:rPr lang="es-MX" dirty="0"/>
              <a:t> (envolver alrededor).</a:t>
            </a:r>
          </a:p>
          <a:p>
            <a:r>
              <a:rPr lang="es-MX" dirty="0"/>
              <a:t>Replicar.</a:t>
            </a:r>
          </a:p>
          <a:p>
            <a:r>
              <a:rPr lang="es-MX"/>
              <a:t>Reflejar.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ADC7A3-990C-4950-A6ED-CEB0D5C2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03898F-1A5C-4058-BF20-4463B6C3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2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FF42E-DB3F-46E0-B618-7170763A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Conectividad de 8 vecinos N8(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081FD-E1F2-49C2-8CC3-8BD7E9A4A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AA8509-F4E3-44D4-BA04-5E9AB1C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5FF57F-04EC-4009-AF22-F135DF55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5</a:t>
            </a:fld>
            <a:endParaRPr lang="es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47BE6B2-78A7-4FEA-ACCD-DC31CBCE8A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94303" y="2675511"/>
          <a:ext cx="8003394" cy="2051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798">
                  <a:extLst>
                    <a:ext uri="{9D8B030D-6E8A-4147-A177-3AD203B41FA5}">
                      <a16:colId xmlns:a16="http://schemas.microsoft.com/office/drawing/2014/main" val="3471196869"/>
                    </a:ext>
                  </a:extLst>
                </a:gridCol>
                <a:gridCol w="2667798">
                  <a:extLst>
                    <a:ext uri="{9D8B030D-6E8A-4147-A177-3AD203B41FA5}">
                      <a16:colId xmlns:a16="http://schemas.microsoft.com/office/drawing/2014/main" val="1913080655"/>
                    </a:ext>
                  </a:extLst>
                </a:gridCol>
                <a:gridCol w="2667798">
                  <a:extLst>
                    <a:ext uri="{9D8B030D-6E8A-4147-A177-3AD203B41FA5}">
                      <a16:colId xmlns:a16="http://schemas.microsoft.com/office/drawing/2014/main" val="3016257331"/>
                    </a:ext>
                  </a:extLst>
                </a:gridCol>
              </a:tblGrid>
              <a:tr h="68392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– 1, y – 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p(x, y – 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+ 1, y – 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08689"/>
                  </a:ext>
                </a:extLst>
              </a:tr>
              <a:tr h="68392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– 1, y)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p(x, 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+ 1, y)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80596"/>
                  </a:ext>
                </a:extLst>
              </a:tr>
              <a:tr h="68392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– 1, y + 1)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p(x, y + 1)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+ 1, y + 1)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50573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BADCA94-842E-4009-BCAA-967997638C43}"/>
              </a:ext>
            </a:extLst>
          </p:cNvPr>
          <p:cNvSpPr txBox="1"/>
          <p:nvPr/>
        </p:nvSpPr>
        <p:spPr>
          <a:xfrm>
            <a:off x="1587260" y="5089585"/>
            <a:ext cx="8979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/>
              <a:t>N8(</a:t>
            </a:r>
            <a:r>
              <a:rPr lang="es-MX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600" dirty="0"/>
              <a:t>) = N4(</a:t>
            </a:r>
            <a:r>
              <a:rPr lang="es-MX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600" dirty="0"/>
              <a:t>) + Nd(</a:t>
            </a:r>
            <a:r>
              <a:rPr lang="es-MX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873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0B4DA-69AA-44F4-86BB-368D66F8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78B78-91B1-4F29-B202-E6E11F9C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Opciones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cv2.filter2D()</a:t>
            </a:r>
            <a:r>
              <a:rPr lang="es-MX" dirty="0"/>
              <a:t>:</a:t>
            </a:r>
          </a:p>
          <a:p>
            <a:r>
              <a:rPr lang="es-MX" dirty="0"/>
              <a:t>Constante	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=cv2.BORDER_CONSTANT</a:t>
            </a:r>
          </a:p>
          <a:p>
            <a:r>
              <a:rPr lang="es-MX" dirty="0"/>
              <a:t>Replicar	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=cv2.BORDER_REPLICATE</a:t>
            </a:r>
          </a:p>
          <a:p>
            <a:r>
              <a:rPr lang="es-MX" dirty="0"/>
              <a:t>Wrap	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=cv2.BORDER_WRAP</a:t>
            </a:r>
            <a:endParaRPr lang="es-MX" dirty="0"/>
          </a:p>
          <a:p>
            <a:r>
              <a:rPr lang="es-MX" dirty="0"/>
              <a:t>Reflejar	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=cv2.BORDER_REFLECT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FA9A65-61E4-4874-A32E-97711627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20D77D-4234-48DA-B363-9979F6C0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9502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C7E07-A1FA-4CD5-B196-7240E6D6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A14C0-ED95-4360-8015-5836B654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/>
              <a:t>Tamaño de la salida.</a:t>
            </a:r>
          </a:p>
          <a:p>
            <a:r>
              <a:rPr lang="es-MX" sz="2400" dirty="0"/>
              <a:t>En </a:t>
            </a:r>
            <a:r>
              <a:rPr lang="es-MX" sz="2400" dirty="0" err="1"/>
              <a:t>OpenCV</a:t>
            </a:r>
            <a:r>
              <a:rPr lang="es-MX" sz="2400" dirty="0"/>
              <a:t>,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cv2.filter2D()</a:t>
            </a:r>
            <a:r>
              <a:rPr lang="es-MX" sz="2400" dirty="0"/>
              <a:t>,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cv2.blur()</a:t>
            </a:r>
            <a:r>
              <a:rPr lang="es-MX" sz="2400" dirty="0"/>
              <a:t> y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cv2.GaussianBlur()</a:t>
            </a:r>
            <a:r>
              <a:rPr lang="es-MX" sz="2400" dirty="0"/>
              <a:t> preservan el tamaño de la salida dependiendo del tipo de borde.</a:t>
            </a:r>
          </a:p>
          <a:p>
            <a:endParaRPr lang="es-MX" sz="24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71C61E-0755-40D0-B9EE-8E72E391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9609F5-384D-4F46-BBED-6C746C31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7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7C07-3F21-16BA-BEF0-F9624766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 Filtro gaussiano con ruido sal y pimienta</a:t>
            </a:r>
            <a:endParaRPr lang="en-MX" dirty="0"/>
          </a:p>
        </p:txBody>
      </p:sp>
      <p:pic>
        <p:nvPicPr>
          <p:cNvPr id="7" name="Content Placeholder 6" descr="A picture containing indoor, kitchenware, pot&#10;&#10;Description automatically generated">
            <a:extLst>
              <a:ext uri="{FF2B5EF4-FFF2-40B4-BE49-F238E27FC236}">
                <a16:creationId xmlns:a16="http://schemas.microsoft.com/office/drawing/2014/main" id="{0C2E00FE-236D-C666-5D8D-9C3503A35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699" y="1845230"/>
            <a:ext cx="6888029" cy="460637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5CDD5-25BC-742C-9459-5D1FCB8B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EB6F7-E3B2-AD98-C16C-C4DCE969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1057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6EA64-982B-459A-98A5-17B6A2EE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</a:t>
            </a:r>
            <a:r>
              <a:rPr lang="es-MX"/>
              <a:t>gaussiano 3 x 3 en </a:t>
            </a:r>
            <a:r>
              <a:rPr lang="es-MX" dirty="0" err="1"/>
              <a:t>OpenCV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5F85C2-6470-4F15-BB2E-6E8BE044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Opción 1: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cv.getGaussianKernel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ksize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 sigma=0.4) @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cv.getGaussianKernel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ksize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 sigma=0.4).T)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image_blur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cv.filter2D(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ddepth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=-1,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cv.BORDER_REPLICATE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MX" dirty="0"/>
              <a:t>Opción 2: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image_blur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cv.GaussianBlur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ksize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=(3, 3),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sigmaX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borderType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cv.BORDER_REPLICATE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A2CF84-9D48-4B0C-A223-D6DA493C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31BD4F-E0B7-409B-857C-D70E1EFD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06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ADEDC-1E7A-4187-9170-C8C2CD42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Aplicación: 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FD1CF-9282-4A85-9E1A-78C0ECCE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/>
              <a:t>Imagen híbrida</a:t>
            </a:r>
            <a:r>
              <a:rPr lang="es-MX" dirty="0"/>
              <a:t>. Imagen que se percibe de dos maneras diferentes, dependiendo de la distancia.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</a:t>
            </a:r>
            <a:r>
              <a:rPr lang="en-US" sz="1400" b="1" dirty="0" err="1"/>
              <a:t>Cmglee</a:t>
            </a:r>
            <a:r>
              <a:rPr lang="en-US" sz="1400" b="1" dirty="0"/>
              <a:t> - Own work, CC BY-SA 4.0, </a:t>
            </a:r>
            <a:r>
              <a:rPr lang="en-US" sz="1400" b="1" dirty="0">
                <a:hlinkClick r:id="rId2"/>
              </a:rPr>
              <a:t>https://commons.wikimedia.org/w/index.php?curid=60520675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C9103E-F8DE-4B5D-A854-34517293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CF5E56-3393-444F-A968-00A2BC83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54</a:t>
            </a:fld>
            <a:endParaRPr lang="es-ES_tradn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83BD394-4D36-4C0F-898E-EA2EB2B16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66" y="3108629"/>
            <a:ext cx="10327668" cy="17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AD850-4EB1-4359-9FB2-4CF15AB9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2F67C-399C-488D-BE9C-FA133A24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idea es que las frecuencias altas tienden a dominar la percepción cuando la imagen está cerca.</a:t>
            </a:r>
          </a:p>
          <a:p>
            <a:r>
              <a:rPr lang="es-MX" dirty="0"/>
              <a:t>A la distancia, solo se puede ver la parte de baja frecuencia de la señal.</a:t>
            </a:r>
          </a:p>
          <a:p>
            <a:r>
              <a:rPr lang="es-MX" dirty="0"/>
              <a:t>Al combinar la parte de alta frecuencia de una imagen con la parte de baja frecuencia de otra, se obtiene una imagen híbrida que conduce a diferentes interpretaciones a diferentes distancias.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C04150-93ED-4A07-9ECF-6123E2D9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6471-6DCC-43E8-A3A7-24860EDA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51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8968F-8B60-4FDE-8EBA-4CBF4C17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A7BBC-2188-4750-9748-B1017988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72C245-BB9A-4C1C-BEDD-86FA7651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09A975-ABCD-4E5F-B496-693805D4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56</a:t>
            </a:fld>
            <a:endParaRPr lang="es-ES_tradnl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B11FE9E1-6C10-4377-85EF-A583415A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10813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>
            <a:extLst>
              <a:ext uri="{FF2B5EF4-FFF2-40B4-BE49-F238E27FC236}">
                <a16:creationId xmlns:a16="http://schemas.microsoft.com/office/drawing/2014/main" id="{D02E372D-3DA0-486F-AD82-4C624784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1744024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Gaussian Filter!</a:t>
            </a:r>
          </a:p>
        </p:txBody>
      </p:sp>
      <p:cxnSp>
        <p:nvCxnSpPr>
          <p:cNvPr id="36" name="Straight Arrow Connector 8">
            <a:extLst>
              <a:ext uri="{FF2B5EF4-FFF2-40B4-BE49-F238E27FC236}">
                <a16:creationId xmlns:a16="http://schemas.microsoft.com/office/drawing/2014/main" id="{D8DD9A2A-424C-49ED-A8B1-F6EA61F05030}"/>
              </a:ext>
            </a:extLst>
          </p:cNvPr>
          <p:cNvCxnSpPr/>
          <p:nvPr/>
        </p:nvCxnSpPr>
        <p:spPr>
          <a:xfrm rot="5400000">
            <a:off x="5029201" y="2506025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9">
            <a:extLst>
              <a:ext uri="{FF2B5EF4-FFF2-40B4-BE49-F238E27FC236}">
                <a16:creationId xmlns:a16="http://schemas.microsoft.com/office/drawing/2014/main" id="{ED7C814A-C9BA-4F0E-A5C0-A2C03B036CEE}"/>
              </a:ext>
            </a:extLst>
          </p:cNvPr>
          <p:cNvCxnSpPr/>
          <p:nvPr/>
        </p:nvCxnSpPr>
        <p:spPr>
          <a:xfrm rot="5400000" flipH="1" flipV="1">
            <a:off x="5068094" y="581993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1">
            <a:extLst>
              <a:ext uri="{FF2B5EF4-FFF2-40B4-BE49-F238E27FC236}">
                <a16:creationId xmlns:a16="http://schemas.microsoft.com/office/drawing/2014/main" id="{A52228D6-461A-4CFE-B241-B3B5ADBB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163624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Laplacian Filter!</a:t>
            </a:r>
          </a:p>
        </p:txBody>
      </p:sp>
    </p:spTree>
    <p:extLst>
      <p:ext uri="{BB962C8B-B14F-4D97-AF65-F5344CB8AC3E}">
        <p14:creationId xmlns:p14="http://schemas.microsoft.com/office/powerpoint/2010/main" val="1967777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E17F9-5ABA-445E-B5E6-D0440B2A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E38D1-3D8F-486E-B099-9BF1C7CF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55578D-AE28-4BBC-A3D3-5BB815EE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8146FA-2261-417A-B6A0-76230E26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57</a:t>
            </a:fld>
            <a:endParaRPr lang="es-ES_tradnl"/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D9DE03EC-9E87-4300-8874-19532E838E33}"/>
              </a:ext>
            </a:extLst>
          </p:cNvPr>
          <p:cNvGrpSpPr>
            <a:grpSpLocks/>
          </p:cNvGrpSpPr>
          <p:nvPr/>
        </p:nvGrpSpPr>
        <p:grpSpPr bwMode="auto">
          <a:xfrm>
            <a:off x="1641231" y="1903729"/>
            <a:ext cx="8276492" cy="3606117"/>
            <a:chOff x="35" y="1161"/>
            <a:chExt cx="7216" cy="3321"/>
          </a:xfrm>
        </p:grpSpPr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0C4C94F7-C599-4966-9DCE-DAA313FBA9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Photo Editor Photo" r:id="rId5" imgW="4133333" imgH="2905531" progId="MSPhotoEd.3">
                    <p:embed/>
                  </p:oleObj>
                </mc:Choice>
                <mc:Fallback>
                  <p:oleObj name="Photo Editor Photo" r:id="rId5" imgW="4133333" imgH="2905531" progId="MSPhotoEd.3">
                    <p:embed/>
                    <p:pic>
                      <p:nvPicPr>
                        <p:cNvPr id="1229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BB1FD01-5A2E-49FC-ABB9-D2DA77140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3714"/>
              <a:ext cx="162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9" name="Group 17">
              <a:extLst>
                <a:ext uri="{FF2B5EF4-FFF2-40B4-BE49-F238E27FC236}">
                  <a16:creationId xmlns:a16="http://schemas.microsoft.com/office/drawing/2014/main" id="{4CB16603-C68F-4F65-B1C4-2C7D5EFD2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" y="1161"/>
              <a:ext cx="1990" cy="3216"/>
              <a:chOff x="1955" y="576"/>
              <a:chExt cx="1990" cy="3216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149A524-A084-4ED0-AA9C-DD4772A10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C8F9B4DA-1294-4869-A0CC-0E043863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D93A1958-78D5-4AFA-B0B3-D801A6E2B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06B5C260-EBB1-426C-9521-35BE38F20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8A595EA9-9110-4F03-9BE6-6CFF776A7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BF806828-E69E-460B-82EB-A89730B6B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B50DEF2D-C073-4F40-9FA6-93FFB0DC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E77D9B2C-C4F5-4829-92DB-165F890CC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5" y="3024"/>
                <a:ext cx="1990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10" name="Picture 15" descr="Edittex">
              <a:extLst>
                <a:ext uri="{FF2B5EF4-FFF2-40B4-BE49-F238E27FC236}">
                  <a16:creationId xmlns:a16="http://schemas.microsoft.com/office/drawing/2014/main" id="{BD56DD84-0C4D-4C64-B8C0-7E3646FEFC2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log">
              <a:extLst>
                <a:ext uri="{FF2B5EF4-FFF2-40B4-BE49-F238E27FC236}">
                  <a16:creationId xmlns:a16="http://schemas.microsoft.com/office/drawing/2014/main" id="{AC3D8BE5-7C3A-4D53-B541-0C8B17237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Edittex">
              <a:extLst>
                <a:ext uri="{FF2B5EF4-FFF2-40B4-BE49-F238E27FC236}">
                  <a16:creationId xmlns:a16="http://schemas.microsoft.com/office/drawing/2014/main" id="{DF544724-F47B-41E0-A548-3CF7DD0B79D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B9AB2E84-1FE7-48AD-A132-0ACCAA79E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697"/>
              <a:ext cx="346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5678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76ADD-0BDE-4B14-A704-3EFA2C90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3F4B4-0781-43ED-A528-AE99BBC4A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 err="1"/>
              <a:t>By</a:t>
            </a:r>
            <a:r>
              <a:rPr lang="es-MX" sz="1400" b="1" dirty="0"/>
              <a:t> AI </a:t>
            </a:r>
            <a:r>
              <a:rPr lang="es-MX" sz="1400" b="1" dirty="0" err="1"/>
              <a:t>generator</a:t>
            </a:r>
            <a:r>
              <a:rPr lang="es-MX" sz="1400" b="1" dirty="0"/>
              <a:t>: </a:t>
            </a:r>
            <a:r>
              <a:rPr lang="es-MX" sz="1400" b="1" dirty="0" err="1"/>
              <a:t>Illusion</a:t>
            </a:r>
            <a:r>
              <a:rPr lang="es-MX" sz="1400" b="1" dirty="0"/>
              <a:t> </a:t>
            </a:r>
            <a:r>
              <a:rPr lang="es-MX" sz="1400" b="1" dirty="0" err="1"/>
              <a:t>Diffusion</a:t>
            </a:r>
            <a:r>
              <a:rPr lang="es-MX" sz="1400" b="1" dirty="0"/>
              <a:t>, base </a:t>
            </a:r>
            <a:r>
              <a:rPr lang="es-MX" sz="1400" b="1" dirty="0" err="1"/>
              <a:t>image</a:t>
            </a:r>
            <a:r>
              <a:rPr lang="es-MX" sz="1400" b="1" dirty="0"/>
              <a:t>: Leonardo da Vinci - </a:t>
            </a:r>
            <a:r>
              <a:rPr lang="es-MX" sz="1400" b="1" dirty="0" err="1"/>
              <a:t>Own</a:t>
            </a:r>
            <a:r>
              <a:rPr lang="es-MX" sz="1400" b="1" dirty="0"/>
              <a:t> </a:t>
            </a:r>
            <a:r>
              <a:rPr lang="es-MX" sz="1400" b="1" dirty="0" err="1"/>
              <a:t>work</a:t>
            </a:r>
            <a:r>
              <a:rPr lang="es-MX" sz="1400" b="1" dirty="0"/>
              <a:t>, </a:t>
            </a:r>
            <a:r>
              <a:rPr lang="es-MX" sz="1400" b="1" dirty="0" err="1"/>
              <a:t>Public</a:t>
            </a:r>
            <a:r>
              <a:rPr lang="es-MX" sz="1400" b="1" dirty="0"/>
              <a:t> </a:t>
            </a:r>
            <a:r>
              <a:rPr lang="es-MX" sz="1400" b="1" dirty="0" err="1"/>
              <a:t>Domain</a:t>
            </a:r>
            <a:r>
              <a:rPr lang="es-MX" sz="1400" b="1" dirty="0"/>
              <a:t>, </a:t>
            </a:r>
            <a:r>
              <a:rPr lang="es-MX" sz="1400" b="1" dirty="0">
                <a:hlinkClick r:id="rId2"/>
              </a:rPr>
              <a:t>https://commons.wikimedia.org/w/index.php?curid=149738918</a:t>
            </a:r>
            <a:r>
              <a:rPr lang="es-MX" sz="1400" b="1" dirty="0"/>
              <a:t>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2073B7-7872-4669-A032-C00000CC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F40D56-0635-4B36-AB1B-1E80E07D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58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514E16-0740-48F0-AB46-F0702634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17" y="1847491"/>
            <a:ext cx="3916392" cy="39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526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919D5-26A8-43A6-837F-06A41691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6A440-7237-4AD0-9B6B-7E26FA89F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Pablo Carlos </a:t>
            </a:r>
            <a:r>
              <a:rPr lang="en-US" sz="1400" b="1" dirty="0" err="1"/>
              <a:t>Budassi</a:t>
            </a:r>
            <a:r>
              <a:rPr lang="en-US" sz="1400" b="1" dirty="0"/>
              <a:t> - Own work, CC BY-SA 4.0, </a:t>
            </a:r>
            <a:r>
              <a:rPr lang="en-US" sz="1400" b="1" dirty="0">
                <a:hlinkClick r:id="rId2"/>
              </a:rPr>
              <a:t>https://commons.wikimedia.org/w/index.php?curid=118454167</a:t>
            </a:r>
            <a:r>
              <a:rPr lang="en-US" sz="1400" b="1" dirty="0"/>
              <a:t> 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7320A7-5145-43B4-8204-528FC19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04EBB9-A15F-4E95-AC37-4EF53EC1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59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72BF0A-17D6-4D3F-B108-BED09C14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34" y="1899248"/>
            <a:ext cx="3761117" cy="37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7F311-8DEF-4418-AE69-4C0F5AF2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Conectividad mixta (M-</a:t>
            </a:r>
            <a:r>
              <a:rPr lang="es-MX" dirty="0" err="1"/>
              <a:t>connectivity</a:t>
            </a:r>
            <a:r>
              <a:rPr lang="es-MX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43E6B-63F7-4450-A8C2-3A10BC41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conectividad N8 tiene una ambigüedad:</a:t>
            </a:r>
          </a:p>
          <a:p>
            <a:r>
              <a:rPr lang="es-MX" dirty="0"/>
              <a:t>Es posible de que haya más de un camino entre 2 pixeles.</a:t>
            </a:r>
          </a:p>
          <a:p>
            <a:r>
              <a:rPr lang="es-MX" dirty="0"/>
              <a:t>Ejemplo, hay 2 caminos entre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MX" dirty="0"/>
              <a:t>: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2DB0D7-2252-4C5F-8079-BB75F59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716B52-C411-41F6-8543-1FC54564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6</a:t>
            </a:fld>
            <a:endParaRPr lang="es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AC43AEC-DF8C-4DD9-A38B-F3C1913308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56936" y="3825176"/>
          <a:ext cx="6985479" cy="1989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493">
                  <a:extLst>
                    <a:ext uri="{9D8B030D-6E8A-4147-A177-3AD203B41FA5}">
                      <a16:colId xmlns:a16="http://schemas.microsoft.com/office/drawing/2014/main" val="86821884"/>
                    </a:ext>
                  </a:extLst>
                </a:gridCol>
                <a:gridCol w="2328493">
                  <a:extLst>
                    <a:ext uri="{9D8B030D-6E8A-4147-A177-3AD203B41FA5}">
                      <a16:colId xmlns:a16="http://schemas.microsoft.com/office/drawing/2014/main" val="1969411776"/>
                    </a:ext>
                  </a:extLst>
                </a:gridCol>
                <a:gridCol w="2328493">
                  <a:extLst>
                    <a:ext uri="{9D8B030D-6E8A-4147-A177-3AD203B41FA5}">
                      <a16:colId xmlns:a16="http://schemas.microsoft.com/office/drawing/2014/main" val="433000079"/>
                    </a:ext>
                  </a:extLst>
                </a:gridCol>
              </a:tblGrid>
              <a:tr h="66300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(q)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663113"/>
                  </a:ext>
                </a:extLst>
              </a:tr>
              <a:tr h="66300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940769"/>
                  </a:ext>
                </a:extLst>
              </a:tr>
              <a:tr h="66300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1233"/>
                  </a:ext>
                </a:extLst>
              </a:tr>
            </a:tbl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5996B5A-737D-49FD-AF04-D6A8FE0F147C}"/>
              </a:ext>
            </a:extLst>
          </p:cNvPr>
          <p:cNvCxnSpPr/>
          <p:nvPr/>
        </p:nvCxnSpPr>
        <p:spPr>
          <a:xfrm flipV="1">
            <a:off x="5865962" y="4071668"/>
            <a:ext cx="2380891" cy="793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3E76CE2-C8E7-4C6D-A4C8-543E2FDDF940}"/>
              </a:ext>
            </a:extLst>
          </p:cNvPr>
          <p:cNvCxnSpPr/>
          <p:nvPr/>
        </p:nvCxnSpPr>
        <p:spPr>
          <a:xfrm flipV="1">
            <a:off x="5745192" y="4071668"/>
            <a:ext cx="0" cy="793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CD878A4-6AA6-4840-816E-CD4F126F9D9B}"/>
              </a:ext>
            </a:extLst>
          </p:cNvPr>
          <p:cNvCxnSpPr/>
          <p:nvPr/>
        </p:nvCxnSpPr>
        <p:spPr>
          <a:xfrm>
            <a:off x="5745192" y="4071668"/>
            <a:ext cx="2501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BBC63-20CF-49D0-B9E5-FB465DE9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51EC7-3621-4097-8834-EF83E79E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filtrado lineal es un producto escalar en cada posición.</a:t>
            </a:r>
          </a:p>
          <a:p>
            <a:r>
              <a:rPr lang="es-MX" dirty="0"/>
              <a:t>Puede suavizar, </a:t>
            </a:r>
            <a:r>
              <a:rPr lang="es-MX" dirty="0" err="1"/>
              <a:t>sharpen</a:t>
            </a:r>
            <a:r>
              <a:rPr lang="es-MX" dirty="0"/>
              <a:t>, trasladar, etc.</a:t>
            </a:r>
          </a:p>
          <a:p>
            <a:r>
              <a:rPr lang="es-MX" dirty="0"/>
              <a:t>Tener en cuenta los detalles del tamaño del filtro y del tratamiento de los bordes.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1764D4-6CF1-4D49-9EFC-6062363A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0D40E6-DAEA-4FC4-BB0A-0156429B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60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075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C4AE-FDA8-4BD9-8454-A9A8A9D2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Conectividad mixta (M-</a:t>
            </a:r>
            <a:r>
              <a:rPr lang="es-MX" dirty="0" err="1"/>
              <a:t>connectivity</a:t>
            </a:r>
            <a:r>
              <a:rPr lang="es-MX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9EAB86-BDBD-4E91-8FAD-803CDB0DC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Definición:</a:t>
                </a:r>
              </a:p>
              <a:p>
                <a:r>
                  <a:rPr lang="es-MX" dirty="0"/>
                  <a:t>Un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 está conectado con otro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si se cumple alguna de estas 2 condiciones: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El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está en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El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está en Nd(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 y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MX" dirty="0"/>
                  <a:t>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) =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9EAB86-BDBD-4E91-8FAD-803CDB0DC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389" r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907D72-7BC3-44CF-B7A9-911C6BCD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843211-AA5D-4DE2-8A41-B67F77CD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8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C11BC-8FEA-4151-948E-96A6FE56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2150879-27B4-4077-A101-569A8A2F3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Los pixeles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 y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no tienen M-</a:t>
                </a:r>
                <a:r>
                  <a:rPr lang="es-MX" dirty="0" err="1"/>
                  <a:t>connectivity</a:t>
                </a:r>
                <a:r>
                  <a:rPr lang="es-MX" dirty="0"/>
                  <a:t>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El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no está en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El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está en Nd(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), pero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MX" dirty="0"/>
                  <a:t>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)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s-MX" dirty="0"/>
                  <a:t>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MX" dirty="0"/>
                  <a:t>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2150879-27B4-4077-A101-569A8A2F3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528" b="-12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B54945-4E3D-4679-AB67-0F36846E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8E9CD2-D6F6-43E1-B83F-EADF0690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8</a:t>
            </a:fld>
            <a:endParaRPr lang="es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2C26930-501F-481A-826E-EB2BE6E6A2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7049" y="2777706"/>
          <a:ext cx="6508149" cy="210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9383">
                  <a:extLst>
                    <a:ext uri="{9D8B030D-6E8A-4147-A177-3AD203B41FA5}">
                      <a16:colId xmlns:a16="http://schemas.microsoft.com/office/drawing/2014/main" val="3848327224"/>
                    </a:ext>
                  </a:extLst>
                </a:gridCol>
                <a:gridCol w="2169383">
                  <a:extLst>
                    <a:ext uri="{9D8B030D-6E8A-4147-A177-3AD203B41FA5}">
                      <a16:colId xmlns:a16="http://schemas.microsoft.com/office/drawing/2014/main" val="1724502029"/>
                    </a:ext>
                  </a:extLst>
                </a:gridCol>
                <a:gridCol w="2169383">
                  <a:extLst>
                    <a:ext uri="{9D8B030D-6E8A-4147-A177-3AD203B41FA5}">
                      <a16:colId xmlns:a16="http://schemas.microsoft.com/office/drawing/2014/main" val="4128471932"/>
                    </a:ext>
                  </a:extLst>
                </a:gridCol>
              </a:tblGrid>
              <a:tr h="70161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(q)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1205"/>
                  </a:ext>
                </a:extLst>
              </a:tr>
              <a:tr h="70161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24442"/>
                  </a:ext>
                </a:extLst>
              </a:tr>
              <a:tr h="70161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27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77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C11BC-8FEA-4151-948E-96A6FE56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2150879-27B4-4077-A101-569A8A2F3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Los pixeles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 y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si tienen M-</a:t>
                </a:r>
                <a:r>
                  <a:rPr lang="es-MX" dirty="0" err="1"/>
                  <a:t>connectivity</a:t>
                </a:r>
                <a:r>
                  <a:rPr lang="es-MX" dirty="0"/>
                  <a:t>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El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no está en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El pixel 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 está en Nd(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), y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MX" dirty="0"/>
                  <a:t>)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MX" dirty="0"/>
                  <a:t> N4(</a:t>
                </a:r>
                <a:r>
                  <a:rPr lang="es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MX" dirty="0"/>
                  <a:t>) =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MX" dirty="0"/>
                  <a:t>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2150879-27B4-4077-A101-569A8A2F3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528" b="-12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B54945-4E3D-4679-AB67-0F36846E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8E9CD2-D6F6-43E1-B83F-EADF0690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9</a:t>
            </a:fld>
            <a:endParaRPr lang="es-MX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2C26930-501F-481A-826E-EB2BE6E6A2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7049" y="2777706"/>
          <a:ext cx="6508149" cy="210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9383">
                  <a:extLst>
                    <a:ext uri="{9D8B030D-6E8A-4147-A177-3AD203B41FA5}">
                      <a16:colId xmlns:a16="http://schemas.microsoft.com/office/drawing/2014/main" val="3848327224"/>
                    </a:ext>
                  </a:extLst>
                </a:gridCol>
                <a:gridCol w="2169383">
                  <a:extLst>
                    <a:ext uri="{9D8B030D-6E8A-4147-A177-3AD203B41FA5}">
                      <a16:colId xmlns:a16="http://schemas.microsoft.com/office/drawing/2014/main" val="1724502029"/>
                    </a:ext>
                  </a:extLst>
                </a:gridCol>
                <a:gridCol w="2169383">
                  <a:extLst>
                    <a:ext uri="{9D8B030D-6E8A-4147-A177-3AD203B41FA5}">
                      <a16:colId xmlns:a16="http://schemas.microsoft.com/office/drawing/2014/main" val="4128471932"/>
                    </a:ext>
                  </a:extLst>
                </a:gridCol>
              </a:tblGrid>
              <a:tr h="70161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1205"/>
                  </a:ext>
                </a:extLst>
              </a:tr>
              <a:tr h="70161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24442"/>
                  </a:ext>
                </a:extLst>
              </a:tr>
              <a:tr h="70161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(q)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27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986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04-Point-Operations</Template>
  <TotalTime>6389</TotalTime>
  <Words>3865</Words>
  <Application>Microsoft Office PowerPoint</Application>
  <PresentationFormat>Panorámica</PresentationFormat>
  <Paragraphs>1996</Paragraphs>
  <Slides>60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 Math</vt:lpstr>
      <vt:lpstr>Futura Bk BT</vt:lpstr>
      <vt:lpstr>Times</vt:lpstr>
      <vt:lpstr>Times New Roman</vt:lpstr>
      <vt:lpstr>Wingdings 2</vt:lpstr>
      <vt:lpstr>Flujo</vt:lpstr>
      <vt:lpstr>Equation</vt:lpstr>
      <vt:lpstr>Photo Editor Photo</vt:lpstr>
      <vt:lpstr>Filtros</vt:lpstr>
      <vt:lpstr>Temario</vt:lpstr>
      <vt:lpstr>Conectividad</vt:lpstr>
      <vt:lpstr>Conectividad de 4 vecinos N4(p)</vt:lpstr>
      <vt:lpstr>Conectividad de 8 vecinos N8(p)</vt:lpstr>
      <vt:lpstr>Conectividad mixta (M-connectivity)</vt:lpstr>
      <vt:lpstr>Conectividad mixta (M-connectivity)</vt:lpstr>
      <vt:lpstr>Ejemplo 1</vt:lpstr>
      <vt:lpstr>Ejemplo 2</vt:lpstr>
      <vt:lpstr>Distancia entre pixeles</vt:lpstr>
      <vt:lpstr>Distancia entre pixeles</vt:lpstr>
      <vt:lpstr>Imagen nítida</vt:lpstr>
      <vt:lpstr>Imagen borrosa</vt:lpstr>
      <vt:lpstr>Filtros</vt:lpstr>
      <vt:lpstr>Ejemplo: filtro de caja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Otro ejemplo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Aplicación de un filtro</vt:lpstr>
      <vt:lpstr>Correlación vs convolución</vt:lpstr>
      <vt:lpstr>Propiedades de los filtros lineales</vt:lpstr>
      <vt:lpstr>Propiedades de los filtros lineales</vt:lpstr>
      <vt:lpstr>Filtro de caja</vt:lpstr>
      <vt:lpstr>Filtro de caja</vt:lpstr>
      <vt:lpstr>Filtro de caja</vt:lpstr>
      <vt:lpstr>Filtro de caja con ruido sal y pimienta</vt:lpstr>
      <vt:lpstr>Filtro de caja 3 x 3 con OpenCV</vt:lpstr>
      <vt:lpstr>Filtro gaussiano</vt:lpstr>
      <vt:lpstr>Filtro gaussiano</vt:lpstr>
      <vt:lpstr>Filtro gaussiano</vt:lpstr>
      <vt:lpstr>Filtro gaussiano</vt:lpstr>
      <vt:lpstr>Cuestiones prácticas</vt:lpstr>
      <vt:lpstr>Cuestiones prácticas</vt:lpstr>
      <vt:lpstr>Cuestiones prácticas</vt:lpstr>
      <vt:lpstr>Cuestiones prácticas</vt:lpstr>
      <vt:lpstr> Filtro gaussiano con ruido sal y pimienta</vt:lpstr>
      <vt:lpstr>Filtro gaussiano 3 x 3 en OpenCV</vt:lpstr>
      <vt:lpstr>Aplicación: imágenes híbridas</vt:lpstr>
      <vt:lpstr>Imágenes híbridas</vt:lpstr>
      <vt:lpstr>Imágenes híbridas</vt:lpstr>
      <vt:lpstr>Imágenes híbridas</vt:lpstr>
      <vt:lpstr>Imágenes híbridas</vt:lpstr>
      <vt:lpstr>Imágenes híbridas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Filtros</dc:title>
  <dc:creator>HECTOR ANTONIO VILLA MARTINEZ</dc:creator>
  <cp:lastModifiedBy>HECTOR ANTONIO VILLA MARTINEZ</cp:lastModifiedBy>
  <cp:revision>207</cp:revision>
  <cp:lastPrinted>2023-05-12T19:57:10Z</cp:lastPrinted>
  <dcterms:created xsi:type="dcterms:W3CDTF">2021-07-07T18:29:28Z</dcterms:created>
  <dcterms:modified xsi:type="dcterms:W3CDTF">2025-09-06T02:25:00Z</dcterms:modified>
</cp:coreProperties>
</file>