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17" r:id="rId3"/>
    <p:sldId id="258" r:id="rId4"/>
    <p:sldId id="318" r:id="rId5"/>
    <p:sldId id="447" r:id="rId6"/>
    <p:sldId id="384" r:id="rId7"/>
    <p:sldId id="418" r:id="rId8"/>
    <p:sldId id="450" r:id="rId9"/>
    <p:sldId id="443" r:id="rId10"/>
    <p:sldId id="444" r:id="rId11"/>
    <p:sldId id="466" r:id="rId12"/>
    <p:sldId id="422" r:id="rId13"/>
    <p:sldId id="445" r:id="rId14"/>
    <p:sldId id="396" r:id="rId15"/>
    <p:sldId id="448" r:id="rId16"/>
    <p:sldId id="449" r:id="rId17"/>
    <p:sldId id="272" r:id="rId18"/>
    <p:sldId id="437" r:id="rId19"/>
    <p:sldId id="438" r:id="rId20"/>
    <p:sldId id="440" r:id="rId21"/>
    <p:sldId id="441" r:id="rId22"/>
    <p:sldId id="442" r:id="rId23"/>
    <p:sldId id="282" r:id="rId24"/>
    <p:sldId id="397" r:id="rId25"/>
    <p:sldId id="446" r:id="rId26"/>
    <p:sldId id="452" r:id="rId27"/>
    <p:sldId id="453" r:id="rId28"/>
    <p:sldId id="465" r:id="rId29"/>
    <p:sldId id="455" r:id="rId30"/>
    <p:sldId id="463" r:id="rId31"/>
    <p:sldId id="456" r:id="rId32"/>
    <p:sldId id="457" r:id="rId33"/>
    <p:sldId id="458" r:id="rId34"/>
    <p:sldId id="459" r:id="rId35"/>
    <p:sldId id="464" r:id="rId36"/>
    <p:sldId id="460" r:id="rId37"/>
    <p:sldId id="347" r:id="rId38"/>
    <p:sldId id="349" r:id="rId39"/>
    <p:sldId id="351" r:id="rId40"/>
    <p:sldId id="462" r:id="rId41"/>
    <p:sldId id="461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1199B-AE29-48B6-AC95-0EDA61EE56D2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8F7F-DE82-4103-8E53-880ECD139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65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CE2-E10F-40B9-9B8D-D2E77F3A5769}" type="datetime1">
              <a:rPr lang="es-MX" smtClean="0"/>
              <a:t>01/09/2025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43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55CB-F54D-4455-86E0-DA22FB67E947}" type="datetime1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8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71A-C1C1-4ADA-9503-0D8097B7EA01}" type="datetime1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81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EA4-26E2-416C-9539-AAC19EDA5A02}" type="datetime1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71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1F69-4457-4F1A-A5B1-E55C45C3E983}" type="datetime1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29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15A8-AE7D-4E33-AE5A-30ED864A260B}" type="datetime1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0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DDAB-EB8C-4AFB-9329-3BE300AFA91A}" type="datetime1">
              <a:rPr lang="es-MX" smtClean="0"/>
              <a:t>01/09/2025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1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2EB9-F2BD-4F46-B76F-10843363E2F0}" type="datetime1">
              <a:rPr lang="es-MX" smtClean="0"/>
              <a:t>01/09/2025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2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1E00-F8F2-4ADD-9553-09CC46E72C47}" type="datetime1">
              <a:rPr lang="es-MX" smtClean="0"/>
              <a:t>01/09/2025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07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DAC-A98F-44D9-9F4D-E45FA766BFFB}" type="datetime1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0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9BF7-DCC3-4F15-89B1-924993FD7283}" type="datetime1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2FF743-AD37-4E27-9624-218662002DB0}" type="datetime1">
              <a:rPr lang="es-MX" smtClean="0"/>
              <a:t>01/09/2025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5A99D-45E8-462F-8B8A-14EC98FFC99B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7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upload.wikimedia.org/wikipedia/commons/9/96/GammaCorrection_demo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3F4BB-ABAC-4BC4-A73A-CF6E39B8A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Operaciones de pixel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4C1108-51D4-4A87-A73F-141BA8196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15DA6-6193-43F1-868C-C209953F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Invertir una imagen en tonos de gris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303F5-8DA6-4A09-83F9-961C8B1B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8783E3-E690-47E7-AB00-1899010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0133C5-22FC-47EB-97E5-CA446334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10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70E59B-97FE-4991-A5FF-76023665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980000"/>
            <a:ext cx="8833122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8CFFA-5C14-4025-B139-BAB3DFB8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Invertir una imagen a color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C5FA2A1-8F84-4B4B-9932-D09E5C8D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980000"/>
            <a:ext cx="8834226" cy="453600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43FF25-07F1-466F-8B59-DF904656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60AA4A-8A3F-4188-8BB2-C4C4619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71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F7B3-9CC1-5E40-9898-2098A95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umbral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0251B-DF29-4D41-BA3B-F3727ED16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A cada pixel el operador umbral le asigna uno de dos valores de intensidad fijos,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_tradnl" dirty="0"/>
                  <a:t>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dirty="0"/>
                  <a:t>, dependiendo de un umbral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s-ES_tradnl" dirty="0"/>
                  <a:t> que suele ser una constante.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threshold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Una aplicación común es binarizar una imagen con los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255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0251B-DF29-4D41-BA3B-F3727ED16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44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20901-641D-4143-A2B9-DB6D336E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64FDA-E89A-FF4C-8038-3B2967F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4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0AE2C-D7DF-489D-B532-B7E1253D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Operación umbral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650F63-14C3-4035-A689-43A0C476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utiliza la función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cv.threshold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A26BDA-128F-48B2-B5FC-325B52EC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76C017-DC8F-41CE-A598-E23CB439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51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C701-788B-686B-7959-7FFA01F0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D6EE-0B01-BD4D-C777-9B37F7B2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DD995-04E4-3912-79A9-3C8E75E8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14</a:t>
            </a:fld>
            <a:endParaRPr lang="es-ES_tradn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CDADCB2-98AC-4AD2-8AA3-B0E5DD1B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04CBA4-C402-4DC9-B4A4-B5A231711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39" y="1820918"/>
            <a:ext cx="8833122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6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C3247-ECF7-434A-880F-4937D4F4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4EFDF7-1AE2-4423-84D9-5A9874E8A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la diferencia entre los valores máximo y mínimo de los pixeles de la imagen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ES_tradnl" dirty="0"/>
                  <a:t>).</a:t>
                </a:r>
              </a:p>
              <a:p>
                <a:r>
                  <a:rPr lang="es-ES_tradnl" dirty="0"/>
                  <a:t>Idealmente, en una imagen en tonos de gris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r>
                  <a:rPr lang="es-ES_tradnl" dirty="0"/>
                  <a:t> y el contraste es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dirty="0"/>
                  <a:t> es 255.</a:t>
                </a:r>
              </a:p>
              <a:p>
                <a:r>
                  <a:rPr lang="es-ES_tradnl" dirty="0"/>
                  <a:t>A este tipo de imagen se le llama de contraste completo (</a:t>
                </a:r>
                <a:r>
                  <a:rPr lang="es-ES_tradnl" i="1" dirty="0"/>
                  <a:t>full-</a:t>
                </a:r>
                <a:r>
                  <a:rPr lang="es-ES_tradnl" i="1" dirty="0" err="1"/>
                  <a:t>contrast</a:t>
                </a:r>
                <a:r>
                  <a:rPr lang="es-ES_tradnl" dirty="0"/>
                  <a:t>).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4EFDF7-1AE2-4423-84D9-5A9874E8A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5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3D5D58-9516-4D23-92A3-A1F0322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A490F8-34A0-46F2-837D-D178C09D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9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6E4E0-85E5-4A78-B467-8136B3FC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Contraste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08A1AD-F434-4D25-A540-E42F0B08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/>
              <a:t>                 Bajo contraste                                  Alto </a:t>
            </a:r>
            <a:r>
              <a:rPr lang="es-MX" dirty="0"/>
              <a:t>contraste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2F1C3-4C31-4F5B-A970-7A977192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75987A-3962-40F1-933D-E445B60A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16</a:t>
            </a:fld>
            <a:endParaRPr lang="es-MX"/>
          </a:p>
        </p:txBody>
      </p:sp>
      <p:pic>
        <p:nvPicPr>
          <p:cNvPr id="6" name="Content Placeholder 6" descr="A picture containing outdoor, snow, nature&#10;&#10;Description automatically generated">
            <a:extLst>
              <a:ext uri="{FF2B5EF4-FFF2-40B4-BE49-F238E27FC236}">
                <a16:creationId xmlns:a16="http://schemas.microsoft.com/office/drawing/2014/main" id="{A46CC9C6-B666-43A6-9B74-7CEFB819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5480"/>
            <a:ext cx="10972800" cy="36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AE1-9252-7C49-8603-24DCCCA3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2C11-9DEC-304A-9283-453560CD8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Mapea los pixeles linealmente para que se ocupe todo el rango.</a:t>
                </a:r>
              </a:p>
              <a:p>
                <a:r>
                  <a:rPr lang="es-ES_tradnl" dirty="0"/>
                  <a:t>Se utiliza para mejorar el contraste.</a:t>
                </a:r>
              </a:p>
              <a:p>
                <a:r>
                  <a:rPr lang="es-ES_tradnl" dirty="0"/>
                  <a:t>Suponer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s-ES_tradnl" dirty="0"/>
                  <a:t> son los valores mínimos y máximos en una imagen dada.</a:t>
                </a:r>
              </a:p>
              <a:p>
                <a:r>
                  <a:rPr lang="es-ES_tradnl" dirty="0"/>
                  <a:t>Suponer que el rango de intensidad posible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2C11-9DEC-304A-9283-453560CD8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82450-AE12-B54B-A11B-9DA5541E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D147F-027D-9643-B787-0C4D0FA6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71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58F5-DC93-A143-B5A3-BB40DB04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F5A64F-8917-644E-B8A4-9A34F7D2E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47286"/>
            <a:ext cx="10807700" cy="32131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7CD86-1778-7349-97D7-4ED8552A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4E26D-3182-D047-B346-402C8C7F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779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35EC-64DD-C849-8A96-1371AA60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DF2B6-A6CB-914C-93E9-A6D751B38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intensidad final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está dada por: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𝑙𝑜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</m:t>
                            </m:r>
                          </m:sub>
                        </m:sSub>
                      </m:den>
                    </m:f>
                  </m:oMath>
                </a14:m>
                <a:endParaRPr lang="es-ES_tradnl" dirty="0"/>
              </a:p>
              <a:p>
                <a:r>
                  <a:rPr lang="es-ES_tradnl" dirty="0"/>
                  <a:t>Se supone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</m:sSub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Para una imagen en escala de grises de 8 bits,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_tradn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r>
                  <a:rPr lang="es-ES_tradnl" dirty="0"/>
                  <a:t> y la ecuación se simplifica: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𝑙𝑜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</m:t>
                            </m:r>
                          </m:sub>
                        </m:sSub>
                      </m:den>
                    </m:f>
                  </m:oMath>
                </a14:m>
                <a:endParaRPr lang="es-ES_tradnl" dirty="0"/>
              </a:p>
              <a:p>
                <a:r>
                  <a:rPr lang="es-ES_tradnl" dirty="0"/>
                  <a:t>En general, este método puede tanto ampliar como reducir el contraste.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DF2B6-A6CB-914C-93E9-A6D751B38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8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1D1DD-E096-4D49-ACC3-D683072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E35B6-A331-0F46-93D5-3C2C2309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78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3797-5B2A-CF43-B468-A9075F0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93F3-AE8E-634C-AE5F-2037FD06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Operaciones de pixel básicas: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Modificar la intensidad de la imagen.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Invertir la imagen.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Operador umbral.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Autocontraste.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Autocontraste modificado.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Operador logaritmo.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Operador exponencial.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Corrección gamma (operador potencia).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088AF-64A9-E241-B548-BB157223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7736F-3073-DC44-9A20-82065FB9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42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2C51-7DEA-094F-AED1-8EB1393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 modificado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F414-150B-2740-B8EA-EC06AB85D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En la práctica, el mapeo del autocontraste puede ser influenciado por valores de intensidad extremos.</a:t>
                </a:r>
              </a:p>
              <a:p>
                <a:r>
                  <a:rPr lang="es-ES_tradnl" dirty="0"/>
                  <a:t>Esto se puede evitar </a:t>
                </a:r>
                <a:r>
                  <a:rPr lang="es-ES_tradnl" i="1" dirty="0"/>
                  <a:t>saturando</a:t>
                </a:r>
                <a:r>
                  <a:rPr lang="es-ES_tradnl" dirty="0"/>
                  <a:t> un porcentaje fijo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s-ES_tradn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s-ES_tradnl" dirty="0"/>
                  <a:t>) de pixeles en los extremos superior e inferior del rango de intensidad objetivo.</a:t>
                </a:r>
              </a:p>
              <a:p>
                <a:r>
                  <a:rPr lang="es-ES_tradnl" dirty="0"/>
                  <a:t>Para lograr esto, se determinan dos valores límite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Todos los pixeles con valor menor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dirty="0"/>
                  <a:t> se mapean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Todos los pixeles con valor mayor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dirty="0"/>
                  <a:t> se mapean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F414-150B-2740-B8EA-EC06AB85D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DE362-374D-584A-B681-A7A898AE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C54F6-3528-B24A-B484-A74E3CD0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83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DC5-867C-D847-89B4-8B9BF5F4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 modificado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FAD01-9CE3-B74C-9E05-BA74F1C0F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615" y="1935163"/>
            <a:ext cx="8812769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158C4-AB69-9A4D-BA5A-CA07E721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348D9-E834-3F42-A1F9-4405EF4D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13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60E6-1C9B-BE48-8FE1-46D66134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 modificado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20E60-6D3B-3843-86A8-1AEB70AB0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función de mapeo para la operación de autocontraste modificado 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𝑙𝑜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h𝑖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𝑙𝑜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𝑙𝑜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h𝑖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Por lo general, se usa el mismo valor para los cuartiles superior e inferior (es decir,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_tradnl" dirty="0"/>
                  <a:t>), siendo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_tradnl" dirty="0"/>
                  <a:t> = 0.005, ..., 0.015 (0.5%, ..., 1.5%) valores comunes.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20E60-6D3B-3843-86A8-1AEB70AB0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b="-1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82663-3A39-114D-BBBD-84D215C4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82CD1-F0A0-7C47-A71B-44788426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35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2802-A27F-0042-A2C5-BEDC4200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Autocontraste modificado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C8FE2-5AA4-3449-B9F7-A3FDB0FBF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Por ejemplo, la operación de autocontraste en Adobe Photoshop satura el 0.5%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_tradnl" dirty="0"/>
                  <a:t> = 0.005) de todos los pixeles en ambos extremos del rango de intensidad.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C8FE2-5AA4-3449-B9F7-A3FDB0FBF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5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B2D47-5121-2A4E-9824-CB86638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FD27E-0A59-2B4E-8949-A6857849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459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30A1-BABB-0181-C2D6-D6271666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Autocontraste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AD81-07CE-602A-0F0E-70815E18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OpenCV no tiene una función </a:t>
            </a:r>
            <a:r>
              <a:rPr lang="es-MX" dirty="0"/>
              <a:t>de </a:t>
            </a:r>
            <a:r>
              <a:rPr lang="en-MX" dirty="0"/>
              <a:t>autocontraste.</a:t>
            </a:r>
          </a:p>
          <a:p>
            <a:r>
              <a:rPr lang="en-MX" dirty="0"/>
              <a:t>Hay al menos 2 opciones: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Utilizar la librería pillow.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Implementar la función.</a:t>
            </a:r>
          </a:p>
          <a:p>
            <a:r>
              <a:rPr lang="en-MX" dirty="0"/>
              <a:t>En el código de la clase hay una implementación</a:t>
            </a:r>
            <a:r>
              <a:rPr lang="es-MX" dirty="0"/>
              <a:t>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autocontrast_cv.py</a:t>
            </a:r>
            <a:r>
              <a:rPr lang="es-MX" dirty="0"/>
              <a:t>)</a:t>
            </a:r>
            <a:r>
              <a:rPr lang="en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DBDB-F50E-95A5-F10C-5105198E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2F20E-D154-B066-0599-C0975B58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90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9E97-428C-42FC-B3DC-620C56BD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E1F59C-769E-45F6-882D-351F3756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C3AC0C-8C68-473A-A11C-5ADD5DDC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9EED0C-0A59-4D44-A00D-4B6377A5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25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900280-7D29-424A-8B58-C8F8D978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8" y="1965956"/>
            <a:ext cx="10992705" cy="35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32EA-5FB9-45AE-8148-D96AE32D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logaritmo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C6FE598-3EC0-4069-8645-22669E824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Cada pixel se reemplaza por su logaritmo.</a:t>
                </a:r>
              </a:p>
              <a:p>
                <a:r>
                  <a:rPr lang="es-MX" dirty="0"/>
                  <a:t>El efecto es que se mejoran los valores de los pixeles de baja intensidad.</a:t>
                </a:r>
              </a:p>
              <a:p>
                <a:r>
                  <a:rPr lang="es-MX" dirty="0"/>
                  <a:t>La función es: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MX" dirty="0"/>
                  <a:t> es el factor de escala para que el valor máximo de los pixeles en la imagen valga la intensidad máxima (255 en una imagen de 8 bits).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func>
                              <m:func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MX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C6FE598-3EC0-4069-8645-22669E824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2B9ADC-7FAF-433D-B5D5-F1C04E3B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667E1-8A3B-4B04-93EC-A8FC2172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7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4AB8A-82A0-42CD-A74E-A8EAE0D4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logaritmo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B8B79BB-C924-4CDA-9985-5C17902A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935163"/>
            <a:ext cx="7023099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0FA2C-5190-4BAF-9794-B27E6760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798E86-2734-40FB-BD4C-7CC4383A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8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CEDB6-B85E-474D-87C8-4ECCFA2C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5D796-4F0C-4122-AECD-F95A2E4B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usar para aclarar zonas oscuras.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93BC86-0285-41EE-B5C3-2E45F9F8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8FE7D2-7AA9-4264-89DB-12FB09FD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28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EFB539-0A67-4973-9DD1-CBED43351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61" y="2447712"/>
            <a:ext cx="7930560" cy="39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B7801-1253-4DC7-BBEC-91C0387E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639B6-69AF-420B-8F0D-2863FFE5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utilizar para revelar detalles ocultos.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783E25-6D88-493C-B6E3-1A13D5B5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02066F-16B4-45C4-9BDE-C417C212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29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694985-B909-47A2-BFCA-41F00C97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82" y="2402058"/>
            <a:ext cx="8273709" cy="41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83B2-2EC3-C74A-8CC2-DD8B29FE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pixel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A7B9-EFF4-EC4A-8228-5C81DBEA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Las operaciones de pixel realizan una modificación de los valores de los pixeles sin cambiar el tamaño, la geometría o la estructura local de la imagen.</a:t>
                </a:r>
              </a:p>
              <a:p>
                <a:r>
                  <a:rPr lang="es-ES_tradnl" dirty="0"/>
                  <a:t>Cada nuevo valor de pixel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depende exclusivamente del valor anterior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la misma posición.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A7B9-EFF4-EC4A-8228-5C81DBEA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AB833-2D85-6943-8426-A6A46B2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81384-8EF8-054E-9A7A-BC460EC9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8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9D922-F293-410D-A313-62B2923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logaritmo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6BAE4-D6D0-4609-A81C-2036A49E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está implementado en OpenCV.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1D39EB-7776-48E1-B228-C9177162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F03FE-34D3-4EF0-B2E6-12250DB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970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F1876-F610-4C80-AA43-D6A88928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exponencial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DBD781C-C3FD-403A-936F-662BFE528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dirty="0"/>
                  <a:t>Cada pixel se reemplaza por el valor de una base elevada al valor original del pixel.</a:t>
                </a:r>
              </a:p>
              <a:p>
                <a:r>
                  <a:rPr lang="es-MX" dirty="0"/>
                  <a:t>Es el inverso del operador logaritmo.</a:t>
                </a:r>
              </a:p>
              <a:p>
                <a:r>
                  <a:rPr lang="es-MX" dirty="0"/>
                  <a:t>El efecto es realzar los pixeles con intensidades altas.</a:t>
                </a:r>
              </a:p>
              <a:p>
                <a:r>
                  <a:rPr lang="es-MX" dirty="0"/>
                  <a:t>La función es: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MX" dirty="0"/>
                  <a:t> es la base y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MX" dirty="0"/>
                  <a:t> es un factor de escala para asegurar que el valor máximo 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sea 255.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DBD781C-C3FD-403A-936F-662BFE528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E5F48F-B319-4E53-BA35-91804CAC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3BADAF-31B7-4641-B8A5-0AD756A3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F2ED9-298D-492C-96B4-6C22B7CA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exponencial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0F39CC1-44E2-4AFE-BC6F-28F24E18C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255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MX" dirty="0"/>
                  <a:t> </a:t>
                </a:r>
              </a:p>
              <a:p>
                <a:r>
                  <a:rPr lang="es-MX" dirty="0"/>
                  <a:t>Por lo general,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MX" dirty="0"/>
                  <a:t> es un valor ligeramente mayor que 1.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0F39CC1-44E2-4AFE-BC6F-28F24E18C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397ED0-7279-4CA2-AEB3-901AFE69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4FC43D-B4CB-40D5-BF97-62B1EB3D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AACF9-4786-4F32-A280-E251D312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exponencial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B19513-8F3C-4968-AC8F-7345346E4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C04E05-D3F7-4526-B242-A2E46B8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474395-AE48-4492-A9F9-023AB1A4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973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47E3E-50F0-4B21-B672-F79E0116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595D0-B063-408A-8436-C93BFF0A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Revertir el operador logaritmo.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96B6B5-BE81-496D-8636-75CE4B38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1D500E-AA84-41E0-AD90-390789F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34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95335E-CC8F-402A-AC5B-9659E6F00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0" y="2498296"/>
            <a:ext cx="7652607" cy="38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7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7E570-B2BC-4BF6-8904-A29097F7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Operador exponencial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6A7A4-DEF3-4EC8-B2E1-E8B980C9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está implementado en OpenCV.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A76FCC-3579-4CE6-872E-810071BC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E81FC0-6EB1-47AF-8E94-BA094A5E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A99D-45E8-462F-8B8A-14EC98FFC99B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290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E942-FE86-466D-89A8-50D9865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Corrección gamma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858469C-C5C3-4021-9706-5777B57FC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Cada pixel se reemplaza por su valor elevado a una potencia.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s-MX" dirty="0"/>
              </a:p>
              <a:p>
                <a:r>
                  <a:rPr lang="es-MX" dirty="0"/>
                  <a:t>Donde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s-MX" dirty="0"/>
                  <a:t> es un valor real positivo.</a:t>
                </a:r>
              </a:p>
              <a:p>
                <a:r>
                  <a:rPr lang="es-ES_tradnl" dirty="0"/>
                  <a:t>Si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se normaliza al intervalo [0, 1], entonces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también se queda dentro de [0, 1].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858469C-C5C3-4021-9706-5777B57FC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83A408-2646-4A43-9857-333DFDF1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03501D-8F99-4FC3-BA97-228327C7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1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5AB5-0B35-9C4D-9C62-8B4DA395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Corrección gamma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BDCBF6-E144-B349-99FB-0C0DE7A65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64" y="1935163"/>
            <a:ext cx="9434271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DFD39-AFAD-DD4A-9BB8-049734CB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99A6A-C51F-164E-AFEE-493CBF96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5458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E8FE-6739-134A-A8B8-0DF73FA9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Corrección gamma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8510-6791-7541-A172-B04AB8DF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500" b="1" dirty="0"/>
              <a:t>Fuente: </a:t>
            </a:r>
            <a:r>
              <a:rPr lang="es-ES_tradnl" sz="1500" b="1" dirty="0">
                <a:hlinkClick r:id="rId2"/>
              </a:rPr>
              <a:t>https://upload.wikimedia.org/wikipedia/commons/9/96/GammaCorrection_demo.jpg</a:t>
            </a:r>
            <a:endParaRPr lang="es-ES_tradnl" sz="15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CDDEC-FBE1-0F4F-A0B9-8D43136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4B729-9153-424E-8328-995CFE50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38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E7605-1697-6F42-BFD3-4C1DF9F2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37760" y="-1600200"/>
            <a:ext cx="2316480" cy="115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5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CCA6-0940-AA47-BEDD-0C8BEDF8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Corrección gamma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A5393-5337-D142-A3E7-1A9E8A69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38E54-622E-EA42-8F93-FD9A6C03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39</a:t>
            </a:fld>
            <a:endParaRPr lang="es-ES_trad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CEDB7E-E96C-314F-A1F0-1D882ED7DC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7088"/>
            <a:ext cx="417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C352269-7E56-B44B-82A0-1CD0B99A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68" y="1847088"/>
            <a:ext cx="2017082" cy="40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41DC0-C742-C143-B355-2978F5EF291F}"/>
              </a:ext>
            </a:extLst>
          </p:cNvPr>
          <p:cNvSpPr txBox="1"/>
          <p:nvPr/>
        </p:nvSpPr>
        <p:spPr>
          <a:xfrm>
            <a:off x="8026400" y="2735039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Corrección gamma de (a) a (c):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DAF8B-224C-AC4F-8796-21329CA18656}"/>
                  </a:ext>
                </a:extLst>
              </p:cNvPr>
              <p:cNvSpPr txBox="1"/>
              <p:nvPr/>
            </p:nvSpPr>
            <p:spPr>
              <a:xfrm>
                <a:off x="8655438" y="3285338"/>
                <a:ext cx="172784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1/2.5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DAF8B-224C-AC4F-8796-21329CA1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38" y="3285338"/>
                <a:ext cx="1727844" cy="287323"/>
              </a:xfrm>
              <a:prstGeom prst="rect">
                <a:avLst/>
              </a:prstGeom>
              <a:blipFill>
                <a:blip r:embed="rId4"/>
                <a:stretch>
                  <a:fillRect l="-730" t="-8333" r="-730" b="-3333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1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8C95-A278-BE4E-B11C-E56B844A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Modificar la intensidad de la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FC56A-F016-6C40-AF87-CEB5DE141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Consiste en cambiar los valores de los pixeles.</a:t>
                </a:r>
              </a:p>
              <a:p>
                <a:r>
                  <a:rPr lang="es-ES_tradnl" dirty="0"/>
                  <a:t>Ejemplo: incrementar la intensidad en un 50% se expresa así: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∗1.5</m:t>
                    </m:r>
                  </m:oMath>
                </a14:m>
                <a:endParaRPr lang="es-ES" b="0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dirty="0"/>
                  <a:t> es la intensidad original del pixel.</a:t>
                </a:r>
              </a:p>
              <a:p>
                <a:r>
                  <a:rPr lang="es-ES_tradnl" dirty="0"/>
                  <a:t>También se puede incrementar la intensidad en, por ejemplo, 10 unidades: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FC56A-F016-6C40-AF87-CEB5DE141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8B517-B736-2949-91E4-6D7FC739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209AA-D4A4-3E49-82FC-719E526F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3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2439B-5A54-4F8D-89E4-0CB452A6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Corrección gamma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06B80F0-3719-4927-975A-35DD78EDE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MX" dirty="0"/>
                  <a:t>          Original                             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s-MX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MX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=2.8</m:t>
                    </m:r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06B80F0-3719-4927-975A-35DD78EDE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17807A-00B6-4E86-B246-B8D5D5D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F2D812-5244-4524-B46E-B724D720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40</a:t>
            </a:fld>
            <a:endParaRPr lang="es-ES_tradnl"/>
          </a:p>
        </p:txBody>
      </p:sp>
      <p:pic>
        <p:nvPicPr>
          <p:cNvPr id="6" name="Content Placeholder 6" descr="A picture containing text, indoor, shelf, cluttered&#10;&#10;Description automatically generated">
            <a:extLst>
              <a:ext uri="{FF2B5EF4-FFF2-40B4-BE49-F238E27FC236}">
                <a16:creationId xmlns:a16="http://schemas.microsoft.com/office/drawing/2014/main" id="{C60DF408-F005-40BF-9924-7161A1CC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506056"/>
            <a:ext cx="3421091" cy="2556280"/>
          </a:xfrm>
          <a:prstGeom prst="rect">
            <a:avLst/>
          </a:prstGeom>
        </p:spPr>
      </p:pic>
      <p:pic>
        <p:nvPicPr>
          <p:cNvPr id="7" name="Content Placeholder 6" descr="A picture containing text, indoor, shelf, cluttered&#10;&#10;Description automatically generated">
            <a:extLst>
              <a:ext uri="{FF2B5EF4-FFF2-40B4-BE49-F238E27FC236}">
                <a16:creationId xmlns:a16="http://schemas.microsoft.com/office/drawing/2014/main" id="{AE3FB6A8-D1FE-4114-A9F7-1D30DA26C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53" y="2506056"/>
            <a:ext cx="3421091" cy="2556280"/>
          </a:xfrm>
          <a:prstGeom prst="rect">
            <a:avLst/>
          </a:prstGeom>
        </p:spPr>
      </p:pic>
      <p:pic>
        <p:nvPicPr>
          <p:cNvPr id="8" name="Content Placeholder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08892A5-7722-46EA-92BD-E366F4B87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09" y="2506056"/>
            <a:ext cx="3421091" cy="25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1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397C9-A125-4B29-8971-95373B1D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Corrección gamma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B90AE-34E4-440C-ACF6-844FADEB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corrección gamma no está implementada en OpenCV.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05E05D-8AF7-4073-B149-F6EE6051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0154B3-2BA7-4D3E-AA63-1FCA2E2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942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ABF12-E827-415B-98B6-E7AA14D8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Modificar la intensidad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DDBDE5-F340-42D5-A13C-3F12D02E0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función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addWeighted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(imagen1, a, imagen2, b, c)</a:t>
            </a:r>
            <a:r>
              <a:rPr lang="es-MX" dirty="0"/>
              <a:t> regresa: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* imagen1 + b * imagen2 + c</a:t>
            </a:r>
            <a:r>
              <a:rPr lang="es-MX" dirty="0"/>
              <a:t>.</a:t>
            </a:r>
          </a:p>
          <a:p>
            <a:r>
              <a:rPr lang="es-MX" dirty="0"/>
              <a:t>Se puede usar para modificar la intensidad de la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imagen1</a:t>
            </a:r>
            <a:r>
              <a:rPr lang="es-MX" dirty="0"/>
              <a:t> poniendo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dirty="0"/>
              <a:t> y la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imagen2</a:t>
            </a:r>
            <a:r>
              <a:rPr lang="es-MX" dirty="0"/>
              <a:t> a ceros.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76CB92-E3F1-4CFD-A18C-D949F3A2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932076-1824-4513-B845-DFF6F0E8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5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5FCF-4944-0C5D-7605-BC0FF4FC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CCDA-D9B9-4F5D-A057-AC0F6E84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7224E-6E9A-5FDE-4F43-DFDC452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6</a:t>
            </a:fld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5BE22F-03A0-4C3A-94B7-D54FEBBC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4F127B-297D-4FAA-96DB-F1C0BBB3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39" y="1935480"/>
            <a:ext cx="8833122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395D-D77D-A743-8AAF-0C0B6E48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Invertir una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A7023-FDAB-0E47-9C41-7A526298F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Para un valor de pixel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el rango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[0,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_tradnl" dirty="0"/>
                  <a:t> la operación de pixel 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Para una imagen en escala de grises de 8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En una imagen a color, la inversión se hace para cada canal.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A7023-FDAB-0E47-9C41-7A526298F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A2D27-B1B3-B445-B114-0A0CA557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716CC-F1D6-B44E-911E-B6DC0560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94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62D6-867D-449B-B644-E79829CE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D4EBF-E23B-4E7A-A833-8B852673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Imagen original                          Imagen invertida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2B5BD3-0396-4047-AC29-041D3F07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8F414-720A-4EB8-A3EF-A867B1E7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8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B3118CE-13D3-45CA-B717-BAAB0F5E4F94}"/>
              </a:ext>
            </a:extLst>
          </p:cNvPr>
          <p:cNvGraphicFramePr>
            <a:graphicFrameLocks noGrp="1"/>
          </p:cNvGraphicFramePr>
          <p:nvPr/>
        </p:nvGraphicFramePr>
        <p:xfrm>
          <a:off x="1316966" y="2319228"/>
          <a:ext cx="322052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132">
                  <a:extLst>
                    <a:ext uri="{9D8B030D-6E8A-4147-A177-3AD203B41FA5}">
                      <a16:colId xmlns:a16="http://schemas.microsoft.com/office/drawing/2014/main" val="2101984028"/>
                    </a:ext>
                  </a:extLst>
                </a:gridCol>
                <a:gridCol w="805132">
                  <a:extLst>
                    <a:ext uri="{9D8B030D-6E8A-4147-A177-3AD203B41FA5}">
                      <a16:colId xmlns:a16="http://schemas.microsoft.com/office/drawing/2014/main" val="2626137896"/>
                    </a:ext>
                  </a:extLst>
                </a:gridCol>
                <a:gridCol w="805132">
                  <a:extLst>
                    <a:ext uri="{9D8B030D-6E8A-4147-A177-3AD203B41FA5}">
                      <a16:colId xmlns:a16="http://schemas.microsoft.com/office/drawing/2014/main" val="3827162780"/>
                    </a:ext>
                  </a:extLst>
                </a:gridCol>
                <a:gridCol w="805132">
                  <a:extLst>
                    <a:ext uri="{9D8B030D-6E8A-4147-A177-3AD203B41FA5}">
                      <a16:colId xmlns:a16="http://schemas.microsoft.com/office/drawing/2014/main" val="331295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4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8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3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5140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805E65F-9B9A-4F96-BC10-AE66DD4D94D1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2319228"/>
          <a:ext cx="36288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211">
                  <a:extLst>
                    <a:ext uri="{9D8B030D-6E8A-4147-A177-3AD203B41FA5}">
                      <a16:colId xmlns:a16="http://schemas.microsoft.com/office/drawing/2014/main" val="3951136251"/>
                    </a:ext>
                  </a:extLst>
                </a:gridCol>
                <a:gridCol w="907211">
                  <a:extLst>
                    <a:ext uri="{9D8B030D-6E8A-4147-A177-3AD203B41FA5}">
                      <a16:colId xmlns:a16="http://schemas.microsoft.com/office/drawing/2014/main" val="1793844147"/>
                    </a:ext>
                  </a:extLst>
                </a:gridCol>
                <a:gridCol w="907211">
                  <a:extLst>
                    <a:ext uri="{9D8B030D-6E8A-4147-A177-3AD203B41FA5}">
                      <a16:colId xmlns:a16="http://schemas.microsoft.com/office/drawing/2014/main" val="504457415"/>
                    </a:ext>
                  </a:extLst>
                </a:gridCol>
                <a:gridCol w="907211">
                  <a:extLst>
                    <a:ext uri="{9D8B030D-6E8A-4147-A177-3AD203B41FA5}">
                      <a16:colId xmlns:a16="http://schemas.microsoft.com/office/drawing/2014/main" val="3832497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8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9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2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E0A3-229A-4026-B309-232BC818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Invertir una imagen con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13EC6-EFD3-449D-BF3F-1A84D178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utiliza la función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cv.bitwise_not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0A6171-6C56-407F-8D94-2CB6B203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48D3A2-7064-4F43-9F36-AF2C292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578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902</TotalTime>
  <Words>1318</Words>
  <Application>Microsoft Office PowerPoint</Application>
  <PresentationFormat>Panorámica</PresentationFormat>
  <Paragraphs>271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Wingdings 2</vt:lpstr>
      <vt:lpstr>Flujo</vt:lpstr>
      <vt:lpstr>Operaciones de pixel</vt:lpstr>
      <vt:lpstr>Temario</vt:lpstr>
      <vt:lpstr>Operaciones de pixel</vt:lpstr>
      <vt:lpstr>Modificar la intensidad de la imagen</vt:lpstr>
      <vt:lpstr>Modificar la intensidad en OpenCV</vt:lpstr>
      <vt:lpstr>Ejemplo</vt:lpstr>
      <vt:lpstr>Invertir una imagen</vt:lpstr>
      <vt:lpstr>Ejemplo</vt:lpstr>
      <vt:lpstr>Invertir una imagen con OpenCV</vt:lpstr>
      <vt:lpstr>Invertir una imagen en tonos de gris</vt:lpstr>
      <vt:lpstr>Invertir una imagen a color</vt:lpstr>
      <vt:lpstr>Operador umbral</vt:lpstr>
      <vt:lpstr>Operación umbral en OpenCV</vt:lpstr>
      <vt:lpstr>Ejemplo</vt:lpstr>
      <vt:lpstr>Contraste</vt:lpstr>
      <vt:lpstr>Contraste</vt:lpstr>
      <vt:lpstr>Autocontraste</vt:lpstr>
      <vt:lpstr>Autocontraste</vt:lpstr>
      <vt:lpstr>Autocontraste</vt:lpstr>
      <vt:lpstr>Autocontraste modificado</vt:lpstr>
      <vt:lpstr>Autocontraste modificado</vt:lpstr>
      <vt:lpstr>Autocontraste modificado</vt:lpstr>
      <vt:lpstr>Autocontraste modificado</vt:lpstr>
      <vt:lpstr>Autocontraste en OpenCV</vt:lpstr>
      <vt:lpstr>Ejemplo</vt:lpstr>
      <vt:lpstr>Operador logaritmo</vt:lpstr>
      <vt:lpstr>Operador logaritmo</vt:lpstr>
      <vt:lpstr>Ejemplo</vt:lpstr>
      <vt:lpstr>Ejemplo</vt:lpstr>
      <vt:lpstr>Operador logaritmo en OpenCV</vt:lpstr>
      <vt:lpstr>Operador exponencial</vt:lpstr>
      <vt:lpstr>Operador exponencial</vt:lpstr>
      <vt:lpstr>Operador exponencial</vt:lpstr>
      <vt:lpstr>Ejemplo</vt:lpstr>
      <vt:lpstr>Operador exponencial en OpenCV</vt:lpstr>
      <vt:lpstr>Corrección gamma</vt:lpstr>
      <vt:lpstr>Corrección gamma</vt:lpstr>
      <vt:lpstr>Corrección gamma</vt:lpstr>
      <vt:lpstr>Corrección gamma</vt:lpstr>
      <vt:lpstr>Corrección gamma</vt:lpstr>
      <vt:lpstr>Corrección gamma en OpenCV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Operaciones de pixel</dc:title>
  <dc:creator>HECTOR ANTONIO VILLA MARTINEZ</dc:creator>
  <cp:lastModifiedBy>HECTOR ANTONIO VILLA MARTINEZ</cp:lastModifiedBy>
  <cp:revision>33</cp:revision>
  <dcterms:created xsi:type="dcterms:W3CDTF">2025-08-26T16:46:20Z</dcterms:created>
  <dcterms:modified xsi:type="dcterms:W3CDTF">2025-09-01T17:14:24Z</dcterms:modified>
</cp:coreProperties>
</file>