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sldIdLst>
    <p:sldId id="256" r:id="rId2"/>
    <p:sldId id="260" r:id="rId3"/>
    <p:sldId id="261" r:id="rId4"/>
    <p:sldId id="304" r:id="rId5"/>
    <p:sldId id="262" r:id="rId6"/>
    <p:sldId id="305" r:id="rId7"/>
    <p:sldId id="263" r:id="rId8"/>
    <p:sldId id="307" r:id="rId9"/>
    <p:sldId id="308" r:id="rId10"/>
    <p:sldId id="264" r:id="rId11"/>
    <p:sldId id="270" r:id="rId12"/>
    <p:sldId id="271" r:id="rId13"/>
    <p:sldId id="265" r:id="rId14"/>
    <p:sldId id="266" r:id="rId15"/>
    <p:sldId id="267" r:id="rId16"/>
    <p:sldId id="278" r:id="rId17"/>
    <p:sldId id="309" r:id="rId18"/>
    <p:sldId id="279" r:id="rId19"/>
    <p:sldId id="280" r:id="rId20"/>
    <p:sldId id="281" r:id="rId21"/>
    <p:sldId id="268" r:id="rId22"/>
    <p:sldId id="310" r:id="rId23"/>
    <p:sldId id="311" r:id="rId24"/>
    <p:sldId id="312" r:id="rId25"/>
    <p:sldId id="316" r:id="rId26"/>
    <p:sldId id="314" r:id="rId27"/>
    <p:sldId id="315" r:id="rId28"/>
    <p:sldId id="275" r:id="rId29"/>
    <p:sldId id="276" r:id="rId30"/>
    <p:sldId id="277" r:id="rId31"/>
    <p:sldId id="257" r:id="rId32"/>
    <p:sldId id="317" r:id="rId33"/>
    <p:sldId id="318" r:id="rId34"/>
    <p:sldId id="388" r:id="rId35"/>
    <p:sldId id="384" r:id="rId36"/>
    <p:sldId id="418" r:id="rId37"/>
    <p:sldId id="419" r:id="rId38"/>
    <p:sldId id="420" r:id="rId39"/>
    <p:sldId id="421" r:id="rId40"/>
    <p:sldId id="392" r:id="rId41"/>
    <p:sldId id="422" r:id="rId42"/>
    <p:sldId id="269" r:id="rId43"/>
    <p:sldId id="423" r:id="rId44"/>
    <p:sldId id="395" r:id="rId45"/>
    <p:sldId id="396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8CAAC-FB9E-43F5-ABBA-44017723521C}" type="datetimeFigureOut">
              <a:rPr lang="es-MX" smtClean="0"/>
              <a:t>06/08/2024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7CFC2-51E8-47B3-A4DD-61A6093946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552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23D4-E581-4182-B011-61D8A3ED09C3}" type="datetime1">
              <a:rPr lang="es-MX" smtClean="0"/>
              <a:t>06/08/2024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726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25E-3744-4732-B487-C98135322AC6}" type="datetime1">
              <a:rPr lang="es-MX" smtClean="0"/>
              <a:t>06/08/2024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8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D8D8-EE59-4B5B-ADA4-494D245AD1CD}" type="datetime1">
              <a:rPr lang="es-MX" smtClean="0"/>
              <a:t>06/08/2024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218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0B80-8612-4D67-8F13-8DC7EA9C35DD}" type="datetime1">
              <a:rPr lang="es-MX" smtClean="0"/>
              <a:t>06/08/2024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94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AC13-8DA4-4F5F-AC13-BC762C93461A}" type="datetime1">
              <a:rPr lang="es-MX" smtClean="0"/>
              <a:t>06/08/2024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3048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163A-07FE-412B-B85E-677F3F6032AB}" type="datetime1">
              <a:rPr lang="es-MX" smtClean="0"/>
              <a:t>06/08/2024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244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4E7E-5F79-4908-B096-F27D7C59D439}" type="datetime1">
              <a:rPr lang="es-MX" smtClean="0"/>
              <a:t>06/08/2024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03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DF5-1DA6-4007-8E47-4CE864B50A55}" type="datetime1">
              <a:rPr lang="es-MX" smtClean="0"/>
              <a:t>06/08/2024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625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8255-2A6C-4056-A26A-91172F2A1EFA}" type="datetime1">
              <a:rPr lang="es-MX" smtClean="0"/>
              <a:t>06/08/2024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184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7A0D-E440-4FD2-92A0-FB1B4806AD25}" type="datetime1">
              <a:rPr lang="es-MX" smtClean="0"/>
              <a:t>06/08/2024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906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C5B7-A962-4CF5-AEB2-4E5FFF5348E6}" type="datetime1">
              <a:rPr lang="es-MX" smtClean="0"/>
              <a:t>06/08/2024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94E3C34-B6B9-4447-8B9D-AB61A9BDBA7E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89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B0CF5B-BBE3-4CEC-82DE-5BC0AF7372B5}" type="datetime1">
              <a:rPr lang="es-MX" smtClean="0"/>
              <a:t>06/08/2024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MX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4E3C34-B6B9-4447-8B9D-AB61A9BDBA7E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9460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fastprint.co.uk/blog/raster-vs-vector-the-easy-to-understand-guide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File:VectorBitmapExample.sv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madine.com/useful-articles/what-is-vector-graphic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ster_graphics" TargetMode="External"/><Relationship Id="rId2" Type="http://schemas.openxmlformats.org/officeDocument/2006/relationships/hyperlink" Target="https://en.wikipedia.org/wiki/Vector_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igital_imag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lectronics.howstuffworks.com/cameras-photography/digital/digital-camera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6895C-9D72-4495-8BF4-759C3357EA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Imágenes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15D7E5-857E-4EC5-BDD0-7A78DB2AE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5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D4C6-8389-174B-A2E2-4062B89D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 raster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DBEBF-6D46-EF45-89C4-884E8430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Ejemplo de una imagen en tonos de gris de 8 bits.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FED0A-45A0-F243-B20E-2C7162F1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69BF0-9627-2B45-BF52-524E95A3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10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83473A-C855-E848-AE22-E7B76C49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2532185"/>
            <a:ext cx="10025910" cy="38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D662-1C08-A047-9B03-7B4FB94D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Sistema de coordenadas de imagen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684B0-B948-8246-83C6-178E775001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El origen está en la esquina superior izquierda.</a:t>
                </a:r>
              </a:p>
              <a:p>
                <a:r>
                  <a:rPr lang="es-ES_tradnl" dirty="0"/>
                  <a:t>El eje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_tradnl" dirty="0"/>
                  <a:t> va de izquierda a derecha.</a:t>
                </a:r>
              </a:p>
              <a:p>
                <a:r>
                  <a:rPr lang="es-ES_tradnl" dirty="0"/>
                  <a:t>El eje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ES_tradnl" dirty="0"/>
                  <a:t> va de arriba abajo.</a:t>
                </a:r>
              </a:p>
              <a:p>
                <a:r>
                  <a:rPr lang="es-ES_tradnl" dirty="0"/>
                  <a:t>La numeración comienza en 0.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4684B0-B948-8246-83C6-178E775001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96862-6CBA-D241-9378-DDA1AFF1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0C3C-DE51-C24D-B382-37E61E72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69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E92F-B3D4-094D-8D82-CD332363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Sistema de coordenadas de imagen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AD99DC-025D-2843-9FE0-9E9FFC7C4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48" y="2282030"/>
            <a:ext cx="11269702" cy="387188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49D2A-6250-C946-96DD-47B75B5A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EC62-FED0-C341-98FE-5B4560CD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322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26C5-71E3-1340-A93D-E8BDD2F4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 como funciones discretas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8B3F80-E9C0-654A-9159-28B7BEE581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Una imagen digital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s-ES_tradnl" dirty="0"/>
                  <a:t> es una función 2D que mapea el dominio de coordenadas enteras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ES_tradnl" dirty="0"/>
                  <a:t> a un rango,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s-ES_tradnl" dirty="0"/>
                  <a:t>, de posibles valores de píxel tal que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s-ES_tradnl" dirty="0"/>
                  <a:t> 	y	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8B3F80-E9C0-654A-9159-28B7BEE581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B2244-D41A-0748-BEBD-97928A90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F753C-1121-7E4E-9B2E-6A10E676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68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4343-1DBC-834D-B0A5-A9271316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Tamaño y resolución de imagen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D5B9F-3FDD-D14E-A0BD-0859152FF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El </a:t>
                </a:r>
                <a:r>
                  <a:rPr lang="es-ES_tradnl" b="1" dirty="0"/>
                  <a:t>tamaño</a:t>
                </a:r>
                <a:r>
                  <a:rPr lang="es-ES_tradnl" dirty="0"/>
                  <a:t> de una imagen se determina directamente a partir del ancho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s-ES_tradnl" dirty="0"/>
                  <a:t> (número de columnas) y la altura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ES_tradnl" dirty="0"/>
                  <a:t> (número de renglones) de la matriz de imagen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La </a:t>
                </a:r>
                <a:r>
                  <a:rPr lang="es-ES_tradnl" b="1" dirty="0"/>
                  <a:t>resolución</a:t>
                </a:r>
                <a:r>
                  <a:rPr lang="es-ES_tradnl" dirty="0"/>
                  <a:t> de una imagen especifica las dimensiones espaciales de la imagen en el mundo real.</a:t>
                </a:r>
              </a:p>
              <a:p>
                <a:r>
                  <a:rPr lang="es-ES_tradnl" dirty="0"/>
                  <a:t>Se da como el número de pixeles por unidad de medición.</a:t>
                </a:r>
              </a:p>
              <a:p>
                <a:r>
                  <a:rPr lang="es-ES_tradnl" dirty="0"/>
                  <a:t>Por ejemplo, puntos por pulgada (dpi), líneas por pulgada (</a:t>
                </a:r>
                <a:r>
                  <a:rPr lang="es-ES_tradnl" dirty="0" err="1"/>
                  <a:t>lpi</a:t>
                </a:r>
                <a:r>
                  <a:rPr lang="es-ES_tradnl" dirty="0"/>
                  <a:t>) para la producción de impresión</a:t>
                </a:r>
                <a:r>
                  <a:rPr lang="es-ES_tradnl"/>
                  <a:t>, pixeles </a:t>
                </a:r>
                <a:r>
                  <a:rPr lang="es-ES_tradnl" dirty="0"/>
                  <a:t>por kilómetro para imágenes de satélite.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D5B9F-3FDD-D14E-A0BD-0859152FF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 r="-1618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CCFC2-2FE6-3447-9DDF-620B83CF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4D4A8-99D5-104A-8A6D-9FABDB33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20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A16E-C74F-EC49-A393-E7745F94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Valores de pixel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B00DBA-F403-604E-A7AA-A34173BF3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Los valores de pixel son números binarios de longitud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Un pixel puede representar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s-ES_tradnl" dirty="0"/>
                  <a:t> valores diferentes entre 0 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El valor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s-ES_tradnl" dirty="0"/>
                  <a:t> se denomina profundidad de bit (o simplemente “profundidad”) de la imagen.</a:t>
                </a:r>
              </a:p>
              <a:p>
                <a:r>
                  <a:rPr lang="es-ES_tradnl" dirty="0"/>
                  <a:t>El valor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s-ES_tradnl" dirty="0"/>
                  <a:t> depende de si la imagen es a color o en tonos de gris.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B00DBA-F403-604E-A7AA-A34173BF3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CE630-21AC-154F-A9CA-43AF8C76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9601A-ED13-A542-89D2-55C13A62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93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B792-628B-AF40-AD92-0A762CC8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 en escala de grises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4A321A-A9DD-D244-BAB3-5679FA65FC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Tienen un solo canal que representa intensidad o brillo.</a:t>
                </a:r>
              </a:p>
              <a:p>
                <a:r>
                  <a:rPr lang="es-ES_tradnl" dirty="0"/>
                  <a:t>Los valores de los pixeles son enteros entre 0 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Las imágenes con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s-ES_tradnl" dirty="0"/>
                  <a:t> bits (1 byte) son comunes.</a:t>
                </a:r>
              </a:p>
              <a:p>
                <a:r>
                  <a:rPr lang="es-ES_tradnl" dirty="0"/>
                  <a:t>Cada pixel ocupa un byte y tiene un valor entre 0 (negro) y 255 (blanco).</a:t>
                </a:r>
              </a:p>
              <a:p>
                <a:r>
                  <a:rPr lang="es-ES_tradnl" dirty="0"/>
                  <a:t>Otras aplicaciones pueden usar una profundidad 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s-ES_tradnl" dirty="0"/>
                  <a:t> o hasta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4A321A-A9DD-D244-BAB3-5679FA65F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CB71E-1A26-1648-B5E1-C1C56DA2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ED6BE-AFEF-674D-958E-AADB686F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8424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D4C6-8389-174B-A2E2-4062B89D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Imagen en tonos de gris de 8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DBEBF-6D46-EF45-89C4-884E8430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Imagen en tonos de gris de 8 bits.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FED0A-45A0-F243-B20E-2C7162F1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69BF0-9627-2B45-BF52-524E95A3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17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83473A-C855-E848-AE22-E7B76C49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2532185"/>
            <a:ext cx="10025910" cy="38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F248-5394-EF45-BF7A-94756DCB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 binarias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40A16C-0136-2043-AA50-E69B44B70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Es un caso especial de una imagen en escala de grises con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Cada pixel solo puede ser negro o blanco.</a:t>
                </a:r>
              </a:p>
              <a:p>
                <a:r>
                  <a:rPr lang="es-ES_tradnl" dirty="0"/>
                  <a:t>Es costumbre que el 0 sea blanco y el 1 negro.</a:t>
                </a:r>
              </a:p>
              <a:p>
                <a:r>
                  <a:rPr lang="es-ES_tradnl" dirty="0"/>
                  <a:t>Se usa para archivar documentos, transmisiones fax e impresiones.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40A16C-0136-2043-AA50-E69B44B70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54A51-0491-0A40-BC90-DE69BC16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E816A-8492-B94D-A64F-589209A8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14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31715-B57A-2741-B6A0-737D49A8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 a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BBBA-EEB0-284C-9BE2-63C6DD12F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La mayoría de las imágenes en color se basan en los colores primarios rojo, verde y azul (RGB).</a:t>
            </a:r>
          </a:p>
          <a:p>
            <a:r>
              <a:rPr lang="es-ES_tradnl" dirty="0"/>
              <a:t>Normalmente utilizan 8 bits para cada componente de color.</a:t>
            </a:r>
          </a:p>
          <a:p>
            <a:r>
              <a:rPr lang="es-ES_tradnl" dirty="0"/>
              <a:t>Cada pixel requiere 3 x 8 = 24 bits (3 bytes) para codificar los tres componentes.</a:t>
            </a:r>
          </a:p>
          <a:p>
            <a:r>
              <a:rPr lang="es-ES_tradnl" dirty="0"/>
              <a:t>El rango de cada componente de color individual es [0, 255].</a:t>
            </a:r>
          </a:p>
          <a:p>
            <a:r>
              <a:rPr lang="es-ES_tradnl" dirty="0"/>
              <a:t>En el modelo RGB un pixel puede valer desde (0, 0, 0) hasta (255, 255, 255), para un total de 256</a:t>
            </a:r>
            <a:r>
              <a:rPr lang="es-ES_tradnl" baseline="30000" dirty="0"/>
              <a:t>3</a:t>
            </a:r>
            <a:r>
              <a:rPr lang="es-ES_tradnl" dirty="0"/>
              <a:t> = </a:t>
            </a:r>
            <a:r>
              <a:rPr lang="en-MX" dirty="0"/>
              <a:t>16,777,216 </a:t>
            </a:r>
            <a:r>
              <a:rPr lang="es-ES_tradnl" dirty="0"/>
              <a:t>colores.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B18AE-4C6B-AB43-8B20-975E0F62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C97E2-076D-814D-88EC-FBDC39AE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52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55CC-8DA4-9B41-95CC-5F65B2EB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Tipos de imágenes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4F0C3-2B53-EB48-92DF-05BB5C6A2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Imágenes raster.</a:t>
            </a:r>
            <a:r>
              <a:rPr lang="es-ES_tradnl" dirty="0"/>
              <a:t> Son imágenes compuestas de </a:t>
            </a:r>
            <a:r>
              <a:rPr lang="es-ES_tradnl" i="1" dirty="0"/>
              <a:t>elementos de imagen</a:t>
            </a:r>
            <a:r>
              <a:rPr lang="es-ES_tradnl" dirty="0"/>
              <a:t> (</a:t>
            </a:r>
            <a:r>
              <a:rPr lang="es-ES_tradnl" dirty="0" err="1"/>
              <a:t>pixels</a:t>
            </a:r>
            <a:r>
              <a:rPr lang="es-ES_tradnl" dirty="0"/>
              <a:t>, </a:t>
            </a:r>
            <a:r>
              <a:rPr lang="es-ES_tradnl" dirty="0" err="1"/>
              <a:t>picture</a:t>
            </a:r>
            <a:r>
              <a:rPr lang="es-ES_tradnl" dirty="0"/>
              <a:t> </a:t>
            </a:r>
            <a:r>
              <a:rPr lang="es-ES_tradnl" dirty="0" err="1"/>
              <a:t>elements</a:t>
            </a:r>
            <a:r>
              <a:rPr lang="es-ES_tradnl" dirty="0"/>
              <a:t>) dispuestas en una cuadrícula rectangular regular.</a:t>
            </a:r>
          </a:p>
          <a:p>
            <a:r>
              <a:rPr lang="es-ES_tradnl" dirty="0"/>
              <a:t>También se les llama </a:t>
            </a:r>
            <a:r>
              <a:rPr lang="es-ES_tradnl" i="1" dirty="0"/>
              <a:t>mapas de bits</a:t>
            </a:r>
            <a:r>
              <a:rPr lang="es-ES_tradnl" dirty="0"/>
              <a:t> (</a:t>
            </a:r>
            <a:r>
              <a:rPr lang="es-ES_tradnl" i="1" dirty="0"/>
              <a:t>bitmaps</a:t>
            </a:r>
            <a:r>
              <a:rPr lang="es-ES_tradnl" dirty="0"/>
              <a:t>).</a:t>
            </a:r>
          </a:p>
          <a:p>
            <a:r>
              <a:rPr lang="es-ES_tradnl" b="1" dirty="0"/>
              <a:t>Imágenes vectoriales.</a:t>
            </a:r>
            <a:r>
              <a:rPr lang="es-ES_tradnl" dirty="0"/>
              <a:t> Son imágenes definidas en términos de puntos en un plano cartesiano, conectados por líneas y curvas para formar polígonos y otras formas.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1B201-57B5-4849-AE30-528D829A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95D88-F215-CC48-8C21-AF22FFF4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5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65CD-946F-9347-9ED3-890A414C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Imágenes a 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912E8-30F6-9649-8FD2-A4C9A8A56B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El modelo RGB se puede extender al agregar otro componente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_tradnl" dirty="0"/>
                  <a:t> (alpha) de 8 bits para representar la opacidad o transparencia del color</a:t>
                </a:r>
              </a:p>
              <a:p>
                <a:r>
                  <a:rPr lang="es-ES_tradnl" dirty="0"/>
                  <a:t>El valor de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_tradnl" dirty="0"/>
                  <a:t> indica que el color es transparente,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=255</m:t>
                    </m:r>
                  </m:oMath>
                </a14:m>
                <a:r>
                  <a:rPr lang="es-ES_tradnl" dirty="0"/>
                  <a:t> indica que el color es opaco.</a:t>
                </a:r>
              </a:p>
              <a:p>
                <a:r>
                  <a:rPr lang="es-ES_tradnl" dirty="0"/>
                  <a:t>En RGBA cada pixel requiere 32 bits (4 bytes).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912E8-30F6-9649-8FD2-A4C9A8A56B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1BF9A-EB8A-5D4E-B026-38A4E42E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DF1BF-5CA0-094D-9201-907C1792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65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A10A8-D549-0F45-A1C5-3168FAAD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Profundidades comunes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46FF5D-75EC-DE49-B487-57435816A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386" y="1935163"/>
            <a:ext cx="8455228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CCB31-F295-FF40-9718-5756E3C8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64D01-BA43-F94F-9EE1-80F468E5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6925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D2D4-439B-974E-960E-2F729F99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Ordenamiento de los pixeles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ECB2-0884-7D41-B086-03F25456C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Hay dos métodos para ordenar los componentes de color en imágenes de color: </a:t>
            </a:r>
            <a:r>
              <a:rPr lang="es-ES_tradnl" i="1" dirty="0"/>
              <a:t>ordenamiento planar</a:t>
            </a:r>
            <a:r>
              <a:rPr lang="es-ES_tradnl" dirty="0"/>
              <a:t> y </a:t>
            </a:r>
            <a:r>
              <a:rPr lang="es-ES_tradnl" i="1" dirty="0"/>
              <a:t>ordenamiento empacado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5017F-CDB3-EB4B-903B-9B0B2B0F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7C5CD-C1AF-6E43-A917-94B9F2B0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8B8-0A4E-0A42-BA4C-5448600E6D28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29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057F-173F-4A42-BA6A-705C714F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Ordenamiento planar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6A4E88-8C1A-E949-AE0C-92AE49A4D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Los componentes de color se guardan en arreglos separados con idénticas dimensiones.</a:t>
                </a:r>
              </a:p>
              <a:p>
                <a:r>
                  <a:rPr lang="es-ES_tradnl" dirty="0"/>
                  <a:t>En Python, una imagen a color se guarda en una matriz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6A4E88-8C1A-E949-AE0C-92AE49A4D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60286-344C-704F-87C6-5C5BD06F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EAB9F-F504-9445-8E78-AE6FB6C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8B8-0A4E-0A42-BA4C-5448600E6D28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4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F42B-0733-114B-AFE7-7B847CD9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Ordenamiento planar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853D65-DE8B-C447-91DA-EF4A3944F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59082"/>
            <a:ext cx="10972800" cy="414159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CB711-37FA-5342-BC37-D23374C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78FBA-0E59-A34F-B998-893235EE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8B8-0A4E-0A42-BA4C-5448600E6D28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35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7D2E2-A0CE-44D3-9C42-2BDF99D2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Imágenes en Python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054BA-CDC0-4665-BD9C-5C0FAF0B6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cv2.imread(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filename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lee una imagen BGR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 una matriz H x W x 3 (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numpy.ndarray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[0, 0, 0]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valor del pixel superior izquierdo en el canal B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[y, x, c]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y + 1 pixeles abajo, x + 1 pixeles a la derecha en el canal c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 - 1, W - 1, 2]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valor del pixel inferior derecho en el canal R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109497-F18E-4D8B-831B-78B508A22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7E2232-CFF9-491B-8C99-A311A480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42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18E2-52A1-F846-A4DF-4365CA7A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Ordenamiento empacado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47AA9-1E0C-9E43-A168-2EB269ADDB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Los valores de los componentes que representan el color de un pixel se empacan en un solo elemento de la matriz.</a:t>
                </a:r>
              </a:p>
              <a:p>
                <a:r>
                  <a:rPr lang="es-ES_tradnl" dirty="0"/>
                  <a:t>En Java, una imagen a color se guarda en una matriz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47AA9-1E0C-9E43-A168-2EB269ADDB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9F3F1-7CB3-C648-92DF-6131F805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CC58D-5EB7-7944-9381-7D9E1929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8B8-0A4E-0A42-BA4C-5448600E6D28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5492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D03A-D46F-9F4D-BBFB-CEFAFBF4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Ordenamiento empacado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936460-9EA9-1240-9357-4C8DE9088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22347"/>
            <a:ext cx="10972800" cy="361506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6B37C-982B-5A44-BA87-092B16A1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14C55-CF9B-864C-A802-71C63B46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8B8-0A4E-0A42-BA4C-5448600E6D28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6216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1607-E053-AA4C-80C6-193CC337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RGB empacado en Java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62DD62-7789-1B42-AC74-4DDF7A8EE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225483"/>
            <a:ext cx="10972800" cy="180879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2A1E8-E21C-EE4B-A1FD-C5499255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DFA45-BFF3-FC43-B798-E4BB48E6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8B8-0A4E-0A42-BA4C-5448600E6D28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056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6DAF-1FA8-CF45-AECA-6D72D7BE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RGB empacado en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07C99-D390-454D-B4DE-2254BB5D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Dado un pixel, los canales de color individuales se accesan mediante operaciones AND (&amp;) y corrimientos a la derecha (&gt;&gt;).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color =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getPixel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(u, v);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 = (c &amp; 0xff0000) &gt;&gt; 16;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red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(c &amp; 0x00ff00) &gt;&gt; 8;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blue = (c &amp; 0x0000ff);		</a:t>
            </a:r>
            <a:r>
              <a:rPr lang="es-ES_tradn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blue </a:t>
            </a:r>
            <a:r>
              <a:rPr lang="es-ES_tradnl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endParaRPr lang="es-ES_tradn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86ABA-6313-A74E-BA31-7B839EBA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D2FE0-4E7A-D14F-9449-7E6F6DC6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8B8-0A4E-0A42-BA4C-5448600E6D28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202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DCAF-1EF7-A14F-9542-55120B58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Tipos de imágenes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4D5E-2261-744B-9CAD-6883CE28D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Las imágenes vectoriales tienen la ventaja sobre las imágenes raster en que los puntos, líneas y curvas se pueden escalar a cualquier resolución sin alias.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A54EE-0837-434A-9007-6152DFE2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C4C88-A6B8-B943-BA43-F525E62A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7962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91DB-7728-514E-BE35-568F4D5F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RGB empacado en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C045C-F3BC-8544-954B-D6F505A5F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Dados los colores individuales, un pixel de 32 bits se empaca mediante operaciones AND (&amp;), OR (|) y corrimientos a la izquierda (&lt;&lt;).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color = ((red &amp; 0xff) &lt;&lt; 16 | ((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0xff) &lt;&lt; 8) | (blue &amp; 0xff);</a:t>
            </a:r>
          </a:p>
          <a:p>
            <a:pPr marL="0" indent="0">
              <a:buNone/>
            </a:pP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putPixel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(u, v, color);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6AA1E-4EE9-ED47-BA23-6DA56352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091A7-E81C-844D-8ECF-7B7BEDD5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8B8-0A4E-0A42-BA4C-5448600E6D28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5147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83B2-2EC3-C74A-8CC2-DD8B29FE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Operaciones de pixel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CDA7B9-EFF4-EC4A-8228-5C81DBEAE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Las operaciones de pixel realizan una modificación de los valores de los pixeles sin cambiar el tamaño, la geometría o la estructura local de la imagen.</a:t>
                </a:r>
              </a:p>
              <a:p>
                <a:r>
                  <a:rPr lang="es-ES_tradnl" dirty="0"/>
                  <a:t>Cada nuevo valor de pixel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depende exclusivamente del valor anterior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en la misma posición.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CDA7B9-EFF4-EC4A-8228-5C81DBEAE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AB833-2D85-6943-8426-A6A46B21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81384-8EF8-054E-9A7A-BC460EC9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183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3797-5B2A-CF43-B468-A9075F05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Operaciones de pixel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593F3-AE8E-634C-AE5F-2037FD06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Operaciones de pixel básicas: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Modificar la intensidad de la imagen.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Invertir la imagen.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Operación umbral.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088AF-64A9-E241-B548-BB157223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7736F-3073-DC44-9A20-82065FB9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6428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8C95-A278-BE4E-B11C-E56B844A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Modificar la intensidad de la imagen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FC56A-F016-6C40-AF87-CEB5DE141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Consiste en cambiar los valores de los pixeles.</a:t>
                </a:r>
              </a:p>
              <a:p>
                <a:r>
                  <a:rPr lang="es-ES_tradnl" dirty="0"/>
                  <a:t>Ejemplo: incrementar la intensidad en un 50% se expresa así: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∗1.5</m:t>
                    </m:r>
                  </m:oMath>
                </a14:m>
                <a:endParaRPr lang="es-ES" b="0" dirty="0"/>
              </a:p>
              <a:p>
                <a:r>
                  <a:rPr lang="es-ES_tradnl" dirty="0"/>
                  <a:t>Donde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ES_tradnl" dirty="0"/>
                  <a:t> es la intensidad original del pixel.</a:t>
                </a:r>
              </a:p>
              <a:p>
                <a:r>
                  <a:rPr lang="es-ES_tradnl" dirty="0"/>
                  <a:t>También se puede incrementar la intensidad en, por ejemplo, 10 unidades: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FC56A-F016-6C40-AF87-CEB5DE141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8B517-B736-2949-91E4-6D7FC739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209AA-D4A4-3E49-82FC-719E526F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39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49F5-4162-C40D-CB14-A6F4992A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7E12B-3203-3A24-29BD-8F7034CF3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File: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image_intensity.py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Adjust the brightness and contrast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brightness = 10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adds 10 to each pixel value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= 2.3	  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scales the pixel values by 2.3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cv.addWeighted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(image, contrast,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np.zeros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image.shape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image.dtype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0,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brightness)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B5C5F-8114-BBC7-2433-BA8E3CD1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6E13D-35AE-336C-7018-E363C0BB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1505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5FCF-4944-0C5D-7605-BC0FF4FC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Resultado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A96960-52A2-B593-987D-C5711A14C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0" y="1939131"/>
            <a:ext cx="5842000" cy="43815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9CCDA-D9B9-4F5D-A057-AC0F6E84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7224E-6E9A-5FDE-4F43-DFDC452D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5309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395D-D77D-A743-8AAF-0C0B6E48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Invertir una imagen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A7023-FDAB-0E47-9C41-7A526298F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Para un valor de pixel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en el rango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[0,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s-ES_tradnl" dirty="0"/>
                  <a:t> la operación de pixel 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Para una imagen en escala de grises de 8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=255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En una imagen a color, la inversión se hace para cada canal.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A7023-FDAB-0E47-9C41-7A526298F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A2D27-B1B3-B445-B114-0A0CA557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716CC-F1D6-B44E-911E-B6DC0560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94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3363-4DE6-3C1D-49E6-98BD2E64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en tonos de grises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ADBC-8466-9434-E910-8516806C6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File: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invert_grayscale.py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cv2 as cv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cv.imread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MyPic.png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cv.IMREAD_GRAYSCALE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image_inv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cv.bitwise_not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MyPicInvGray.png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image_inv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MX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48DE6-1CAB-E95D-6016-2D04AD35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99038-D0AD-3A9F-B5D5-71D6B54B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5483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3E9E-45CC-A200-5999-89BD0BF7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Resultado</a:t>
            </a:r>
          </a:p>
        </p:txBody>
      </p:sp>
      <p:pic>
        <p:nvPicPr>
          <p:cNvPr id="7" name="Content Placeholder 6" descr="A picture containing wall, person&#10;&#10;Description automatically generated">
            <a:extLst>
              <a:ext uri="{FF2B5EF4-FFF2-40B4-BE49-F238E27FC236}">
                <a16:creationId xmlns:a16="http://schemas.microsoft.com/office/drawing/2014/main" id="{86767A2B-D6ED-4D52-0954-751B77150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950" y="1847088"/>
            <a:ext cx="3727450" cy="37274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10F4A-6D72-27B3-AE18-40BD6175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8B703-A80E-9B08-1C2C-503E7238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4187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3E5A-AFC5-35BA-6BAA-A91FD4B3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 a colores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E0491-5D1B-FAA5-1AA9-29D1F873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File: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invert_color.py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cv2 as cv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cv.imread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MyPic.png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image_inv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cv.bitwise_not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MyPicInvColor.png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image_inv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FF572-7A5A-D0D9-4444-32D2C001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7C52B-4929-7114-87AC-AB1CDBF2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528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B56D-8AE2-0B49-BEAA-FD070844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Vector vs raster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510E1-EA6E-4E4E-903C-DCCF720F8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800" dirty="0"/>
              <a:t>Fuente: </a:t>
            </a:r>
            <a:r>
              <a:rPr lang="es-ES_tradnl" sz="1800" dirty="0">
                <a:hlinkClick r:id="rId2"/>
              </a:rPr>
              <a:t>https://www.fastprint.co.uk/blog/raster-vs-vector-the-easy-to-understand-guide.html</a:t>
            </a:r>
            <a:endParaRPr lang="es-ES_tradnl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2D09A-837A-D447-A5DA-2BCD3647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EED95-05D3-9A4E-BA9C-C874339E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4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5B60FA-9C5D-EC4F-A60C-3D03596E0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432" y="1847089"/>
            <a:ext cx="6645416" cy="38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18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FFF1-0FA3-99A7-5635-D0293F93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Resultado</a:t>
            </a:r>
          </a:p>
        </p:txBody>
      </p:sp>
      <p:pic>
        <p:nvPicPr>
          <p:cNvPr id="7" name="Content Placeholder 6" descr="A picture containing person, indoor, old&#10;&#10;Description automatically generated">
            <a:extLst>
              <a:ext uri="{FF2B5EF4-FFF2-40B4-BE49-F238E27FC236}">
                <a16:creationId xmlns:a16="http://schemas.microsoft.com/office/drawing/2014/main" id="{5312C6A9-92E0-C464-5D5F-C22698306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4025" y="1847088"/>
            <a:ext cx="3663950" cy="36639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893A4-DBD8-039E-78A9-1DB821B9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5ACE6-0202-7065-A2E1-74360AD9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2852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F7B3-9CC1-5E40-9898-2098A953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Operación umbral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F0251B-DF29-4D41-BA3B-F3727ED16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 operación umbral separa los pixeles en dos clases, dependiendo de un umbral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s-ES_tradnl" dirty="0"/>
                  <a:t> que suele ser una constante.</a:t>
                </a:r>
              </a:p>
              <a:p>
                <a:r>
                  <a:rPr lang="es-ES_tradnl" dirty="0"/>
                  <a:t>La operación asigna todos los pixeles a uno de dos valores de intensidad fijos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_tradnl" dirty="0"/>
                  <a:t> 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_tradnl" dirty="0"/>
                  <a:t>, es decir,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threshold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para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para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:r>
                  <a:rPr lang="es-ES_tradnl" dirty="0"/>
                  <a:t>Con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F0251B-DF29-4D41-BA3B-F3727ED16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3746" r="-925" b="-2997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20901-641D-4143-A2B9-DB6D336E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64FDA-E89A-FF4C-8038-3B2967F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74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CF25-5BE0-654C-AA4A-283C5EBC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Operación umbral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C2995-5839-3B4F-B7A0-3B8DB03AA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Una aplicación común es binarizar una imagen con los valores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255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La operación umbral afecta al histograma al separar la distribución en dos entradas en las posiciones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C2995-5839-3B4F-B7A0-3B8DB03AA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44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0384A-B8BA-1E48-9D09-CC2CB58D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9E74D-6527-F541-B184-8FEED8E8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1655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1ACA-112D-054F-A6DA-387874B9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Operación umbral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2B047C-79C9-1F4D-9DB8-8D3A3D51B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497642"/>
            <a:ext cx="10972800" cy="326447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91581-40DD-274A-8340-DC05F716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2FAE-793C-854A-9995-CD45ED5A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6534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47A6-8493-5373-27BE-5AADC14E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F9AB-7AB7-73CF-E4B2-0DF58500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File: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threshold.py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cv2 as cv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cv.imread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MyPic.png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image_gray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cv.cvtColor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(image, cv.COLOR_BGR2GRAY)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above 150 to white; 150 and below to black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cv.threshold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image_gray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150, 255,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cv.THRESH_BINARY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MyPicBW.png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EFBC-29E2-1F32-6024-865D18F1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AC941-8163-08E4-90F9-8A2BD485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3892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C701-788B-686B-7959-7FFA01F0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Resultado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DD3B2D55-F815-DAC1-5CED-21A17FC69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349" y="2082800"/>
            <a:ext cx="3679031" cy="367903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0D6EE-0B01-BD4D-C777-9B37F7B2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DD995-04E4-3912-79A9-3C8E75E8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B3198-A160-6540-9C44-5D8774E7ABE0}" type="slidenum">
              <a:rPr lang="es-ES_tradnl" smtClean="0"/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76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6C1C-97BD-5C43-BEB2-55566A62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Vector vs raster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8780-8DF5-724B-A31C-23FAEDE18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Fuente: </a:t>
            </a:r>
            <a:r>
              <a:rPr lang="es-ES_tradnl" dirty="0">
                <a:hlinkClick r:id="rId2"/>
              </a:rPr>
              <a:t>https://en.wikipedia.org/wiki/File:VectorBitmapExample.svg</a:t>
            </a:r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D57AC-C62D-BC42-9B6A-FC7AF896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A3CA6-80F1-504F-B602-616F9B5D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5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95075-6B4F-3E45-BD2C-AA247EB35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601" y="1141659"/>
            <a:ext cx="3556100" cy="45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C3CE-D57E-3D49-8B40-7DA88AB8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Vector vs raster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3718B-A553-F348-ADD1-02DF44B1E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800" dirty="0"/>
              <a:t>Fuente: </a:t>
            </a:r>
            <a:r>
              <a:rPr lang="es-ES_tradnl" sz="1800" dirty="0">
                <a:hlinkClick r:id="rId2"/>
              </a:rPr>
              <a:t>https://amadine.com/useful-articles/what-is-vector-graphics</a:t>
            </a:r>
            <a:endParaRPr lang="es-ES_tradnl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8E429-5E22-284C-A634-6455790F5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F062E-69A9-C048-8A42-801EE626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6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DE17F-6801-E34E-A670-FA95B1279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80" y="1847088"/>
            <a:ext cx="5754167" cy="381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3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D89B-1B8F-9143-8370-54DA0677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Vector vs raster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5CF0-29D1-F044-97C5-303F654DC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Ejemplos de formatos raster:  JPEG, PNG, GIF y MPEG4.</a:t>
            </a:r>
          </a:p>
          <a:p>
            <a:r>
              <a:rPr lang="es-ES_tradnl" dirty="0"/>
              <a:t>Ejemplos de formatos vectoriales:  SVG, EPS, PDF y AI.</a:t>
            </a:r>
          </a:p>
          <a:p>
            <a:r>
              <a:rPr lang="es-ES_tradnl" dirty="0"/>
              <a:t>Más información:</a:t>
            </a:r>
          </a:p>
          <a:p>
            <a:r>
              <a:rPr lang="es-ES_tradnl" dirty="0">
                <a:hlinkClick r:id="rId2"/>
              </a:rPr>
              <a:t>https://en.wikipedia.org/wiki/Vector_image</a:t>
            </a:r>
            <a:endParaRPr lang="es-ES_tradnl" dirty="0"/>
          </a:p>
          <a:p>
            <a:r>
              <a:rPr lang="es-ES_tradnl" dirty="0">
                <a:hlinkClick r:id="rId3"/>
              </a:rPr>
              <a:t>https://en.wikipedia.org/wiki/Raster_graphics</a:t>
            </a:r>
            <a:endParaRPr lang="es-ES_tradnl" dirty="0"/>
          </a:p>
          <a:p>
            <a:r>
              <a:rPr lang="es-ES_tradnl" dirty="0">
                <a:hlinkClick r:id="rId4"/>
              </a:rPr>
              <a:t>https://en.wikipedia.org/wiki/Digital_image</a:t>
            </a:r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0D2C3-A8A5-9C4F-9D05-8AB80ADD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3E271-6647-2742-B11E-3AB6E647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56A-D793-0D48-83AC-24D3BAFBF6BF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45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E8A8E-8544-4CC0-8205-874570A4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Adquisición de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FF4E9B-B8D6-4F2F-A9A9-4BC9DEC7A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b="1" dirty="0"/>
              <a:t>Fuente: Derek </a:t>
            </a:r>
            <a:r>
              <a:rPr lang="es-MX" sz="1800" b="1" dirty="0" err="1"/>
              <a:t>Hoiem</a:t>
            </a:r>
            <a:r>
              <a:rPr lang="es-MX" sz="18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4CC501-713E-4F1B-8C1D-260CE063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901261-49BD-4F87-B974-9BB0D937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8</a:t>
            </a:fld>
            <a:endParaRPr lang="es-MX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977788-0177-4347-9066-078680B8E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2644726" y="1900750"/>
            <a:ext cx="4403188" cy="385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9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40902-FE35-4CB9-BB32-2FECE92B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Cámaras digitales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DA71F1-A601-4591-AABF-7BF1FBA00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sz="2000" dirty="0"/>
              <a:t>Utilizan un arreglo de sensores.</a:t>
            </a:r>
          </a:p>
          <a:p>
            <a:r>
              <a:rPr lang="es-MX" sz="2000" dirty="0"/>
              <a:t>Cada celda en el arreglo es un diodo sensible a la luz que convierte fotones a electrones.</a:t>
            </a:r>
          </a:p>
          <a:p>
            <a:r>
              <a:rPr lang="es-MX" sz="2000" dirty="0">
                <a:hlinkClick r:id="rId2"/>
              </a:rPr>
              <a:t>https://electronics.howstuffworks.com/cameras-photography/digital/digital-camera.htm</a:t>
            </a:r>
            <a:endParaRPr lang="es-MX" sz="20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48AEDD-2C92-4664-ADB9-47AEA401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FD97AF-7067-4FD2-BAE2-005587DD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3C34-B6B9-4447-8B9D-AB61A9BDBA7E}" type="slidenum">
              <a:rPr lang="es-MX" smtClean="0"/>
              <a:t>9</a:t>
            </a:fld>
            <a:endParaRPr lang="es-MX"/>
          </a:p>
        </p:txBody>
      </p:sp>
      <p:pic>
        <p:nvPicPr>
          <p:cNvPr id="6" name="Picture 2" descr="Ccd, Digital, Camera, Sensor, Photo, Pixel, Technology">
            <a:extLst>
              <a:ext uri="{FF2B5EF4-FFF2-40B4-BE49-F238E27FC236}">
                <a16:creationId xmlns:a16="http://schemas.microsoft.com/office/drawing/2014/main" id="{BFF7AD3F-AA44-40DF-9F50-85132CDC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14" y="1833230"/>
            <a:ext cx="4202194" cy="31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272</TotalTime>
  <Words>1935</Words>
  <Application>Microsoft Office PowerPoint</Application>
  <PresentationFormat>Panorámica</PresentationFormat>
  <Paragraphs>289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 Math</vt:lpstr>
      <vt:lpstr>Times New Roman</vt:lpstr>
      <vt:lpstr>Wingdings 2</vt:lpstr>
      <vt:lpstr>Flujo</vt:lpstr>
      <vt:lpstr>Imágenes</vt:lpstr>
      <vt:lpstr>Tipos de imágenes</vt:lpstr>
      <vt:lpstr>Tipos de imágenes</vt:lpstr>
      <vt:lpstr>Vector vs raster</vt:lpstr>
      <vt:lpstr>Vector vs raster</vt:lpstr>
      <vt:lpstr>Vector vs raster</vt:lpstr>
      <vt:lpstr>Vector vs raster</vt:lpstr>
      <vt:lpstr>Adquisición de imágenes</vt:lpstr>
      <vt:lpstr>Cámaras digitales</vt:lpstr>
      <vt:lpstr>Imágenes raster</vt:lpstr>
      <vt:lpstr>Sistema de coordenadas de imagen</vt:lpstr>
      <vt:lpstr>Sistema de coordenadas de imagen</vt:lpstr>
      <vt:lpstr>Imágenes como funciones discretas</vt:lpstr>
      <vt:lpstr>Tamaño y resolución de imagen</vt:lpstr>
      <vt:lpstr>Valores de pixel</vt:lpstr>
      <vt:lpstr>Imágenes en escala de grises</vt:lpstr>
      <vt:lpstr>Imagen en tonos de gris de 8 bits</vt:lpstr>
      <vt:lpstr>Imágenes binarias</vt:lpstr>
      <vt:lpstr>Imágenes a color</vt:lpstr>
      <vt:lpstr>Imágenes a color</vt:lpstr>
      <vt:lpstr>Profundidades comunes</vt:lpstr>
      <vt:lpstr>Ordenamiento de los pixeles</vt:lpstr>
      <vt:lpstr>Ordenamiento planar</vt:lpstr>
      <vt:lpstr>Ordenamiento planar</vt:lpstr>
      <vt:lpstr>Imágenes en Python</vt:lpstr>
      <vt:lpstr>Ordenamiento empacado</vt:lpstr>
      <vt:lpstr>Ordenamiento empacado</vt:lpstr>
      <vt:lpstr>RGB empacado en Java</vt:lpstr>
      <vt:lpstr>RGB empacado en Java</vt:lpstr>
      <vt:lpstr>RGB empacado en Java</vt:lpstr>
      <vt:lpstr>Operaciones de pixel</vt:lpstr>
      <vt:lpstr>Operaciones de pixel</vt:lpstr>
      <vt:lpstr>Modificar la intensidad de la imagen</vt:lpstr>
      <vt:lpstr>Ejemplo</vt:lpstr>
      <vt:lpstr>Resultado</vt:lpstr>
      <vt:lpstr>Invertir una imagen</vt:lpstr>
      <vt:lpstr>Ejemplo en tonos de grises</vt:lpstr>
      <vt:lpstr>Resultado</vt:lpstr>
      <vt:lpstr>Ejemplo a colores</vt:lpstr>
      <vt:lpstr>Resultado</vt:lpstr>
      <vt:lpstr>Operación umbral</vt:lpstr>
      <vt:lpstr>Operación umbral</vt:lpstr>
      <vt:lpstr>Operación umbral</vt:lpstr>
      <vt:lpstr>Ejemplo</vt:lpstr>
      <vt:lpstr>Resultado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Imágenes</dc:title>
  <dc:creator>HECTOR ANTONIO VILLA MARTINEZ</dc:creator>
  <cp:lastModifiedBy>HECTOR ANTONIO VILLA MARTINEZ</cp:lastModifiedBy>
  <cp:revision>17</cp:revision>
  <dcterms:created xsi:type="dcterms:W3CDTF">2024-01-10T18:35:36Z</dcterms:created>
  <dcterms:modified xsi:type="dcterms:W3CDTF">2024-08-06T23:50:48Z</dcterms:modified>
</cp:coreProperties>
</file>