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07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59" r:id="rId12"/>
    <p:sldId id="306" r:id="rId13"/>
    <p:sldId id="308" r:id="rId14"/>
    <p:sldId id="30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41" d="100"/>
          <a:sy n="41" d="100"/>
        </p:scale>
        <p:origin x="13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B43C-982E-C741-A2FC-2947BDC58A4E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C680-FE45-6744-8139-23BF7229EDC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247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246E-DD2D-1A46-B442-0A0F222D92F3}" type="datetime1">
              <a:rPr lang="en-US" smtClean="0"/>
              <a:t>8/6/2024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3850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F5BD-6889-5440-9A82-911D28151CC4}" type="datetime1">
              <a:rPr lang="en-US" smtClean="0"/>
              <a:t>8/6/2024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98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1D46-950D-6D4B-84A1-A230E2AB4394}" type="datetime1">
              <a:rPr lang="en-US" smtClean="0"/>
              <a:t>8/6/2024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950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927E-499C-D844-B8E1-5F205EA49FF0}" type="datetime1">
              <a:rPr lang="en-US" smtClean="0"/>
              <a:t>8/6/2024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77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3CC4-C19D-7646-8BF1-34F1848A5C64}" type="datetime1">
              <a:rPr lang="en-US" smtClean="0"/>
              <a:t>8/6/2024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8347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CDC-02C3-A647-869D-FEA21798522C}" type="datetime1">
              <a:rPr lang="en-US" smtClean="0"/>
              <a:t>8/6/2024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360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44A-41E5-FD42-A622-D97DD0088EA8}" type="datetime1">
              <a:rPr lang="en-US" smtClean="0"/>
              <a:t>8/6/2024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595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6BA7-FAB8-804C-9961-07D68F14C725}" type="datetime1">
              <a:rPr lang="en-US" smtClean="0"/>
              <a:t>8/6/2024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508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0E67-7818-DA40-BCD1-7B1A3B831305}" type="datetime1">
              <a:rPr lang="en-US" smtClean="0"/>
              <a:t>8/6/2024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347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BCDD-F553-734F-8224-C1122A04ECC5}" type="datetime1">
              <a:rPr lang="en-US" smtClean="0"/>
              <a:t>8/6/2024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121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50B-E0CC-D846-9BAE-42ED8049FC94}" type="datetime1">
              <a:rPr lang="en-US" smtClean="0"/>
              <a:t>8/6/2024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C6658-E22D-804B-A37B-869FE960229C}" type="datetime1">
              <a:rPr lang="en-US" smtClean="0"/>
              <a:t>8/6/2024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5BD56A-D793-0D48-83AC-24D3BAFBF6BF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656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mageeprocessing.com/2017/11/linear-contrast-enhancemen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ews.mit.edu/2022/optimized-solution-face-recognition-040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uler.mat.uson.mx/~havillam/dip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Ray_tracing_(graphics)#/media/File:Glasses_800_edit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dummies.com/photography/digital-photography/types-of-photography/how-postproduction-sharpening-filters-wor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esearchgate.net/figure/Noisy-image-and-noise-removal-image-by-median-filter_fig2_32306715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etapixel.com/2011/10/17/before-and-after-comparisons-of-adobes-amazing-image-deblurring-featur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owardsdatascience.com/edge-detection-in-python-a3c263a13e0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llowtutorials.com/2013/01/low-pass-filters-blurring-in-image-processing-using-c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63CB-C84D-164D-B3ED-7B6BD6410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Procesamiento de imágenes digitales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2C752-26A8-E74B-91CE-E7DF20050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303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9760-04E5-C34A-AF9F-715E0957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mejorar el contraste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9BB1-5D39-7240-9621-AE95A148F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https://www.imageeprocessing.com/2017/11/linear-contrast-enhancement.html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F9FCB-F66A-914C-A923-3D623286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15B95-DF65-2940-8C52-6C860816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D8254-D782-0748-A059-8F297367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57" y="1914000"/>
            <a:ext cx="9703872" cy="34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B65E-D1AD-FB4E-90A8-494659EC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414D-28CC-AE4C-8793-D32076262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Análisis de imágenes.</a:t>
            </a:r>
            <a:r>
              <a:rPr lang="es-ES_tradnl" dirty="0"/>
              <a:t> El objetivo final es extraer información significativa sobre su contenido. Por ejemplo, distinguir un objeto de su fondo, seguir una calle en un mapa o obtener el código de barras de un cartón de leche.</a:t>
            </a:r>
          </a:p>
          <a:p>
            <a:r>
              <a:rPr lang="es-ES_tradnl" b="1" dirty="0"/>
              <a:t>Reconocimiento de patrones.</a:t>
            </a:r>
            <a:r>
              <a:rPr lang="es-ES_tradnl" dirty="0"/>
              <a:t> Es el reconocimiento automático de patrones (regularidades) en datos (en particular imágenes).</a:t>
            </a:r>
          </a:p>
          <a:p>
            <a:r>
              <a:rPr lang="es-ES_tradnl" b="1" dirty="0"/>
              <a:t>Visión por computadora.</a:t>
            </a:r>
            <a:r>
              <a:rPr lang="es-ES_tradnl" dirty="0"/>
              <a:t> Es la producción de sistemas visuales artificiales capaces de comprender e interpretar de alguna manera el mundo real en 3D.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DDB95-75E5-2748-A042-6B6942A5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B0EAC-6F3D-604D-AD0E-18993FBC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957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F461-859D-917B-0D74-27A9043A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Ejemplo: reconocimiento de caras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6F30-86F6-5BB8-B8BD-7A3732B0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</a:t>
            </a:r>
            <a:r>
              <a:rPr lang="en-US" sz="1400" b="1" dirty="0">
                <a:hlinkClick r:id="rId2"/>
              </a:rPr>
              <a:t>https://news.mit.edu/2022/optimized-solution-face-recognition-0406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5A8EF-C11E-E17D-5295-81B6D846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74844-2DFD-56C9-B542-30F48A06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12</a:t>
            </a:fld>
            <a:endParaRPr lang="es-ES_tradnl"/>
          </a:p>
        </p:txBody>
      </p:sp>
      <p:pic>
        <p:nvPicPr>
          <p:cNvPr id="7" name="Picture 6" descr="A picture containing person, outdoor, yellow, spectacles&#10;&#10;Description automatically generated">
            <a:extLst>
              <a:ext uri="{FF2B5EF4-FFF2-40B4-BE49-F238E27FC236}">
                <a16:creationId xmlns:a16="http://schemas.microsoft.com/office/drawing/2014/main" id="{514E8404-05A0-81FC-0464-36B79C33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995" y="1903729"/>
            <a:ext cx="5694405" cy="37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DA9D8-5BB9-42A7-8F56-FE43083A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Requisitos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808A20-E5D7-4727-81E9-1C1E3467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Algebra lineal, cálculo básico y algo de probabilidad.</a:t>
            </a:r>
          </a:p>
          <a:p>
            <a:r>
              <a:rPr lang="es-MX" dirty="0"/>
              <a:t>Experiencia en graficación y en Python ayudan, pero no son necesarias.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FF9714-C288-45F8-85F3-ADAECBD0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A27FDB-75EB-470C-B820-A907FD0D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563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09ED1-2FE9-4830-9FA3-A42D887C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DC964-A18F-40BD-B3C8-9D9D0DAC6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Página </a:t>
            </a:r>
            <a:r>
              <a:rPr lang="es-MX"/>
              <a:t>del curso: </a:t>
            </a:r>
            <a:r>
              <a:rPr lang="es-MX">
                <a:hlinkClick r:id="rId2"/>
              </a:rPr>
              <a:t>http://euler.mat.uson.mx/~havillam/dip/index.html</a:t>
            </a:r>
            <a:endParaRPr lang="es-MX"/>
          </a:p>
          <a:p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FCA2B6-6CCE-4C46-94D6-D1C81F94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921CD8-D0A4-441B-86E8-A1E2D10A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97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51AE-DA9A-C74D-A8F0-1250E361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6A15-A7EA-8842-A563-3D3175CF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Edición de imágenes digitales.</a:t>
            </a:r>
            <a:r>
              <a:rPr lang="es-ES_tradnl" dirty="0"/>
              <a:t> La manipulación de imágenes digitales utilizando una aplicación de software existente como Adobe Photoshop o Corel Paint.</a:t>
            </a:r>
          </a:p>
          <a:p>
            <a:r>
              <a:rPr lang="es-ES_tradnl" b="1" dirty="0"/>
              <a:t>Procesamiento de imágenes digitales.</a:t>
            </a:r>
            <a:r>
              <a:rPr lang="es-ES_tradnl" dirty="0"/>
              <a:t> La concepción, diseño, desarrollo de programas </a:t>
            </a:r>
            <a:r>
              <a:rPr lang="es-ES_tradnl"/>
              <a:t>para “mejorar” </a:t>
            </a:r>
            <a:r>
              <a:rPr lang="es-ES_tradnl" dirty="0"/>
              <a:t>imágenes digitales.</a:t>
            </a:r>
          </a:p>
          <a:p>
            <a:r>
              <a:rPr lang="es-ES_tradnl" b="1" dirty="0"/>
              <a:t>Graficación por computadora.</a:t>
            </a:r>
            <a:r>
              <a:rPr lang="es-ES_tradnl" dirty="0"/>
              <a:t> Se concentra en la síntesis de imágenes digitales a partir de descripciones geométricas, como modelos de objetos tridimensionales (3D).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85817-A2C1-E049-8820-F3C86742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624CA-1F15-DD45-B040-82DE2904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9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60D4E-36EE-4DA5-A537-A622761D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Ejemplo de graficación por computadora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2F181-3C9B-485A-822A-7B18CB108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/>
              <a:t>Fuente: Derek </a:t>
            </a:r>
            <a:r>
              <a:rPr lang="es-MX" sz="1800" b="1" dirty="0" err="1"/>
              <a:t>Hoiem</a:t>
            </a:r>
            <a:r>
              <a:rPr lang="es-MX" sz="18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9E3477-DFA5-492A-964F-0F9CC2EC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1CAF42-81C1-46E1-AD59-C474477D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3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E88DA8-7490-4340-B408-33A016ED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71" y="1945251"/>
            <a:ext cx="5486400" cy="37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0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BCEC-8C86-9C49-9F63-D72733E1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Ejemplo de graficación por computadora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FC469-AC4F-EC4C-B4B7-A3408C727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/>
              <a:t>Ray</a:t>
            </a:r>
            <a:r>
              <a:rPr lang="es-ES_tradnl" dirty="0"/>
              <a:t> </a:t>
            </a:r>
            <a:r>
              <a:rPr lang="es-ES_tradnl" dirty="0" err="1"/>
              <a:t>tracing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800" b="1" dirty="0"/>
              <a:t>Fuente: </a:t>
            </a:r>
            <a:r>
              <a:rPr lang="es-ES_tradnl" sz="1800" b="1" dirty="0">
                <a:hlinkClick r:id="rId2"/>
              </a:rPr>
              <a:t>https://en.wikipedia.org/wiki/Ray_tracing_(graphics)#/media/File:Glasses_800_edit.png</a:t>
            </a:r>
            <a:endParaRPr lang="es-ES_tradnl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BBDB2-CD74-A747-B971-A2EF6EF6F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35480"/>
            <a:ext cx="5049794" cy="378734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044AD-D58C-7C45-BF84-42EEAA33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4D33D-A36B-3F4D-9F23-01AAF34A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139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DDB8-7403-E942-B963-20FAB62A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sharpening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25A3-E117-804F-9D6A-14FB067AB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https://www.dummies.com/photography/digital-photography/types-of-photography/how-postproduction-sharpening-filters-work/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A9C4F-CEF4-EF40-B224-BD08EB94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FB50D-7A27-354C-96AF-B406A132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08D41-271F-3D47-8B3D-B44A69E87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86" y="1847088"/>
            <a:ext cx="5215965" cy="35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3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6FBC-D600-D94E-A264-E55DA563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quitar ruido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30D5-D7D9-4142-B600-EF12D9D50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https://www.researchgate.net/figure/Noisy-image-and-noise-removal-image-by-median-filter_fig2_323067159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C5797-4F00-BB48-AF2E-783BD492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CD56D-3E50-EF48-92BD-6820540C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6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B8057-643A-834C-87FB-01B47728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729" y="1935480"/>
            <a:ext cx="6679335" cy="33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3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5DAF-9ADC-4A46-B996-9DD9B108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quitar el </a:t>
            </a:r>
            <a:r>
              <a:rPr lang="es-ES_tradnl" dirty="0" err="1"/>
              <a:t>motion</a:t>
            </a:r>
            <a:r>
              <a:rPr lang="es-ES_tradnl" dirty="0"/>
              <a:t> </a:t>
            </a:r>
            <a:r>
              <a:rPr lang="es-ES_tradnl" dirty="0" err="1"/>
              <a:t>blur</a:t>
            </a:r>
            <a:r>
              <a:rPr lang="es-ES_tradn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E100-CF87-4F48-AB8F-88DA778F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https://petapixel.com/2011/10/17/before-and-after-comparisons-of-adobes-amazing-image-deblurring-feature/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0F1CE-9426-334F-8BDE-F68756D1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495B2-DBB0-4042-8988-854B3A41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7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ACF81-A98F-1247-83D7-48E8B777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864872"/>
            <a:ext cx="4611816" cy="34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6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C9C4-A97D-0440-A0B4-CEC07850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encontrar bordes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8B6E-A3F8-0340-B687-4B18D620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https://towardsdatascience.com/edge-detection-in-python-a3c263a13e03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D28B-7C75-4D45-8148-DE64B37A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DADB2-582E-954E-9FCB-5E83F3B2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8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783C9-D7AB-DB4B-988D-AF05781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1941658"/>
            <a:ext cx="7289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4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FAA9-164E-5240-87FC-FBF5B3C7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blurring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6593-C3F9-6247-8BA4-A3023EBC9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https://followtutorials.com/2013/01/low-pass-filters-blurring-in-image-processing-using-c.html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59E5D-603A-4049-9A4C-0F34F4C7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C40CF-0245-8A44-B65E-58C1987C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9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4D620-937F-3C46-9A92-F6A2480D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86" y="1935479"/>
            <a:ext cx="8340968" cy="34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0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02-Fundamentals</Template>
  <TotalTime>874</TotalTime>
  <Words>436</Words>
  <Application>Microsoft Office PowerPoint</Application>
  <PresentationFormat>Panorámica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 2</vt:lpstr>
      <vt:lpstr>Flujo</vt:lpstr>
      <vt:lpstr>Procesamiento de imágenes digitales</vt:lpstr>
      <vt:lpstr>Definiciones</vt:lpstr>
      <vt:lpstr>Ejemplo de graficación por computadora</vt:lpstr>
      <vt:lpstr>Ejemplo de graficación por computadora</vt:lpstr>
      <vt:lpstr>Ejemplo: image sharpening</vt:lpstr>
      <vt:lpstr>Ejemplo: quitar ruido</vt:lpstr>
      <vt:lpstr>Ejemplo: quitar el motion blur </vt:lpstr>
      <vt:lpstr>Ejemplo: encontrar bordes</vt:lpstr>
      <vt:lpstr>Ejemplo: image blurring</vt:lpstr>
      <vt:lpstr>Ejemplo: mejorar el contraste</vt:lpstr>
      <vt:lpstr>Definiciones</vt:lpstr>
      <vt:lpstr>Ejemplo: reconocimiento de caras</vt:lpstr>
      <vt:lpstr>Requisitos</vt:lpstr>
      <vt:lpstr>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Imágenes digitales</dc:title>
  <dc:creator>HECTOR ANTONIO VILLA MARTINEZ</dc:creator>
  <cp:lastModifiedBy>HECTOR ANTONIO VILLA MARTINEZ</cp:lastModifiedBy>
  <cp:revision>53</cp:revision>
  <dcterms:created xsi:type="dcterms:W3CDTF">2021-06-01T19:12:00Z</dcterms:created>
  <dcterms:modified xsi:type="dcterms:W3CDTF">2024-08-06T23:24:16Z</dcterms:modified>
</cp:coreProperties>
</file>