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304" r:id="rId10"/>
    <p:sldId id="305" r:id="rId11"/>
    <p:sldId id="306" r:id="rId12"/>
    <p:sldId id="325" r:id="rId13"/>
    <p:sldId id="307" r:id="rId14"/>
    <p:sldId id="308" r:id="rId15"/>
    <p:sldId id="309" r:id="rId16"/>
    <p:sldId id="317" r:id="rId17"/>
    <p:sldId id="318" r:id="rId18"/>
    <p:sldId id="321" r:id="rId19"/>
    <p:sldId id="323" r:id="rId20"/>
    <p:sldId id="324" r:id="rId21"/>
    <p:sldId id="310" r:id="rId22"/>
    <p:sldId id="311" r:id="rId23"/>
    <p:sldId id="312" r:id="rId24"/>
    <p:sldId id="299" r:id="rId25"/>
    <p:sldId id="301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2" r:id="rId34"/>
    <p:sldId id="284" r:id="rId35"/>
    <p:sldId id="285" r:id="rId36"/>
    <p:sldId id="286" r:id="rId37"/>
    <p:sldId id="287" r:id="rId38"/>
    <p:sldId id="288" r:id="rId39"/>
    <p:sldId id="289" r:id="rId40"/>
    <p:sldId id="302" r:id="rId41"/>
    <p:sldId id="290" r:id="rId42"/>
    <p:sldId id="291" r:id="rId43"/>
    <p:sldId id="293" r:id="rId44"/>
    <p:sldId id="294" r:id="rId45"/>
    <p:sldId id="275" r:id="rId46"/>
    <p:sldId id="295" r:id="rId47"/>
    <p:sldId id="303" r:id="rId48"/>
    <p:sldId id="313" r:id="rId49"/>
    <p:sldId id="314" r:id="rId50"/>
    <p:sldId id="315" r:id="rId51"/>
    <p:sldId id="316" r:id="rId5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79"/>
  </p:normalViewPr>
  <p:slideViewPr>
    <p:cSldViewPr snapToGrid="0">
      <p:cViewPr varScale="1">
        <p:scale>
          <a:sx n="56" d="100"/>
          <a:sy n="56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8FFD-6792-344B-ABD0-71C91CA67886}" type="datetimeFigureOut">
              <a:rPr lang="en-MX" smtClean="0"/>
              <a:t>04/25/2025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C5A29-C5F9-3E42-B552-776B6520DB7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746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44727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132728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3367184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7136182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6843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3588172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81523070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78990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89463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3798194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06898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C8F78-CE5A-1D42-BADD-078EA52977AE}" type="datetime1">
              <a:rPr lang="en-US" smtClean="0"/>
              <a:t>4/25/2025</a:t>
            </a:fld>
            <a:endParaRPr lang="en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30346-5525-6A44-A66F-32FF2B328E41}" type="slidenum">
              <a:rPr lang="en-MX" smtClean="0"/>
              <a:t>‹Nº›</a:t>
            </a:fld>
            <a:endParaRPr lang="en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9000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quora.com/What-is-instruction-stream-and-data-strea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SISD#/media/File:SISD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n.wikipedia.org/wiki/SIMD#/media/File:SIMD2.sv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n.wikipedia.org/wiki/MISD#/media/File:MISD.sv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MIMD#/media/File:MIMD.sv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researchgate.net/figure/Flynns-Taxonomy-of-Computer-Architectures-13_fig1_26801128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researchgate.net/figure/A-typical-Beowulf-Cluster-Configuration-5_fig1_330534020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8856-2C55-9D19-D1CF-47C9701A3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MX"/>
              <a:t>Procesadores paralelos</a:t>
            </a:r>
            <a:endParaRPr lang="en-M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707ED-81C8-7F9C-81C0-49144CDBF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8355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06E9-D844-2D82-3E96-58382CCE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4BBF1-E7B9-9C1A-A700-0D6279A52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En un procesador</a:t>
                </a:r>
                <a:r>
                  <a:rPr lang="es-MX" dirty="0"/>
                  <a:t> de un core</a:t>
                </a:r>
                <a:r>
                  <a:rPr lang="en-MX" dirty="0"/>
                  <a:t> el tiempo</a:t>
                </a:r>
                <a:r>
                  <a:rPr lang="es-MX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</m:oMath>
                </a14:m>
                <a:r>
                  <a:rPr lang="es-MX" dirty="0"/>
                  <a:t>)</a:t>
                </a:r>
                <a:r>
                  <a:rPr lang="en-MX" dirty="0"/>
                  <a:t> es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=110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MX" dirty="0"/>
                  <a:t>.</a:t>
                </a:r>
              </a:p>
              <a:p>
                <a:r>
                  <a:rPr lang="en-MX" dirty="0"/>
                  <a:t>Con 10 procesadores: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𝑎𝑓𝑓</m:t>
                            </m:r>
                          </m:sub>
                        </m:sSub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𝑎𝑚𝑡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𝑛𝑜𝑎𝑓𝑓</m:t>
                        </m:r>
                      </m:sub>
                    </m:sSub>
                  </m:oMath>
                </a14:m>
                <a:endParaRPr lang="en-MX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MX" dirty="0"/>
              </a:p>
              <a:p>
                <a:r>
                  <a:rPr lang="en-MX" dirty="0"/>
                  <a:t>El speedup con 10 procesadores es: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110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=5.5</m:t>
                    </m:r>
                  </m:oMath>
                </a14:m>
                <a:endParaRPr lang="en-MX" dirty="0"/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4BBF1-E7B9-9C1A-A700-0D6279A52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14A84-909D-3564-177C-D4374E24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53702-DF64-3CA2-3A30-42E81509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8595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3ED3-C043-0E05-E6A1-C773791C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88AAB-9A0E-2440-9EE9-DF45D50928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MX" dirty="0"/>
                  <a:t>Con 40 procesadores: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=12.5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MX" dirty="0"/>
              </a:p>
              <a:p>
                <a:r>
                  <a:rPr lang="en-MX" dirty="0"/>
                  <a:t>El speedup con 40 procesadores es: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110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12.5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=8.8</m:t>
                    </m:r>
                  </m:oMath>
                </a14:m>
                <a:endParaRPr lang="en-MX" dirty="0"/>
              </a:p>
              <a:p>
                <a:r>
                  <a:rPr lang="en-MX" dirty="0"/>
                  <a:t>Con 10 procesadores se obtiene el</a:t>
                </a:r>
                <a:r>
                  <a:rPr lang="es-MX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5.5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=0.55=55%</m:t>
                    </m:r>
                  </m:oMath>
                </a14:m>
                <a:r>
                  <a:rPr lang="en-MX" dirty="0"/>
                  <a:t> del speedup potencial.</a:t>
                </a:r>
              </a:p>
              <a:p>
                <a:r>
                  <a:rPr lang="en-MX" dirty="0"/>
                  <a:t>Con 40 procesadores se obtiene el</a:t>
                </a:r>
                <a:r>
                  <a:rPr lang="es-MX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8.8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=0.22=22%</m:t>
                    </m:r>
                  </m:oMath>
                </a14:m>
                <a:r>
                  <a:rPr lang="en-MX" dirty="0"/>
                  <a:t> del speedup potencial.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88AAB-9A0E-2440-9EE9-DF45D5092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A7766-0E37-DAC5-A8E6-CB22C35D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32A28-95EA-428E-FDED-F9C4CAB0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958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3ED3-C043-0E05-E6A1-C773791C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88AAB-9A0E-2440-9EE9-DF45D50928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MX" dirty="0"/>
                  <a:t>La </a:t>
                </a:r>
                <a:r>
                  <a:rPr lang="es-MX" b="1" dirty="0"/>
                  <a:t>eficiencia</a:t>
                </a:r>
                <a:r>
                  <a:rPr lang="es-MX" dirty="0"/>
                  <a:t> mide el porcentaje del speedup potencial que se obtiene.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MX" dirty="0"/>
              </a:p>
              <a:p>
                <a:r>
                  <a:rPr lang="en-MX" dirty="0"/>
                  <a:t>Con 10 procesadores </a:t>
                </a:r>
                <a:r>
                  <a:rPr lang="es-MX" dirty="0"/>
                  <a:t>la eficiencia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5.5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=0.55</m:t>
                    </m:r>
                  </m:oMath>
                </a14:m>
                <a:r>
                  <a:rPr lang="en-MX" dirty="0"/>
                  <a:t> </a:t>
                </a:r>
                <a:r>
                  <a:rPr lang="es-MX" dirty="0"/>
                  <a:t>(55% </a:t>
                </a:r>
                <a:r>
                  <a:rPr lang="en-MX" dirty="0"/>
                  <a:t>del speedup potencial</a:t>
                </a:r>
                <a:r>
                  <a:rPr lang="es-MX" dirty="0"/>
                  <a:t>)</a:t>
                </a:r>
                <a:r>
                  <a:rPr lang="en-MX" dirty="0"/>
                  <a:t>.</a:t>
                </a:r>
              </a:p>
              <a:p>
                <a:r>
                  <a:rPr lang="en-MX" dirty="0"/>
                  <a:t>Con 40 procesadores </a:t>
                </a:r>
                <a:r>
                  <a:rPr lang="es-MX" dirty="0"/>
                  <a:t>la eficiencia</a:t>
                </a:r>
                <a:r>
                  <a:rPr lang="en-MX" dirty="0"/>
                  <a:t> e</a:t>
                </a:r>
                <a:r>
                  <a:rPr lang="es-MX" dirty="0"/>
                  <a:t>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8.8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=0.22</m:t>
                    </m:r>
                  </m:oMath>
                </a14:m>
                <a:r>
                  <a:rPr lang="en-MX" dirty="0"/>
                  <a:t> </a:t>
                </a:r>
                <a:r>
                  <a:rPr lang="es-MX" dirty="0"/>
                  <a:t>(22% </a:t>
                </a:r>
                <a:r>
                  <a:rPr lang="en-MX" dirty="0"/>
                  <a:t>del speedup potencial</a:t>
                </a:r>
                <a:r>
                  <a:rPr lang="es-MX" dirty="0"/>
                  <a:t>)</a:t>
                </a:r>
                <a:r>
                  <a:rPr lang="en-MX" dirty="0"/>
                  <a:t>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88AAB-9A0E-2440-9EE9-DF45D5092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A7766-0E37-DAC5-A8E6-CB22C35D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32A28-95EA-428E-FDED-F9C4CAB0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711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7F8C-3E2B-F59B-99DB-D0048143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56F34-CBF3-1B2F-A88F-39AFAFB06D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Repetir el ejemplo anterior ahora con matrices de 20 x 20.</a:t>
                </a:r>
              </a:p>
              <a:p>
                <a:r>
                  <a:rPr lang="en-MX" dirty="0"/>
                  <a:t>Con 1 procesador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+400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=410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MX" dirty="0"/>
                  <a:t>.</a:t>
                </a:r>
              </a:p>
              <a:p>
                <a:r>
                  <a:rPr lang="en-MX" dirty="0"/>
                  <a:t>Con 10 procesadores: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MX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410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=8.2</m:t>
                    </m:r>
                  </m:oMath>
                </a14:m>
                <a:endParaRPr lang="en-MX" dirty="0"/>
              </a:p>
              <a:p>
                <a:r>
                  <a:rPr lang="es-MX" dirty="0"/>
                  <a:t>La eficiencia es 0.82</a:t>
                </a:r>
                <a:r>
                  <a:rPr lang="en-MX" dirty="0"/>
                  <a:t> </a:t>
                </a:r>
                <a:r>
                  <a:rPr lang="es-MX" dirty="0"/>
                  <a:t>(</a:t>
                </a:r>
                <a:r>
                  <a:rPr lang="en-MX" dirty="0"/>
                  <a:t>82% del speedup potencial</a:t>
                </a:r>
                <a:r>
                  <a:rPr lang="es-MX" dirty="0"/>
                  <a:t>)</a:t>
                </a:r>
                <a:r>
                  <a:rPr lang="en-MX" dirty="0"/>
                  <a:t>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56F34-CBF3-1B2F-A88F-39AFAFB06D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F1C3B-534F-EAB9-376B-7AB96352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EDFA5-26A0-1844-AA0D-52F9E87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834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8871-9B1F-F591-B4D4-35DF1863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B8240-B39D-41B2-2F06-57511D8967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Con 40 procesadores: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MX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410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=20.5</m:t>
                    </m:r>
                  </m:oMath>
                </a14:m>
                <a:endParaRPr lang="en-MX" dirty="0"/>
              </a:p>
              <a:p>
                <a:r>
                  <a:rPr lang="es-MX" dirty="0"/>
                  <a:t>La eficiencia</a:t>
                </a:r>
                <a:r>
                  <a:rPr lang="en-MX" dirty="0"/>
                  <a:t> e</a:t>
                </a:r>
                <a:r>
                  <a:rPr lang="es-MX" dirty="0"/>
                  <a:t>s 0.51</a:t>
                </a:r>
                <a:r>
                  <a:rPr lang="en-MX" dirty="0"/>
                  <a:t> </a:t>
                </a:r>
                <a:r>
                  <a:rPr lang="es-MX" dirty="0"/>
                  <a:t>(</a:t>
                </a:r>
                <a:r>
                  <a:rPr lang="en-MX" dirty="0"/>
                  <a:t>51% del speedup potencial</a:t>
                </a:r>
                <a:r>
                  <a:rPr lang="es-MX" dirty="0"/>
                  <a:t>)</a:t>
                </a:r>
                <a:r>
                  <a:rPr lang="en-MX" dirty="0"/>
                  <a:t>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B8240-B39D-41B2-2F06-57511D8967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45258-8CDE-2CC7-075B-9967690E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53DCE-3520-AA4E-2A84-1F3A119D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248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4F1F-4002-6D1B-19C0-B9B206E8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Escalado fuerte vs débil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5CB2-26AB-7AF5-7229-42B1686E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X" b="1" dirty="0"/>
              <a:t>Escalado fuerte</a:t>
            </a:r>
            <a:r>
              <a:rPr lang="en-MX" dirty="0"/>
              <a:t>. Medir el </a:t>
            </a:r>
            <a:r>
              <a:rPr lang="es-MX" dirty="0"/>
              <a:t>speedup</a:t>
            </a:r>
            <a:r>
              <a:rPr lang="en-MX" dirty="0"/>
              <a:t> manteniendo fijo el tamaño del problema.</a:t>
            </a:r>
          </a:p>
          <a:p>
            <a:r>
              <a:rPr lang="en-MX" b="1" dirty="0"/>
              <a:t>Escalado débil</a:t>
            </a:r>
            <a:r>
              <a:rPr lang="en-MX" dirty="0"/>
              <a:t>. Medir el </a:t>
            </a:r>
            <a:r>
              <a:rPr lang="es-MX" dirty="0"/>
              <a:t>tiempo</a:t>
            </a:r>
            <a:r>
              <a:rPr lang="en-MX" dirty="0"/>
              <a:t> aumentando proporcionalmente el tamaño del problema.</a:t>
            </a:r>
            <a:endParaRPr lang="es-MX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8C761-F471-8A40-3A8C-94F9A353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14DB1-95D9-8E76-A8C1-C227F9E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0153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5F173-3007-4978-B027-F4F15B82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Escalado fuerte ideal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9E5B1-D2C2-47AF-813A-2A3F6AAFC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 procesador: 10,000 imágenes, 100 segundos.</a:t>
            </a:r>
          </a:p>
          <a:p>
            <a:r>
              <a:rPr lang="es-MX" dirty="0"/>
              <a:t>2 procesadores: 10,000 imágenes, 50 segundos (speedup = 2, eficiencia = 1).</a:t>
            </a:r>
          </a:p>
          <a:p>
            <a:r>
              <a:rPr lang="es-MX" dirty="0"/>
              <a:t>4 procesadores: 10,000 imágenes, 25 segundos (speedup = 4</a:t>
            </a:r>
            <a:r>
              <a:rPr lang="es-MX"/>
              <a:t>, eficiencia = 1).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FC555F-CDDE-4433-AD7A-2AFEC30A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64D311-99A5-48DA-BAA4-0446E29D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362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BCC99-6C0B-42B4-ABF6-626B450C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Escalado débil ideal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5884C3-3989-4B6E-9613-D0B037D52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 procesador: 10,000 imágenes, 100 segundos.</a:t>
            </a:r>
          </a:p>
          <a:p>
            <a:r>
              <a:rPr lang="es-MX" dirty="0"/>
              <a:t>2 procesadores: 20,000 imágenes, 100 segundos (tiempo constante, carga de trabajo por procesador constante).</a:t>
            </a:r>
          </a:p>
          <a:p>
            <a:r>
              <a:rPr lang="es-MX" dirty="0"/>
              <a:t>4 procesadores: 40,000 imágenes, 100 segundos (tiempo constante, carga de trabajo por procesador constante).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E52145-BECA-49B5-A11F-B19D474D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AC8453-CF9E-431D-A786-3FFC076B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465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C6F7F-7A26-42D3-BE85-45AD0EA8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Escalado fuerte del 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79A6A-DC0A-4A23-99DC-E7FDAD0E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 110 sumas: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Conclusiones:</a:t>
            </a:r>
          </a:p>
          <a:p>
            <a:r>
              <a:rPr lang="es-MX" dirty="0"/>
              <a:t>No se alcanza el escalado fuerte ideal.</a:t>
            </a:r>
          </a:p>
          <a:p>
            <a:r>
              <a:rPr lang="es-MX" dirty="0"/>
              <a:t>La eficiencia disminuye conforme aumenta el número de procesadores.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0B6E06-E41D-4BC9-BE6A-4081E6D3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99A301-587A-4AC0-8F0C-99B65AB2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18</a:t>
            </a:fld>
            <a:endParaRPr lang="en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8C0F25D-F3FD-4F09-850D-EEA984864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72292"/>
              </p:ext>
            </p:extLst>
          </p:nvPr>
        </p:nvGraphicFramePr>
        <p:xfrm>
          <a:off x="3071004" y="2646680"/>
          <a:ext cx="49553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653">
                  <a:extLst>
                    <a:ext uri="{9D8B030D-6E8A-4147-A177-3AD203B41FA5}">
                      <a16:colId xmlns:a16="http://schemas.microsoft.com/office/drawing/2014/main" val="744862269"/>
                    </a:ext>
                  </a:extLst>
                </a:gridCol>
                <a:gridCol w="1259456">
                  <a:extLst>
                    <a:ext uri="{9D8B030D-6E8A-4147-A177-3AD203B41FA5}">
                      <a16:colId xmlns:a16="http://schemas.microsoft.com/office/drawing/2014/main" val="3485805245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714395256"/>
                    </a:ext>
                  </a:extLst>
                </a:gridCol>
                <a:gridCol w="1453072">
                  <a:extLst>
                    <a:ext uri="{9D8B030D-6E8A-4147-A177-3AD203B41FA5}">
                      <a16:colId xmlns:a16="http://schemas.microsoft.com/office/drawing/2014/main" val="44921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8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110t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56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7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12.5t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88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1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C6F7F-7A26-42D3-BE85-45AD0EA8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Escalado fuerte del 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79A6A-DC0A-4A23-99DC-E7FDAD0E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 410 sumas: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Conclusiones:</a:t>
            </a:r>
          </a:p>
          <a:p>
            <a:r>
              <a:rPr lang="es-MX" dirty="0"/>
              <a:t>No se alcanza el escalado fuerte ideal.</a:t>
            </a:r>
          </a:p>
          <a:p>
            <a:r>
              <a:rPr lang="es-MX" dirty="0"/>
              <a:t>La eficiencia disminuye menos que con 110 sumas. 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0B6E06-E41D-4BC9-BE6A-4081E6D3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99A301-587A-4AC0-8F0C-99B65AB2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19</a:t>
            </a:fld>
            <a:endParaRPr lang="en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8C0F25D-F3FD-4F09-850D-EEA984864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24026"/>
              </p:ext>
            </p:extLst>
          </p:nvPr>
        </p:nvGraphicFramePr>
        <p:xfrm>
          <a:off x="3071004" y="2646680"/>
          <a:ext cx="49553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653">
                  <a:extLst>
                    <a:ext uri="{9D8B030D-6E8A-4147-A177-3AD203B41FA5}">
                      <a16:colId xmlns:a16="http://schemas.microsoft.com/office/drawing/2014/main" val="744862269"/>
                    </a:ext>
                  </a:extLst>
                </a:gridCol>
                <a:gridCol w="1259456">
                  <a:extLst>
                    <a:ext uri="{9D8B030D-6E8A-4147-A177-3AD203B41FA5}">
                      <a16:colId xmlns:a16="http://schemas.microsoft.com/office/drawing/2014/main" val="3485805245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714395256"/>
                    </a:ext>
                  </a:extLst>
                </a:gridCol>
                <a:gridCol w="1453072">
                  <a:extLst>
                    <a:ext uri="{9D8B030D-6E8A-4147-A177-3AD203B41FA5}">
                      <a16:colId xmlns:a16="http://schemas.microsoft.com/office/drawing/2014/main" val="44921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8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410t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56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7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88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5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5815-F36A-5E62-4D54-A871790E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Definiciones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30CB-9EBA-AB69-3605-8F7CCC50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COD-H</a:t>
            </a:r>
            <a:r>
              <a:rPr lang="en-US" sz="1400" b="1" dirty="0"/>
              <a:t>SI-RISC-2, p. 521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01F4F-C8A4-40F1-80BC-0578735C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F8260-0E7E-60AF-7E9B-840B1844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2</a:t>
            </a:fld>
            <a:endParaRPr lang="en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B0A5C4F-7F3E-788E-E539-AC3CC7FB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63579"/>
            <a:ext cx="11254378" cy="29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1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D7734-90D9-40BB-A0BC-74AAB75B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Escalado débil del 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45B277-CB6C-4938-9D2D-E9B2F0ABF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tamaño del problema aumenta proporcionalmente al aumento en el número de procesadores.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Conclusión: el problema muestra escalado débil ideal.</a:t>
            </a:r>
          </a:p>
          <a:p>
            <a:r>
              <a:rPr lang="es-MX" dirty="0"/>
              <a:t>Razón: la carga por procesador se mantiene constante.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0FF938-8A02-4262-AE39-898A64C0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388371-DD31-4D0C-8AD7-8B13321A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20</a:t>
            </a:fld>
            <a:endParaRPr lang="en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9DE8EFB-4F3C-44C7-842A-77C96E019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98857"/>
              </p:ext>
            </p:extLst>
          </p:nvPr>
        </p:nvGraphicFramePr>
        <p:xfrm>
          <a:off x="2210279" y="3017520"/>
          <a:ext cx="4368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52">
                  <a:extLst>
                    <a:ext uri="{9D8B030D-6E8A-4147-A177-3AD203B41FA5}">
                      <a16:colId xmlns:a16="http://schemas.microsoft.com/office/drawing/2014/main" val="2420892485"/>
                    </a:ext>
                  </a:extLst>
                </a:gridCol>
                <a:gridCol w="2262607">
                  <a:extLst>
                    <a:ext uri="{9D8B030D-6E8A-4147-A177-3AD203B41FA5}">
                      <a16:colId xmlns:a16="http://schemas.microsoft.com/office/drawing/2014/main" val="1332991414"/>
                    </a:ext>
                  </a:extLst>
                </a:gridCol>
                <a:gridCol w="1472241">
                  <a:extLst>
                    <a:ext uri="{9D8B030D-6E8A-4147-A177-3AD203B41FA5}">
                      <a16:colId xmlns:a16="http://schemas.microsoft.com/office/drawing/2014/main" val="4031816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Tamaño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60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110 sumas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5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410 sumas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5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6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F4A6-142C-0821-676C-44A204FF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1C919-4931-398B-FAF4-BB779E033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Los ejemplos anteriores suponen que todos los procesadores reciben la misma cantidad de trabajo (carga balanceada).</a:t>
            </a:r>
          </a:p>
          <a:p>
            <a:r>
              <a:rPr lang="en-MX" dirty="0"/>
              <a:t>Repetir el ejemplo anterior con 40 procesadores, suponiendo que un procesador recibe a) el doble de carga y b) 5 veces más carga que cuando la carga estaba balanceada.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58E00-9198-009F-E027-5EBBBC9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86D3E-1B8E-DEDD-0447-092A3748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21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861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A67-514A-F441-2045-31FA0D26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7E74B-F7F6-6E0B-33CE-2D686DC38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Cuando la carga está balanceada, cada procesador recibe 2.5% de la carga.</a:t>
                </a:r>
              </a:p>
              <a:p>
                <a:r>
                  <a:rPr lang="en-MX" dirty="0"/>
                  <a:t>Si un procesador tiene el doble de carga, recibe el 5% de la carga.</a:t>
                </a:r>
              </a:p>
              <a:p>
                <a:r>
                  <a:rPr lang="en-MX" dirty="0"/>
                  <a:t>Ese procesador realiza 5% x 400 = 20 sumas.</a:t>
                </a:r>
              </a:p>
              <a:p>
                <a:r>
                  <a:rPr lang="en-MX" dirty="0"/>
                  <a:t>Los otros 39 procesadores se reparten las otras 380 sumas.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380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39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MX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410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MX" dirty="0"/>
              </a:p>
              <a:p>
                <a:r>
                  <a:rPr lang="en-MX" dirty="0"/>
                  <a:t>El speedup baja de 20.5 a 14.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7E74B-F7F6-6E0B-33CE-2D686DC38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56DB6-A299-D615-B18C-7497AC2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4C37E-07E6-631D-40FE-9CD66E34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22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073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08EE-6275-4D73-9E95-B97EDE93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3897F-F4EB-F4CB-8E7A-5188E0E6C8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Si un procesador tiene 5 veces la carga, recibe el 12.5% de la carga.</a:t>
                </a:r>
              </a:p>
              <a:p>
                <a:r>
                  <a:rPr lang="en-MX" dirty="0"/>
                  <a:t>Ese procesador realiza 12.5% x 400 = 50 sumas.</a:t>
                </a:r>
              </a:p>
              <a:p>
                <a:r>
                  <a:rPr lang="en-MX" dirty="0"/>
                  <a:t>Los otros 39 procesadores se reparten las otras 350 sumas.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350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39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MX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410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MX" dirty="0"/>
              </a:p>
              <a:p>
                <a:r>
                  <a:rPr lang="en-MX" dirty="0"/>
                  <a:t>Conclusión: es importante balancear la carga.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3897F-F4EB-F4CB-8E7A-5188E0E6C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77398-5AF7-FF0D-6F22-728E53A5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89FAC-C1B9-954D-0EAF-9B8CADDE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23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670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1D27-400B-A34E-A45F-1D89867C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Taxonomía de </a:t>
            </a:r>
            <a:r>
              <a:rPr lang="es-ES_tradnl" err="1"/>
              <a:t>Flynn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4E26-C91E-2D43-AA97-0A64540BB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 una clasificación propuesta por Michael Flynn en 1966.</a:t>
            </a:r>
          </a:p>
          <a:p>
            <a:r>
              <a:rPr lang="es-ES_tradnl" dirty="0"/>
              <a:t>Clasifica las arquitecturas de computadoras en base a su flujo (stream) de instrucciones y a su flujo de datos.</a:t>
            </a:r>
          </a:p>
          <a:p>
            <a:r>
              <a:rPr lang="es-ES_tradnl" dirty="0"/>
              <a:t>El flujo de instrucciones es la secuencia de instrucciones que fluyen de la memoria principal hacia el procesador.</a:t>
            </a:r>
          </a:p>
          <a:p>
            <a:r>
              <a:rPr lang="es-ES_tradnl" dirty="0"/>
              <a:t>El flujo de datos es la secuencia de datos que fluyen entre la memoria principal y el procesador.</a:t>
            </a:r>
          </a:p>
          <a:p>
            <a:r>
              <a:rPr lang="es-ES_tradnl" dirty="0"/>
              <a:t>Cada uno de esos flujos puede ser único (single) o múltiple.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D5D34-AC22-EF4A-AB77-F9389587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62FD3-9495-034A-B378-B83C6F44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38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8F72-C61E-C54B-8AB4-50A025E6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Taxonomía de </a:t>
            </a:r>
            <a:r>
              <a:rPr lang="es-ES_tradnl" err="1"/>
              <a:t>Flynn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A784-6E1D-064D-919B-2C5246C0C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</a:t>
            </a:r>
            <a:r>
              <a:rPr lang="es-ES_tradnl" sz="1400" b="1" dirty="0">
                <a:hlinkClick r:id="rId2"/>
              </a:rPr>
              <a:t>https://www.quora.com/What-is-instruction-stream-and-data-stream</a:t>
            </a:r>
            <a:endParaRPr lang="es-ES_tradnl" sz="1400" b="1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76E19-6EC5-C34C-8895-742BC880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AB53C-89DE-914F-B720-A8300D45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25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E59AF-1535-5A4B-8131-B0ADF9DB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33" y="2209800"/>
            <a:ext cx="9414933" cy="21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7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05C7-ABA4-4449-839F-63F2FF3A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Taxonomía de </a:t>
            </a:r>
            <a:r>
              <a:rPr lang="es-ES_tradnl" err="1"/>
              <a:t>Flynn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0253-CF11-5A47-9AC0-90CE0544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Los procesadores se clasifican en cuatro categorías:</a:t>
            </a:r>
          </a:p>
          <a:p>
            <a:r>
              <a:rPr lang="es-ES_tradnl" b="1" dirty="0"/>
              <a:t>SISD (Single </a:t>
            </a:r>
            <a:r>
              <a:rPr lang="es-ES_tradnl" b="1" dirty="0" err="1"/>
              <a:t>instruction</a:t>
            </a:r>
            <a:r>
              <a:rPr lang="es-ES_tradnl" b="1" dirty="0"/>
              <a:t> stream, single data stream)</a:t>
            </a:r>
            <a:r>
              <a:rPr lang="es-ES_tradnl" dirty="0"/>
              <a:t>. También conocidos como procesadores escalares.</a:t>
            </a:r>
          </a:p>
          <a:p>
            <a:r>
              <a:rPr lang="es-ES_tradnl" b="1" dirty="0"/>
              <a:t>SIMD (Single </a:t>
            </a:r>
            <a:r>
              <a:rPr lang="es-ES_tradnl" b="1" dirty="0" err="1"/>
              <a:t>instruction</a:t>
            </a:r>
            <a:r>
              <a:rPr lang="es-ES_tradnl" b="1" dirty="0"/>
              <a:t> stream, </a:t>
            </a:r>
            <a:r>
              <a:rPr lang="es-ES_tradnl" b="1" dirty="0" err="1"/>
              <a:t>multiple</a:t>
            </a:r>
            <a:r>
              <a:rPr lang="es-ES_tradnl" b="1" dirty="0"/>
              <a:t> data stream)</a:t>
            </a:r>
            <a:r>
              <a:rPr lang="es-ES_tradnl" dirty="0"/>
              <a:t>. También conocidos como procesadores de arreglos o de vectores.</a:t>
            </a:r>
          </a:p>
          <a:p>
            <a:r>
              <a:rPr lang="es-ES_tradnl" b="1" dirty="0"/>
              <a:t>MISD (</a:t>
            </a:r>
            <a:r>
              <a:rPr lang="es-ES_tradnl" b="1" dirty="0" err="1"/>
              <a:t>Multiple</a:t>
            </a:r>
            <a:r>
              <a:rPr lang="es-ES_tradnl" b="1" dirty="0"/>
              <a:t> </a:t>
            </a:r>
            <a:r>
              <a:rPr lang="es-ES_tradnl" b="1" dirty="0" err="1"/>
              <a:t>instruction</a:t>
            </a:r>
            <a:r>
              <a:rPr lang="es-ES_tradnl" b="1" dirty="0"/>
              <a:t> stream, single data stream)</a:t>
            </a:r>
            <a:r>
              <a:rPr lang="es-ES_tradnl" dirty="0"/>
              <a:t>.</a:t>
            </a:r>
          </a:p>
          <a:p>
            <a:r>
              <a:rPr lang="es-ES_tradnl" b="1" dirty="0"/>
              <a:t>MIMD (</a:t>
            </a:r>
            <a:r>
              <a:rPr lang="es-ES_tradnl" b="1" dirty="0" err="1"/>
              <a:t>Multiple</a:t>
            </a:r>
            <a:r>
              <a:rPr lang="es-ES_tradnl" b="1" dirty="0"/>
              <a:t> </a:t>
            </a:r>
            <a:r>
              <a:rPr lang="es-ES_tradnl" b="1" dirty="0" err="1"/>
              <a:t>instruction</a:t>
            </a:r>
            <a:r>
              <a:rPr lang="es-ES_tradnl" b="1" dirty="0"/>
              <a:t> stream, </a:t>
            </a:r>
            <a:r>
              <a:rPr lang="es-ES_tradnl" b="1" dirty="0" err="1"/>
              <a:t>multiple</a:t>
            </a:r>
            <a:r>
              <a:rPr lang="es-ES_tradnl" b="1" dirty="0"/>
              <a:t> data stream)</a:t>
            </a:r>
            <a:r>
              <a:rPr lang="es-ES_tradnl" dirty="0"/>
              <a:t>. También conocidos como multiprocesadores.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70090-06E4-2946-8903-296B5E3E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61FD4-7188-3D4C-BB96-2CD67D8C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28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35CE-C167-6C4E-8AB9-7F5CBFEF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Taxonomía de </a:t>
            </a:r>
            <a:r>
              <a:rPr lang="es-ES_tradnl" err="1"/>
              <a:t>Flynn</a:t>
            </a:r>
            <a:endParaRPr lang="es-ES_tradn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8B424E-79D8-3A48-8696-21BF4C590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529435"/>
            <a:ext cx="10972800" cy="320089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484BA-1144-B641-9184-11FAE959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F50B4-AC4D-F44A-BE50-ADF66949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3977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C5C1-6A26-AF47-A532-CB71EF10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SISD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B11EB-3BEF-A94E-8BB1-214AC1C9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 procesador de un core que ejecuta un flujo único de instrucciones sobre un flujo único de datos.</a:t>
            </a:r>
          </a:p>
          <a:p>
            <a:r>
              <a:rPr lang="es-ES_tradnl" dirty="0"/>
              <a:t>Originalmente fueron llamados procesadores escalares.</a:t>
            </a:r>
          </a:p>
          <a:p>
            <a:r>
              <a:rPr lang="es-ES_tradnl" dirty="0"/>
              <a:t>Los procesadores pipeline son SISD.</a:t>
            </a:r>
          </a:p>
          <a:p>
            <a:r>
              <a:rPr lang="es-ES_tradnl" dirty="0"/>
              <a:t>Los procesadores superescalares de un core y sin instrucciones vectoriales son SISD.</a:t>
            </a:r>
          </a:p>
          <a:p>
            <a:r>
              <a:rPr lang="es-ES_tradnl" dirty="0"/>
              <a:t>Ejemplo: Pentium 4 (2000).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9E44E-FEB0-8C4F-8526-6FB4C2DD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817F9-602E-EE4F-B00A-F5BC2A27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80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ED36-1156-724D-8EE4-5F06039B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SISD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6BCE-2050-BE40-B9C7-152834F7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</a:t>
            </a:r>
            <a:r>
              <a:rPr lang="es-ES_tradnl" sz="1400" b="1" dirty="0">
                <a:hlinkClick r:id="rId2"/>
              </a:rPr>
              <a:t>https://en.wikipedia.org/wiki/SISD#/media/File:SISD.svg</a:t>
            </a:r>
            <a:endParaRPr lang="es-ES_tradnl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2A541-ADAD-8241-813A-9E20902D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08C8B-2285-9541-93E1-12033A7B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29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89BF0-1802-DF44-A452-CFF933095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96" y="-179997"/>
            <a:ext cx="5948543" cy="59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7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886E-E17F-5147-ED3A-731B3975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Niveles de paralelismo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45A43-BCF1-7A5B-F8BF-2D530B4CE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b="1" dirty="0"/>
              <a:t>Subword parallelism</a:t>
            </a:r>
            <a:r>
              <a:rPr lang="en-MX" dirty="0"/>
              <a:t>. Se obtiene al usar instrucciones </a:t>
            </a:r>
            <a:r>
              <a:rPr lang="es-MX" dirty="0"/>
              <a:t>vectoriales </a:t>
            </a:r>
            <a:r>
              <a:rPr lang="en-MX" dirty="0"/>
              <a:t>SIMD.</a:t>
            </a:r>
          </a:p>
          <a:p>
            <a:r>
              <a:rPr lang="en-US" b="1" dirty="0"/>
              <a:t>Instruction-level parallelism (ILP)</a:t>
            </a:r>
            <a:r>
              <a:rPr lang="en-US" dirty="0"/>
              <a:t>. </a:t>
            </a:r>
            <a:r>
              <a:rPr lang="es-ES_tradnl" dirty="0"/>
              <a:t>Se obtiene al ejecutar un programa en un procesador superescalar.</a:t>
            </a:r>
          </a:p>
          <a:p>
            <a:r>
              <a:rPr lang="en-MX" b="1" dirty="0"/>
              <a:t>Process-level parallelism (PLP)</a:t>
            </a:r>
            <a:r>
              <a:rPr lang="en-MX" dirty="0"/>
              <a:t>. Se obtiene al ejecutar un programa usando hilos o alguna librería tipo MPI u OpenMP.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9806F-DCFD-D8B3-BC58-A9449B27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C86D0-095E-3228-8F91-7F51E884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315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BC8C-BD94-CD4F-B835-C700DAF2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SIMD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7436-393A-E644-BF02-7C65D7965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/>
              <a:t>Son procesadores que realizan la misma operación sobre múltiples datos simultáneamente.</a:t>
            </a:r>
          </a:p>
          <a:p>
            <a:r>
              <a:rPr lang="es-ES_tradnl"/>
              <a:t>Originalmente fueron llamados procesadores de vectores o procesadores de arreglos.</a:t>
            </a:r>
          </a:p>
          <a:p>
            <a:r>
              <a:rPr lang="es-ES_tradnl"/>
              <a:t>Una instrucción opera sobre todos los datos de un arreglo en paralelo.</a:t>
            </a:r>
          </a:p>
          <a:p>
            <a:r>
              <a:rPr lang="es-ES_tradnl"/>
              <a:t>Ejemplo: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C1803-E5D3-0949-86AA-3E1188F9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2ED9E-AE2F-2F43-8BF9-88F8554E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43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4FB1-BB5C-5E4B-8B70-2F8CE42C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SIMD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2B8B-400B-964E-BA73-B86EE5291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Python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arr1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([1, 2, 3, 4])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arr2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([11, 12, 13, 14])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res = arr1 + arr2</a:t>
            </a:r>
          </a:p>
          <a:p>
            <a:r>
              <a:rPr lang="es-ES_tradnl" dirty="0"/>
              <a:t>En un procesador de arreglos la suma se hace en paralelo.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x86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vaddps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ymm2, ymm0, ymm1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55A13-7C3D-5748-8D1E-504B1951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B2C44-15F4-9842-9663-AF50A6CF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34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D09A-0FDD-A847-8E4E-38676B5B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SIMD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B622-F947-9E48-9F65-02B28A525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</a:t>
            </a:r>
            <a:r>
              <a:rPr lang="es-ES_tradnl" sz="1400" b="1" dirty="0">
                <a:hlinkClick r:id="rId2"/>
              </a:rPr>
              <a:t>https://en.wikipedia.org/wiki/SIMD#/media/File:SIMD2.svg</a:t>
            </a:r>
            <a:endParaRPr lang="es-ES_tradnl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8BD36-14DF-3C47-8195-B9C2F32A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2B4E7-47F0-3241-BF48-59265DE1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2F90B-A144-5444-8979-A6ECC232F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004" y="1"/>
            <a:ext cx="551419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53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C5A6-F165-3A4C-855A-FCC5D533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SIMD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E8B3-29B3-A946-933F-4199B3C4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Entre los primeros procesadores de arreglos están CDC Star-100 (1974) y </a:t>
            </a:r>
            <a:r>
              <a:rPr lang="es-ES_tradnl" dirty="0" err="1"/>
              <a:t>Thinking</a:t>
            </a:r>
            <a:r>
              <a:rPr lang="es-ES_tradnl" dirty="0"/>
              <a:t> Machines CM1 y CM2 (1980s).</a:t>
            </a:r>
          </a:p>
          <a:p>
            <a:r>
              <a:rPr lang="es-ES_tradnl" dirty="0"/>
              <a:t>Por cuestiones de costos, los procesadores de arreglos desaparecieron a fines de los 1990s.</a:t>
            </a:r>
          </a:p>
          <a:p>
            <a:r>
              <a:rPr lang="es-ES_tradnl" dirty="0"/>
              <a:t>A los procesadores escalares se les agregó instrucciones SIMD.</a:t>
            </a:r>
          </a:p>
          <a:p>
            <a:r>
              <a:rPr lang="es-ES_tradnl" dirty="0"/>
              <a:t>En el ISA x86:</a:t>
            </a:r>
          </a:p>
          <a:p>
            <a:pPr lvl="1"/>
            <a:r>
              <a:rPr lang="es-ES_tradnl" dirty="0"/>
              <a:t>MMX – Multimedia </a:t>
            </a:r>
            <a:r>
              <a:rPr lang="es-ES_tradnl" dirty="0" err="1"/>
              <a:t>Extension</a:t>
            </a:r>
            <a:r>
              <a:rPr lang="es-ES_tradnl" dirty="0"/>
              <a:t> (1997).</a:t>
            </a:r>
          </a:p>
          <a:p>
            <a:pPr lvl="1"/>
            <a:r>
              <a:rPr lang="es-ES_tradnl" dirty="0"/>
              <a:t>SSE – </a:t>
            </a:r>
            <a:r>
              <a:rPr lang="es-ES_tradnl" dirty="0" err="1"/>
              <a:t>Streaming</a:t>
            </a:r>
            <a:r>
              <a:rPr lang="es-ES_tradnl" dirty="0"/>
              <a:t> SIMD </a:t>
            </a:r>
            <a:r>
              <a:rPr lang="es-ES_tradnl" dirty="0" err="1"/>
              <a:t>Extension</a:t>
            </a:r>
            <a:r>
              <a:rPr lang="es-ES_tradnl" dirty="0"/>
              <a:t> (1999).</a:t>
            </a:r>
          </a:p>
          <a:p>
            <a:pPr lvl="1"/>
            <a:r>
              <a:rPr lang="es-ES_tradnl" dirty="0"/>
              <a:t>AVX – </a:t>
            </a:r>
            <a:r>
              <a:rPr lang="es-ES_tradnl" dirty="0" err="1"/>
              <a:t>Advanced</a:t>
            </a:r>
            <a:r>
              <a:rPr lang="es-ES_tradnl" dirty="0"/>
              <a:t> Vector </a:t>
            </a:r>
            <a:r>
              <a:rPr lang="es-ES_tradnl" dirty="0" err="1"/>
              <a:t>Extension</a:t>
            </a:r>
            <a:r>
              <a:rPr lang="es-ES_tradnl" dirty="0"/>
              <a:t> (2011).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2F3-7618-5A40-82F0-76F76872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4619E-88CE-B540-8564-E7E0C3D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21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894C-5BB1-1149-87D0-99E1D612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MISD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AC86-A8E8-7449-9336-CF88FD002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Múltiple instrucciones ejecutan distintas operaciones sobre una sola secuencia de datos.</a:t>
            </a:r>
          </a:p>
          <a:p>
            <a:r>
              <a:rPr lang="es-ES_tradnl" dirty="0"/>
              <a:t>Un ejemplo es ejecutar las mismas instrucciones para detectar errores.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1ABA6-B51A-BF42-98D1-277C2A12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D0571-A888-2646-951A-23FDF181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457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2A61-AAFE-AA4E-AFA8-F852C470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MISD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9E8D2-0AD3-364C-B037-406BB5B17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</a:t>
            </a:r>
            <a:r>
              <a:rPr lang="es-ES_tradnl" sz="1400" b="1" dirty="0">
                <a:hlinkClick r:id="rId2"/>
              </a:rPr>
              <a:t>https://en.wikipedia.org/wiki/MISD#/media/File:MISD.svg</a:t>
            </a:r>
            <a:endParaRPr lang="es-ES_tradnl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EA22F-FF63-FA42-AD43-E72577AC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11944-EA6A-534C-BCFD-CDB39010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35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65DB24-DBE3-424A-9263-0986C4DDC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0" y="0"/>
            <a:ext cx="5775960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77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02A-486E-9546-8408-2972BCE8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MISD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A9E3F-E4F4-F045-939D-5B874E35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 ejemplo es la computadora de control de vuelo del </a:t>
            </a:r>
            <a:r>
              <a:rPr lang="es-ES_tradnl" dirty="0" err="1"/>
              <a:t>Space</a:t>
            </a:r>
            <a:r>
              <a:rPr lang="es-ES_tradnl" dirty="0"/>
              <a:t> </a:t>
            </a:r>
            <a:r>
              <a:rPr lang="es-ES_tradnl" dirty="0" err="1"/>
              <a:t>Shuttle</a:t>
            </a:r>
            <a:r>
              <a:rPr lang="es-ES_tradnl" dirty="0"/>
              <a:t> (1981 – 2011).</a:t>
            </a:r>
          </a:p>
          <a:p>
            <a:r>
              <a:rPr lang="es-ES_tradnl" dirty="0"/>
              <a:t>No hay otros ejemplos modernos.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AF712-6086-074E-810E-34D42EF5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26E8B-74B3-5941-ADFD-F84400DC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4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1A75-4FFD-B143-8FBB-9E3162AE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MIMD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5CC3E-07FE-1D44-8F3C-3A2327B9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/>
              <a:t>Las computadoras que usan MIMD tienen varios procesadores que funcionan de forma asíncrona e independiente.</a:t>
            </a:r>
          </a:p>
          <a:p>
            <a:r>
              <a:rPr lang="es-ES_tradnl"/>
              <a:t>En un instante dado, diferentes procesadores pueden estar ejecutando diferentes instrucciones en diferentes piezas de datos.</a:t>
            </a:r>
          </a:p>
          <a:p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30BB-FD07-B34A-BFD2-DBB233D3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DA186-595F-744A-9CE9-9CC14E6A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0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FF5F-B455-504B-B872-859E05C4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MIMD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E0F6D-B739-3C46-8DFC-2125D57D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</a:t>
            </a:r>
            <a:r>
              <a:rPr lang="es-ES_tradnl" sz="1400" b="1" dirty="0">
                <a:hlinkClick r:id="rId2"/>
              </a:rPr>
              <a:t>https://en.wikipedia.org/wiki/MIMD#/media/File:MIMD.svg</a:t>
            </a:r>
            <a:endParaRPr lang="es-ES_tradnl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EDCD6-555F-9E46-9001-5E3B3F63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C7CC2-ECD2-A14D-A199-DA5378FA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38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0B78C-6D06-D147-AF6C-A2FE1FFA5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0"/>
            <a:ext cx="573024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0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BEFA-0A37-5942-8278-B1A04BF9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MIMD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BE7B1-46D6-7141-848F-AB4D0E05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Los procesadores multicore se consideran MIMD.</a:t>
            </a:r>
          </a:p>
          <a:p>
            <a:r>
              <a:rPr lang="es-ES_tradnl" dirty="0"/>
              <a:t>Ejemplo: Intel Core i7.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6CBF4-08BF-3246-94C4-37FAF4C4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A394D-AA59-9344-A17B-AC045997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53EF0-E0E1-4EB2-5742-12ECA8F0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Ley de Amdahl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66DEB-6E5E-DE4B-0D71-5ACCD0B27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𝑎𝑓𝑓</m:t>
                            </m:r>
                          </m:sub>
                        </m:sSub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𝑎𝑚𝑡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𝑛𝑜𝑎𝑓𝑓</m:t>
                        </m:r>
                      </m:sub>
                    </m:sSub>
                  </m:oMath>
                </a14:m>
                <a:endParaRPr lang="en-MX" dirty="0"/>
              </a:p>
              <a:p>
                <a:r>
                  <a:rPr lang="en-MX" dirty="0"/>
                  <a:t>Donde: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MX" dirty="0"/>
                  <a:t> es el tiempo de ejecución después de la mejora.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𝑎𝑓𝑓</m:t>
                        </m:r>
                      </m:sub>
                    </m:sSub>
                  </m:oMath>
                </a14:m>
                <a:r>
                  <a:rPr lang="en-MX" dirty="0"/>
                  <a:t> es el tiempo de ejecución afectado por la mejora.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𝑎𝑚𝑡</m:t>
                    </m:r>
                  </m:oMath>
                </a14:m>
                <a:r>
                  <a:rPr lang="en-MX" dirty="0"/>
                  <a:t> es la cantidad de la mejora.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𝑛𝑜𝑎𝑓𝑓</m:t>
                        </m:r>
                      </m:sub>
                    </m:sSub>
                  </m:oMath>
                </a14:m>
                <a:r>
                  <a:rPr lang="en-MX" dirty="0"/>
                  <a:t> es el tiempo de ejecución no afectado por la mejora.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66DEB-6E5E-DE4B-0D71-5ACCD0B27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0B913-4709-BE7D-C48E-6A0BB998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EEF13-4E4E-FE93-D100-C29B8E77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838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F762-D870-9845-AC47-DE88D883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Taxonomía de </a:t>
            </a:r>
            <a:r>
              <a:rPr lang="es-ES_tradnl" err="1"/>
              <a:t>Flynn</a:t>
            </a:r>
            <a:r>
              <a:rPr lang="es-ES_tradnl"/>
              <a:t> - Resumen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BAAA-C08C-A146-82CC-30434333B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</a:t>
            </a:r>
            <a:r>
              <a:rPr lang="es-ES_tradnl" sz="1400" b="1" dirty="0">
                <a:hlinkClick r:id="rId2"/>
              </a:rPr>
              <a:t>https://www.researchgate.net/figure/Flynns-Taxonomy-of-Computer-Architectures-13_fig1_268011284</a:t>
            </a:r>
            <a:endParaRPr lang="es-ES_tradnl" sz="1400" b="1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25E5F-8C0C-3F41-92B6-8A63C185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AC297-7D83-3A44-8C63-1D29D9F7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40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FB9644-86F9-FA4D-93D5-D53213249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99" y="1860721"/>
            <a:ext cx="4755979" cy="35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7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E34-6947-0149-BB5F-128FB4E1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Superescalares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C250-D0CC-504A-BED6-E8739F13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¿Cómo se clasifican los procesadores superescalares?</a:t>
            </a:r>
          </a:p>
          <a:p>
            <a:r>
              <a:rPr lang="es-ES_tradnl" dirty="0"/>
              <a:t>Si tienen un core y no tienen instrucciones SIMD se consideran SISD. Ejemplo: Pentium 4 (2000).</a:t>
            </a:r>
          </a:p>
          <a:p>
            <a:r>
              <a:rPr lang="es-ES_tradnl" dirty="0"/>
              <a:t>Si tienen un core y tienen instrucciones extendidas SIMD se consideran SIMD. Ejemplo: Pentium 4 Prescott (2004)</a:t>
            </a:r>
          </a:p>
          <a:p>
            <a:r>
              <a:rPr lang="es-ES_tradnl" dirty="0"/>
              <a:t>Si son multicore se consideran MIMD. Ejemplo: Intel Core i7 (2008).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455AB-6850-6242-B581-A83BCD7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8218E-32CB-854E-93C0-E5EE8CCE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35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BA91-CCAD-8846-A7A6-1798A55E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Multiprocesadores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B064-3632-744D-AAD3-6FB3F1A9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Término genérico para indicar que una computadora tiene dos o más procesadores.</a:t>
            </a:r>
          </a:p>
          <a:p>
            <a:r>
              <a:rPr lang="es-ES_tradnl" dirty="0"/>
              <a:t>Una computadora con un procesador multicore es un multiprocesador.</a:t>
            </a:r>
          </a:p>
          <a:p>
            <a:r>
              <a:rPr lang="es-ES_tradnl" dirty="0"/>
              <a:t>Una computadora con dos o más procesadores en chips distintos es un multiprocesador.</a:t>
            </a:r>
          </a:p>
          <a:p>
            <a:r>
              <a:rPr lang="es-ES_tradnl" dirty="0"/>
              <a:t>Un cluster es un multiprocesador.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DBF05-3E99-6C47-A6A4-01968B41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04A2F-1165-DD40-9E8B-DACA05D5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55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9A3A-0213-5E45-B479-E2E7D2FA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Acoplamiento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F220F-975F-BB4A-94B2-A5D0DBCF7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Acoplamiento (</a:t>
            </a:r>
            <a:r>
              <a:rPr lang="es-ES_tradnl" b="1" dirty="0" err="1"/>
              <a:t>coupling</a:t>
            </a:r>
            <a:r>
              <a:rPr lang="es-ES_tradnl" b="1" dirty="0"/>
              <a:t>)</a:t>
            </a:r>
            <a:r>
              <a:rPr lang="es-ES_tradnl" dirty="0"/>
              <a:t>. Forma en que los distintos procesadores están conectados entre si.</a:t>
            </a:r>
          </a:p>
          <a:p>
            <a:r>
              <a:rPr lang="es-ES_tradnl" dirty="0"/>
              <a:t>Hay dos variantes:</a:t>
            </a:r>
          </a:p>
          <a:p>
            <a:r>
              <a:rPr lang="es-ES_tradnl" dirty="0"/>
              <a:t>Multiprocesadores de acoplamiento apretado (</a:t>
            </a:r>
            <a:r>
              <a:rPr lang="es-ES_tradnl" dirty="0" err="1"/>
              <a:t>tightly-coupled</a:t>
            </a:r>
            <a:r>
              <a:rPr lang="es-ES_tradnl" dirty="0"/>
              <a:t> </a:t>
            </a:r>
            <a:r>
              <a:rPr lang="es-ES_tradnl" dirty="0" err="1"/>
              <a:t>multiprocessors</a:t>
            </a:r>
            <a:r>
              <a:rPr lang="es-ES_tradnl" dirty="0"/>
              <a:t>).</a:t>
            </a:r>
          </a:p>
          <a:p>
            <a:r>
              <a:rPr lang="es-ES_tradnl" dirty="0"/>
              <a:t>Multiprocesadores de acoplamiento suelto (</a:t>
            </a:r>
            <a:r>
              <a:rPr lang="es-ES_tradnl" dirty="0" err="1"/>
              <a:t>loosely-coupled</a:t>
            </a:r>
            <a:r>
              <a:rPr lang="es-ES_tradnl" dirty="0"/>
              <a:t> </a:t>
            </a:r>
            <a:r>
              <a:rPr lang="es-ES_tradnl" dirty="0" err="1"/>
              <a:t>multiprocessors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CB1B7-D940-F647-ABCA-161170B1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544B-8B50-DE47-863D-7293CBCD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65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0E13-E315-3A4F-8D96-502A0457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Acoplamiento apretado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D43A-244C-3B4B-9162-0BE70CD9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Los procesadores están conectadas con un bus.</a:t>
            </a:r>
          </a:p>
          <a:p>
            <a:r>
              <a:rPr lang="es-ES_tradnl" dirty="0"/>
              <a:t>Los procesadores pueden tener acceso a una memoria compartida central o pueden contar con una jerarquía de memoria con memoria local y compartida.</a:t>
            </a:r>
          </a:p>
          <a:p>
            <a:r>
              <a:rPr lang="es-ES_tradnl" dirty="0"/>
              <a:t>Los procesadores multicore son un caso de acoplamiento apretado.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9AB5C-FECE-C84C-809F-B662A171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E64B0-6F83-B240-9D46-C80945DA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10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8352-8435-57AA-404E-D0FD30FC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X" dirty="0"/>
              <a:t>Intel Core i7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4ADE5-9F82-BEB7-22C9-CB8EA618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CS-APP, p. 668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C3D5A-6BEA-6261-5B77-70BA2179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5847-7314-983E-0A75-F8FF5229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CA38-C879-5E49-97DD-A296C26FAFCC}" type="slidenum">
              <a:rPr lang="pt-BR" altLang="en-MX" smtClean="0"/>
              <a:pPr/>
              <a:t>45</a:t>
            </a:fld>
            <a:endParaRPr lang="pt-BR" altLang="en-MX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99565EF-B4D4-AAE6-271E-240EEB009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47850"/>
            <a:ext cx="4259221" cy="38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2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2624-8B48-9943-A7E8-5ECE5531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Acoplamiento suelto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53677-9EB3-E342-940F-47E0BB77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 les conoce también como clusters.</a:t>
            </a:r>
          </a:p>
          <a:p>
            <a:r>
              <a:rPr lang="es-ES_tradnl" dirty="0"/>
              <a:t>Se basan en conectar varios procesadores mediante un sistema de comunicación de alta velocidad (por ejemplo Gigabit Ethernet).</a:t>
            </a:r>
          </a:p>
          <a:p>
            <a:r>
              <a:rPr lang="es-ES_tradnl" dirty="0"/>
              <a:t>Ejemplo un cluster Beowulf.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FD22-8215-2942-A069-B7D75C58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70275-DB22-E240-8219-9626D650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67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87EC-45C0-AB4C-B8F8-E04EC09F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Cluster Beowulf típico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545E-604F-8B49-8CD2-9D6ADF050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</a:t>
            </a:r>
            <a:r>
              <a:rPr lang="es-ES_tradnl" sz="1400" b="1" dirty="0">
                <a:hlinkClick r:id="rId2"/>
              </a:rPr>
              <a:t>https://www.researchgate.net/figure/A-typical-Beowulf-Cluster-Configuration-5_fig1_330534020</a:t>
            </a:r>
            <a:endParaRPr lang="es-ES_tradnl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D82A6-73D7-C848-AC29-648872AA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3E7BD-DA5E-8540-8457-1A34485B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9E7-9F48-F143-A988-43378A30A804}" type="slidenum">
              <a:rPr lang="es-ES_tradnl" smtClean="0"/>
              <a:t>47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0C3D5-FD2D-6247-A960-8C2FF4E9D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779" y="1935480"/>
            <a:ext cx="7419133" cy="33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78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0162-E275-88BE-0D79-732BB54C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Hardware multithreading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B7297-78E3-88FA-A2F1-A39BA67CD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b="1" dirty="0"/>
              <a:t>Hardware multithreading</a:t>
            </a:r>
            <a:r>
              <a:rPr lang="en-MX" dirty="0"/>
              <a:t>. El procesador cambia a otro hilo (thread) cuando un hilo se detiene (stalls).</a:t>
            </a:r>
          </a:p>
          <a:p>
            <a:r>
              <a:rPr lang="en-MX" dirty="0"/>
              <a:t>Hay 2 enfoques:</a:t>
            </a:r>
          </a:p>
          <a:p>
            <a:r>
              <a:rPr lang="en-MX" b="1" dirty="0"/>
              <a:t>Fine-grained multithreading</a:t>
            </a:r>
            <a:r>
              <a:rPr lang="en-MX" dirty="0"/>
              <a:t>. Cambia entre hilos después de cada instrucción.</a:t>
            </a:r>
          </a:p>
          <a:p>
            <a:r>
              <a:rPr lang="en-MX" b="1" dirty="0"/>
              <a:t>Coarse-grained multithreading</a:t>
            </a:r>
            <a:r>
              <a:rPr lang="en-MX" dirty="0"/>
              <a:t>. Cambia de hilo solo cuando ocurre una detención larga.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E4E59-357B-E9F2-7674-685307D9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4EB9A-62B6-0C4D-2F5B-9C4E07C6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48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478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FCD7-1D3F-FA62-C40B-61A6E117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Simultaneous multithreading (SMT)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4FB4-AEA1-000D-0621-D72AA1FB2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b="1" dirty="0"/>
              <a:t>Simultaneous multithreading</a:t>
            </a:r>
            <a:r>
              <a:rPr lang="en-MX" dirty="0"/>
              <a:t>. Es una variación de hardware multithreading.</a:t>
            </a:r>
          </a:p>
          <a:p>
            <a:r>
              <a:rPr lang="en-MX" dirty="0"/>
              <a:t>Utiliza los recursos de un procesador de emisión múltiple y scheduling dinámico.</a:t>
            </a:r>
          </a:p>
          <a:p>
            <a:r>
              <a:rPr lang="en-MX" dirty="0"/>
              <a:t>Toma ventaja de que los procesadores tienen más unidades funcionales de los que utiliza un hilo.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29879-5791-5453-A7A6-49614912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7E0E8-228C-6A8A-ACE2-FCBF3DC7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49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8928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64E1-42D5-FC56-1379-A9C88670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Ley de Amdahl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EDC1A-5488-54AC-95B0-14969549A1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den>
                    </m:f>
                  </m:oMath>
                </a14:m>
                <a:endParaRPr lang="es-E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𝑎𝑚𝑡</m:t>
                            </m:r>
                          </m:den>
                        </m:f>
                      </m:den>
                    </m:f>
                  </m:oMath>
                </a14:m>
                <a:endParaRPr lang="en-MX" dirty="0"/>
              </a:p>
              <a:p>
                <a:r>
                  <a:rPr lang="en-MX" dirty="0"/>
                  <a:t>Donde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MX" dirty="0"/>
                  <a:t> es la fracción del tiempo de ejecución afectado por la mejora.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𝑎𝑚𝑡</m:t>
                    </m:r>
                  </m:oMath>
                </a14:m>
                <a:r>
                  <a:rPr lang="en-MX" dirty="0"/>
                  <a:t> es la cantidad de la mejora.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EDC1A-5488-54AC-95B0-14969549A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FAB6D-F947-7240-E4A3-E30320FB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9F9F4-EEA0-9A5E-1FEF-34539C68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8466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2E34-97E2-0D68-E1A9-47B5AADE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Comparación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3A94-544C-4935-3C5D-7B9E241E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COD-RISCV-2, p. 535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93FF9-338F-7D7B-7CA6-B18799DF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9952E-05F7-C97C-C9EC-9BF219D7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50</a:t>
            </a:fld>
            <a:endParaRPr lang="en-MX"/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8B58A1B-9E31-AF29-7FB4-4BAE440A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14" y="827903"/>
            <a:ext cx="5685396" cy="56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8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E1C2-7952-50E2-929A-4D83A98F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Hyper-</a:t>
            </a:r>
            <a:r>
              <a:rPr lang="es-MX" dirty="0"/>
              <a:t>T</a:t>
            </a:r>
            <a:r>
              <a:rPr lang="en-MX" dirty="0"/>
              <a:t>hreading</a:t>
            </a:r>
            <a:r>
              <a:rPr lang="es-MX" dirty="0"/>
              <a:t> </a:t>
            </a:r>
            <a:r>
              <a:rPr lang="es-MX" dirty="0" err="1"/>
              <a:t>Technology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57F4-AE2B-74FF-A41F-5870E7789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b="1" dirty="0"/>
              <a:t>Hyper-Threading Technology</a:t>
            </a:r>
            <a:r>
              <a:rPr lang="en-MX" dirty="0"/>
              <a:t>. Implementación propietaria de Intel de SMT.</a:t>
            </a:r>
          </a:p>
          <a:p>
            <a:r>
              <a:rPr lang="en-MX" dirty="0"/>
              <a:t>Utilizada en los procesadores Itanium, Atom y la serie Intel Core.</a:t>
            </a:r>
          </a:p>
          <a:p>
            <a:r>
              <a:rPr lang="en-MX" dirty="0"/>
              <a:t>Por cada core físico se simulan dos cores lógicos.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A7FD7-6650-84CD-FBCC-303EB216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A0D87-7F19-5428-4ED0-F1C3F869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51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158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EA9B-C35C-9BC9-C5D5-468CD918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Corolario de la ley de Amdahl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52982-96AD-F583-31AC-A5B46E46F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El speedup máximo depende de la fracción del tiempo de ejecución que se mejora.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MX" dirty="0"/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52982-96AD-F583-31AC-A5B46E46F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62897-8B1A-0D63-67F3-1229D4AB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34FD1-9BB2-F5B5-F601-4EDC39FD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6815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1B74-9737-6228-D7E3-894ABC5B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AB0BC-4D66-3A05-3052-C1F04930D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Suponer que la mitad de un programa se puede </a:t>
                </a:r>
                <a:r>
                  <a:rPr lang="es-MX" dirty="0"/>
                  <a:t>ejecutar en </a:t>
                </a:r>
                <a:r>
                  <a:rPr lang="en-MX" dirty="0"/>
                  <a:t>paralel</a:t>
                </a:r>
                <a:r>
                  <a:rPr lang="es-MX" dirty="0"/>
                  <a:t>o</a:t>
                </a:r>
                <a:r>
                  <a:rPr lang="en-MX" dirty="0"/>
                  <a:t>.</a:t>
                </a:r>
              </a:p>
              <a:p>
                <a:r>
                  <a:rPr lang="en-MX" dirty="0"/>
                  <a:t>¿Cuál es el speedup al ejecutar el programa en un sistema con 100 procesadores?</a:t>
                </a:r>
                <a:endParaRPr lang="es-MX" dirty="0"/>
              </a:p>
              <a:p>
                <a:r>
                  <a:rPr lang="es-MX" dirty="0"/>
                  <a:t>Se usa la fórmula:</a:t>
                </a: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𝑎𝑚𝑡</m:t>
                            </m:r>
                          </m:den>
                        </m:f>
                      </m:den>
                    </m:f>
                  </m:oMath>
                </a14:m>
                <a:endParaRPr lang="en-MX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1−0.5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=1.98</m:t>
                    </m:r>
                  </m:oMath>
                </a14:m>
                <a:endParaRPr lang="en-MX" dirty="0"/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AB0BC-4D66-3A05-3052-C1F04930D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8E670-6899-5C97-5406-12031ACC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390C8-9293-08B8-E878-EFDB9F30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130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D4EE-94E6-C1CF-FF8F-1DF7585D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8BBBB-E361-1E42-662B-077E77FCD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¿Qué porcentaje del programa </a:t>
                </a:r>
                <a:r>
                  <a:rPr lang="es-MX" dirty="0"/>
                  <a:t>se </a:t>
                </a:r>
                <a:r>
                  <a:rPr lang="en-MX" dirty="0"/>
                  <a:t>debe </a:t>
                </a:r>
                <a:r>
                  <a:rPr lang="es-MX" dirty="0"/>
                  <a:t>hacer en</a:t>
                </a:r>
                <a:r>
                  <a:rPr lang="en-MX" dirty="0"/>
                  <a:t> paralel</a:t>
                </a:r>
                <a:r>
                  <a:rPr lang="es-MX" dirty="0"/>
                  <a:t>o</a:t>
                </a:r>
                <a:r>
                  <a:rPr lang="en-MX" dirty="0"/>
                  <a:t> si se desea obtener un speedup de 90 con 100 procesadores?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90=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den>
                    </m:f>
                  </m:oMath>
                </a14:m>
                <a:endParaRPr lang="en-MX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89.1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=0.999</m:t>
                    </m:r>
                  </m:oMath>
                </a14:m>
                <a:endParaRPr lang="en-MX" dirty="0"/>
              </a:p>
              <a:p>
                <a:r>
                  <a:rPr lang="en-MX" dirty="0"/>
                  <a:t>El 99.9% se debe paralelizar.</a:t>
                </a:r>
              </a:p>
              <a:p>
                <a:r>
                  <a:rPr lang="en-MX" dirty="0"/>
                  <a:t>Sólo el 0.1% del código puede ser secuencial.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8BBBB-E361-1E42-662B-077E77FCD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222F4-B6AC-57E2-B78D-1BF7B70E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2E50B-B398-9EA0-7DE2-2D9A0FA8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981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CAB9-018B-04CB-0BA5-9BCA4403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5B36C-5287-29B9-5FCE-9025B3E4F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Suponer que se quieren hacer dos sumas: a) </a:t>
                </a:r>
                <a:r>
                  <a:rPr lang="es-MX" dirty="0"/>
                  <a:t>10 </a:t>
                </a:r>
                <a:r>
                  <a:rPr lang="en-MX" dirty="0"/>
                  <a:t>suma</a:t>
                </a:r>
                <a:r>
                  <a:rPr lang="es-MX" dirty="0"/>
                  <a:t>s</a:t>
                </a:r>
                <a:r>
                  <a:rPr lang="en-MX" dirty="0"/>
                  <a:t> escalares</a:t>
                </a:r>
                <a:r>
                  <a:rPr lang="es-MX" dirty="0"/>
                  <a:t>,</a:t>
                </a:r>
                <a:r>
                  <a:rPr lang="en-MX" dirty="0"/>
                  <a:t> b) sumar dos matrices de 10 x 10.</a:t>
                </a:r>
              </a:p>
              <a:p>
                <a:r>
                  <a:rPr lang="en-MX" dirty="0"/>
                  <a:t>Suponer que el tiempo para hacer una suma es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MX" dirty="0"/>
                  <a:t> y que solo la suma de matrices se puede </a:t>
                </a:r>
                <a:r>
                  <a:rPr lang="es-MX" dirty="0"/>
                  <a:t>hacer en </a:t>
                </a:r>
                <a:r>
                  <a:rPr lang="en-MX" dirty="0"/>
                  <a:t>paralel</a:t>
                </a:r>
                <a:r>
                  <a:rPr lang="es-MX" dirty="0"/>
                  <a:t>o</a:t>
                </a:r>
                <a:r>
                  <a:rPr lang="en-MX" dirty="0"/>
                  <a:t>.</a:t>
                </a:r>
              </a:p>
              <a:p>
                <a:r>
                  <a:rPr lang="en-MX" dirty="0"/>
                  <a:t>¿Cuál es el speedup de utilizar 10 procesadores contra 40?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5B36C-5287-29B9-5FCE-9025B3E4F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E2C07-1E28-6FB7-2AC2-756554C2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C025B-2731-2CD1-4C03-A9AB46A5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0346-5525-6A44-A66F-32FF2B328E41}" type="slidenum">
              <a:rPr lang="en-MX" smtClean="0"/>
              <a:t>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207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01-Presentacion</Template>
  <TotalTime>2057</TotalTime>
  <Words>2238</Words>
  <Application>Microsoft Office PowerPoint</Application>
  <PresentationFormat>Panorámica</PresentationFormat>
  <Paragraphs>456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 Math</vt:lpstr>
      <vt:lpstr>Times New Roman</vt:lpstr>
      <vt:lpstr>Wingdings 2</vt:lpstr>
      <vt:lpstr>Flujo</vt:lpstr>
      <vt:lpstr>Procesadores paralelos</vt:lpstr>
      <vt:lpstr>Definiciones</vt:lpstr>
      <vt:lpstr>Niveles de paralelismo</vt:lpstr>
      <vt:lpstr>Ley de Amdahl</vt:lpstr>
      <vt:lpstr>Ley de Amdahl</vt:lpstr>
      <vt:lpstr>Corolario de la ley de Amdahl</vt:lpstr>
      <vt:lpstr>Ejemplo 1</vt:lpstr>
      <vt:lpstr>Ejemplo 2</vt:lpstr>
      <vt:lpstr>Ejemplo 3</vt:lpstr>
      <vt:lpstr>Ejemplo 3</vt:lpstr>
      <vt:lpstr>Ejemplo 3</vt:lpstr>
      <vt:lpstr>Ejemplo 3</vt:lpstr>
      <vt:lpstr>Ejemplo 4</vt:lpstr>
      <vt:lpstr>Ejemplo 4</vt:lpstr>
      <vt:lpstr>Escalado fuerte vs débil</vt:lpstr>
      <vt:lpstr>Escalado fuerte ideal</vt:lpstr>
      <vt:lpstr>Escalado débil ideal</vt:lpstr>
      <vt:lpstr>Escalado fuerte del ejemplo</vt:lpstr>
      <vt:lpstr>Escalado fuerte del ejemplo</vt:lpstr>
      <vt:lpstr>Escalado débil del ejemplo</vt:lpstr>
      <vt:lpstr>Ejemplo 5</vt:lpstr>
      <vt:lpstr>Ejemplo 5</vt:lpstr>
      <vt:lpstr>Ejemplo 5</vt:lpstr>
      <vt:lpstr>Taxonomía de Flynn</vt:lpstr>
      <vt:lpstr>Taxonomía de Flynn</vt:lpstr>
      <vt:lpstr>Taxonomía de Flynn</vt:lpstr>
      <vt:lpstr>Taxonomía de Flynn</vt:lpstr>
      <vt:lpstr>SISD</vt:lpstr>
      <vt:lpstr>SISD</vt:lpstr>
      <vt:lpstr>SIMD</vt:lpstr>
      <vt:lpstr>SIMD</vt:lpstr>
      <vt:lpstr>SIMD</vt:lpstr>
      <vt:lpstr>SIMD</vt:lpstr>
      <vt:lpstr>MISD</vt:lpstr>
      <vt:lpstr>MISD</vt:lpstr>
      <vt:lpstr>MISD</vt:lpstr>
      <vt:lpstr>MIMD</vt:lpstr>
      <vt:lpstr>MIMD</vt:lpstr>
      <vt:lpstr>MIMD</vt:lpstr>
      <vt:lpstr>Taxonomía de Flynn - Resumen</vt:lpstr>
      <vt:lpstr>Superescalares</vt:lpstr>
      <vt:lpstr>Multiprocesadores</vt:lpstr>
      <vt:lpstr>Acoplamiento</vt:lpstr>
      <vt:lpstr>Acoplamiento apretado</vt:lpstr>
      <vt:lpstr>Intel Core i7</vt:lpstr>
      <vt:lpstr>Acoplamiento suelto</vt:lpstr>
      <vt:lpstr>Cluster Beowulf típico</vt:lpstr>
      <vt:lpstr>Hardware multithreading</vt:lpstr>
      <vt:lpstr>Simultaneous multithreading (SMT)</vt:lpstr>
      <vt:lpstr>Comparación</vt:lpstr>
      <vt:lpstr>Hyper-Threading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en paralelo</dc:title>
  <dc:creator>HECTOR ANTONIO VILLA MARTINEZ</dc:creator>
  <cp:lastModifiedBy>HECTOR ANTONIO VILLA MARTINEZ</cp:lastModifiedBy>
  <cp:revision>39</cp:revision>
  <cp:lastPrinted>2025-03-17T04:44:44Z</cp:lastPrinted>
  <dcterms:created xsi:type="dcterms:W3CDTF">2023-04-15T00:11:50Z</dcterms:created>
  <dcterms:modified xsi:type="dcterms:W3CDTF">2025-04-25T17:44:15Z</dcterms:modified>
</cp:coreProperties>
</file>