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0"/>
  </p:notesMasterIdLst>
  <p:sldIdLst>
    <p:sldId id="256" r:id="rId2"/>
    <p:sldId id="266" r:id="rId3"/>
    <p:sldId id="412" r:id="rId4"/>
    <p:sldId id="407" r:id="rId5"/>
    <p:sldId id="408" r:id="rId6"/>
    <p:sldId id="267" r:id="rId7"/>
    <p:sldId id="261" r:id="rId8"/>
    <p:sldId id="262" r:id="rId9"/>
    <p:sldId id="332" r:id="rId10"/>
    <p:sldId id="410" r:id="rId11"/>
    <p:sldId id="413" r:id="rId12"/>
    <p:sldId id="409" r:id="rId13"/>
    <p:sldId id="414" r:id="rId14"/>
    <p:sldId id="411" r:id="rId15"/>
    <p:sldId id="334" r:id="rId16"/>
    <p:sldId id="335" r:id="rId17"/>
    <p:sldId id="336" r:id="rId18"/>
    <p:sldId id="342" r:id="rId19"/>
    <p:sldId id="344" r:id="rId20"/>
    <p:sldId id="345" r:id="rId21"/>
    <p:sldId id="415" r:id="rId22"/>
    <p:sldId id="372" r:id="rId23"/>
    <p:sldId id="374" r:id="rId24"/>
    <p:sldId id="375" r:id="rId25"/>
    <p:sldId id="377" r:id="rId26"/>
    <p:sldId id="378" r:id="rId27"/>
    <p:sldId id="379" r:id="rId28"/>
    <p:sldId id="383" r:id="rId29"/>
    <p:sldId id="384" r:id="rId30"/>
    <p:sldId id="380" r:id="rId31"/>
    <p:sldId id="381" r:id="rId32"/>
    <p:sldId id="385" r:id="rId33"/>
    <p:sldId id="386" r:id="rId34"/>
    <p:sldId id="387" r:id="rId35"/>
    <p:sldId id="388" r:id="rId36"/>
    <p:sldId id="389" r:id="rId37"/>
    <p:sldId id="391" r:id="rId38"/>
    <p:sldId id="392" r:id="rId3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 snapToGrid="0">
      <p:cViewPr varScale="1">
        <p:scale>
          <a:sx n="56" d="100"/>
          <a:sy n="56" d="100"/>
        </p:scale>
        <p:origin x="10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0A769-4FB5-4701-87F6-82D522A1A465}" type="datetimeFigureOut">
              <a:rPr lang="es-MX" smtClean="0"/>
              <a:t>09/04/2025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70C8D-E3B6-4A01-8C9B-138837D64F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2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editar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0E0E8-29FD-4047-B6FE-667AF41D6B57}" type="datetime1">
              <a:rPr lang="es-MX" smtClean="0"/>
              <a:t>09/04/2025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0540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Editar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706C-82F0-4607-BF63-9DADD2BCDCE9}" type="datetime1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87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Editar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2446-BD5D-45A6-B548-AFCFFDA018DF}" type="datetime1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29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Editar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58B-147F-40B7-B621-F8D1BB918B91}" type="datetime1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41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E499-A1DD-4A56-9640-1CAEA3070623}" type="datetime1">
              <a:rPr lang="es-MX" smtClean="0"/>
              <a:t>09/04/2025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6397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Editar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Editar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53F8-9890-4248-BEEE-3E3F07CDCF26}" type="datetime1">
              <a:rPr lang="es-MX" smtClean="0"/>
              <a:t>09/04/2025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409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Editar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Editar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Editar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B47D-EF9C-4FE9-A125-834B99032155}" type="datetime1">
              <a:rPr lang="es-MX" smtClean="0"/>
              <a:t>09/04/2025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975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CD92-133B-4749-9562-C74ABD553312}" type="datetime1">
              <a:rPr lang="es-MX" smtClean="0"/>
              <a:t>09/04/2025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815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B0D85-B9C7-4B55-9D43-D3283BF08FD3}" type="datetime1">
              <a:rPr lang="es-MX" smtClean="0"/>
              <a:t>09/04/2025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12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Editar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93A02-0B96-4E52-81E8-EE4894A5943D}" type="datetime1">
              <a:rPr lang="es-MX" smtClean="0"/>
              <a:t>09/04/2025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73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227CE-BC5D-4CA1-8504-1879D0F2835D}" type="datetime1">
              <a:rPr lang="es-MX" smtClean="0"/>
              <a:t>09/04/2025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67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D3F3B3-6678-4BC1-82C6-0809804AEA33}" type="datetime1">
              <a:rPr lang="es-MX" smtClean="0"/>
              <a:t>09/04/2025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MX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7EF63E-E39E-4629-A876-530D649DE2E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46783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rogram_optimizatio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oc.cat-v.org/bell_labs/pikestyl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Optimización de programas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844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6AFDF-2934-4188-A0B5-C4B6CD89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Desenrollado total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74714-8F28-47C8-A6CC-833D1E26A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En lugar de: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5; i++)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4AE254-3CE8-4CB0-B009-3426AE04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5DBE80-EF58-48CD-809B-30AACFA9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3585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6AFDF-2934-4188-A0B5-C4B6CD89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Desenrollado total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74714-8F28-47C8-A6CC-833D1E26A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# Código MIPS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0	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i = 0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ciclo: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bge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5, Final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peligro de control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…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syscall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printString</a:t>
            </a:r>
            <a:endParaRPr lang="es-MX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$t0, $t0, 1		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i++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j ciclo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Final: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4AE254-3CE8-4CB0-B009-3426AE04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5DBE80-EF58-48CD-809B-30AACFA9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412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6AFDF-2934-4188-A0B5-C4B6CD89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Desenrollado total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74714-8F28-47C8-A6CC-833D1E26A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Usar: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(“Hola mundo”);</a:t>
            </a:r>
          </a:p>
          <a:p>
            <a:r>
              <a:rPr lang="es-MX" dirty="0"/>
              <a:t>No hay peligros de control.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4AE254-3CE8-4CB0-B009-3426AE04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5DBE80-EF58-48CD-809B-30AACFA9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191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1430B9-DE2F-4829-B9AA-1B3116D4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Desenrollado parcial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324131-AC5F-498F-9184-D8A737528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muchos casos no es práctico o posible un desenrollado total.</a:t>
            </a:r>
          </a:p>
          <a:p>
            <a:r>
              <a:rPr lang="es-MX" dirty="0"/>
              <a:t>Una alternativa es un desenrollado parcial.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F8073E-23FE-43CB-ADB3-C66AC059F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92BBB8-917A-401C-B0B2-61CDE9B0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016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59151-01FF-44D7-A0C0-E96553B5A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Ejemplo: suma de un arreglo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5DD7D-AAE1-4416-A13F-69C3E6A27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Sin optimizar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= 0;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a.length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i++)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sum += a[i];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9298261-7977-4E66-A086-15A7B1EC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F1ABF36-0F44-4023-9B07-2095C2067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891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12D9-9FF7-5D49-A390-DD9F8F9E3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Desenrollado 2 x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1686F-1705-0D4B-97FF-54C5F6465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 sum = 0, size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a.length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Combine 2 elements at a time</a:t>
            </a:r>
          </a:p>
          <a:p>
            <a:pPr marL="0" indent="0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for (; i &lt; size - 1; i += 2)</a:t>
            </a:r>
          </a:p>
          <a:p>
            <a:pPr marL="0" indent="0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sum += a[i] + a[i + 1];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Finish any remaining elements</a:t>
            </a:r>
          </a:p>
          <a:p>
            <a:pPr marL="0" indent="0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for (; i &lt; size; i++)</a:t>
            </a:r>
          </a:p>
          <a:p>
            <a:pPr marL="0" indent="0">
              <a:buNone/>
            </a:pP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sum += a[i];</a:t>
            </a:r>
          </a:p>
          <a:p>
            <a:endParaRPr lang="nn-NO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A451E1-C577-0948-B7D0-C15CAD41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2EFD2-D4DA-F440-B136-D874EC85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232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D30EE-2CE4-B941-B5EF-C964C73A9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Explicación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2F4A8-33DA-164B-9D8F-4BED68CE8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ciclo recorre el arreglo sumando dos elementos a la vez.</a:t>
            </a:r>
          </a:p>
          <a:p>
            <a:r>
              <a:rPr lang="es-ES_tradnl" dirty="0"/>
              <a:t>El índice del ciclo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dirty="0"/>
              <a:t> se incrementa en 2 en cada iteración y la suma se aplica a los elementos del arreglo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dirty="0"/>
              <a:t> 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dirty="0"/>
              <a:t> + 1 en una sola iteración.</a:t>
            </a:r>
          </a:p>
          <a:p>
            <a:r>
              <a:rPr lang="es-ES_tradnl" dirty="0"/>
              <a:t>Si el tamaño del arreglo no es un múltiplo de 2 hay que aplicar la suma al último elemento.</a:t>
            </a:r>
          </a:p>
          <a:p>
            <a:r>
              <a:rPr lang="es-ES_tradnl" dirty="0"/>
              <a:t>Se llama “desenrollado 2 x 1” porque el ciclo se desenrolla en un factor de 2 pero los valores se acumulan en un solo acumulador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BC715-6A37-4B40-828F-DC192B1E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C0114B-31F5-4C49-9576-14AE75161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679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C7B1A-0256-FE43-88C7-6C079F02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Desenrollado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ES_tradnl" dirty="0"/>
              <a:t> x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D6B5C-3B59-7E43-A30B-58E0A86DB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 puede generalizar esta idea para desenrollar un ciclo por cualquier factor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ES_tradnl" dirty="0"/>
              <a:t>.</a:t>
            </a:r>
          </a:p>
          <a:p>
            <a:r>
              <a:rPr lang="es-ES_tradnl" dirty="0"/>
              <a:t>El índice de ciclo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_tradnl" dirty="0"/>
              <a:t> se incrementa en k en cada iteración.</a:t>
            </a:r>
          </a:p>
          <a:p>
            <a:r>
              <a:rPr lang="es-ES_tradnl" dirty="0"/>
              <a:t>Se le llama “desenrollado de ciclo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ES_tradnl" dirty="0"/>
              <a:t> x 1”, porque el ciclo se desenrolla en un factor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ES_tradnl" dirty="0"/>
              <a:t> pero los valores se acumulan en un solo acumulador.</a:t>
            </a:r>
          </a:p>
          <a:p>
            <a:r>
              <a:rPr lang="es-ES_tradnl" dirty="0"/>
              <a:t>Por lo general el desenrollado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s-ES_tradnl" dirty="0"/>
              <a:t> x 1 </a:t>
            </a:r>
            <a:r>
              <a:rPr lang="es-ES_tradnl" b="1" dirty="0"/>
              <a:t>no</a:t>
            </a:r>
            <a:r>
              <a:rPr lang="es-ES_tradnl" dirty="0"/>
              <a:t> es mejor que el 2 x 1.</a:t>
            </a:r>
          </a:p>
          <a:p>
            <a:r>
              <a:rPr lang="es-ES_tradnl" dirty="0"/>
              <a:t>Razón: dependencias de datos verdaderas.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7D563-C4E7-264C-A821-A3B3C4B9C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1478B-6BC0-D54D-9BE4-D1EFCC7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00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Reducir dependencias verdaderas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Este ciclo tiene dependencias entre iteraciones: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Combine 2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a time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= 0; i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 += 2)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sum += a[i] + a[i + 1];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MX" dirty="0"/>
          </a:p>
          <a:p>
            <a:r>
              <a:rPr lang="es-MX" dirty="0"/>
              <a:t>Una solución es utilizar varios acumuladores y combinarlos al final.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14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Desenrollado 2 x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Hay dos acumuladores: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sum0</a:t>
            </a:r>
            <a:r>
              <a:rPr lang="es-MX" dirty="0"/>
              <a:t> y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sum1</a:t>
            </a:r>
            <a:r>
              <a:rPr lang="es-MX" dirty="0"/>
              <a:t>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sum0</a:t>
            </a:r>
            <a:r>
              <a:rPr lang="es-MX" dirty="0"/>
              <a:t> acumula los valores con índices pares.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sum1</a:t>
            </a:r>
            <a:r>
              <a:rPr lang="es-MX" dirty="0"/>
              <a:t> acumula los valores con índices impares.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33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Optimización de programas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Optimización de programas</a:t>
            </a:r>
            <a:r>
              <a:rPr lang="es-MX" dirty="0"/>
              <a:t>. Proceso de modificar un sistema de software para hacer que algún aspecto funcione de manera más eficiente o use menos recursos.</a:t>
            </a:r>
          </a:p>
          <a:p>
            <a:r>
              <a:rPr lang="es-MX" dirty="0">
                <a:hlinkClick r:id="rId2"/>
              </a:rPr>
              <a:t>https://en.wikipedia.org/wiki/Program_optimization</a:t>
            </a:r>
            <a:endParaRPr lang="es-MX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35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cs typeface="Times New Roman" panose="02020603050405020304" pitchFamily="18" charset="0"/>
              </a:rPr>
              <a:t>Desenrollado 2 x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0, sum0 = 0, sum1 = 0,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a.length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Combine 2 elements at a time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(; i &lt;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- 1; i += 2)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sum0 += a[i];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sum1 += a[i + 1];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Finish any remaining elements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(; i &lt;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i++)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sum0 += a[i];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= sum0 + sum1;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068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27D9C2-A007-4D87-92A5-A89B0DCA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Desenrollado 2 x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EA2FE4-37AD-4BED-8FE3-F5B0AF4B3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desenrollado 2 x 2 puede mejorar el rendimiento en un 100% con respecto al desenrollado 2 x 1.</a:t>
            </a:r>
          </a:p>
          <a:p>
            <a:r>
              <a:rPr lang="es-MX" dirty="0"/>
              <a:t>El desenrollado 3 x 3 puede mejorar el rendimiento en un 50% con respecto al desenrollado 2 x 2.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10A10D7-A594-4A1D-9CED-A79F3557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0C4221D-2E0A-4F2F-9463-2274B9A7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38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Limitaciones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Si el desenrollado de ciclos 3 x 3 es mejor que el 2 x 2, entonces ¿el desenrollado 20 x 20 será mejor?</a:t>
            </a:r>
          </a:p>
          <a:p>
            <a:r>
              <a:rPr lang="es-MX" dirty="0"/>
              <a:t>Respuesta: tal vez no.</a:t>
            </a:r>
          </a:p>
          <a:p>
            <a:r>
              <a:rPr lang="es-MX" dirty="0"/>
              <a:t>Motivo: derrame de registros.</a:t>
            </a:r>
          </a:p>
          <a:p>
            <a:r>
              <a:rPr lang="es-MX" dirty="0"/>
              <a:t>Los procesadores tienen un número finito de registros.</a:t>
            </a:r>
          </a:p>
          <a:p>
            <a:r>
              <a:rPr lang="es-MX" dirty="0"/>
              <a:t>Una versión con ciclos desenrollados utiliza más registros que la versión original.</a:t>
            </a:r>
          </a:p>
          <a:p>
            <a:r>
              <a:rPr lang="es-MX" dirty="0"/>
              <a:t>Si al compilador se le terminan los registros ocurre un derrame y comenzará a utilizar la memoria para variables temporales.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27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Peligros de control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Cuando se encuentra un brinco, el procesador debe especular cuál es la siguiente instrucción.</a:t>
            </a:r>
          </a:p>
          <a:p>
            <a:r>
              <a:rPr lang="es-MX" dirty="0"/>
              <a:t>Si la predicción es correcta, el procesador continua ejecutando instrucciones.</a:t>
            </a:r>
          </a:p>
          <a:p>
            <a:r>
              <a:rPr lang="es-MX" dirty="0"/>
              <a:t>Si la predicción es incorrecta, el procesador debe descartar las instrucciones ejecutadas especulativamente y reiniciar el proceso de obtener instrucciones de la ubicación correcta.</a:t>
            </a:r>
          </a:p>
          <a:p>
            <a:r>
              <a:rPr lang="es-MX" dirty="0"/>
              <a:t>El castigo por una predicción errónea puede ser de hasta 20 ciclos de reloj.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793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Peligros de control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¿Qué puede hacer un programador para que el castigo no afecte la eficiencia de un programa?</a:t>
            </a:r>
          </a:p>
          <a:p>
            <a:r>
              <a:rPr lang="es-MX" dirty="0"/>
              <a:t>No hay una respuesta simple.</a:t>
            </a:r>
          </a:p>
          <a:p>
            <a:r>
              <a:rPr lang="es-MX" dirty="0"/>
              <a:t>Pero se aplican los siguientes principios generales: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No hacer nada.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Escribir código buscando que el compilador genere instrucciones de movimientos condicionales (lenguaje ensamblador x86).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73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No hacer nada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predicción de brincos en los procesadores modernos es muy buena (90% de aciertos).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8659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Movimiento condicional (x86)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Las instrucciones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CMOVcc</a:t>
            </a:r>
            <a:r>
              <a:rPr lang="es-MX" dirty="0"/>
              <a:t> verifican el estado de una o más de las banderas de estado en el registro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EFLAGS</a:t>
            </a:r>
            <a:r>
              <a:rPr lang="es-MX" dirty="0"/>
              <a:t> 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</a:t>
            </a:r>
            <a:r>
              <a:rPr lang="es-MX" dirty="0"/>
              <a:t>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s-MX" dirty="0"/>
              <a:t>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PF</a:t>
            </a:r>
            <a:r>
              <a:rPr lang="es-MX" dirty="0"/>
              <a:t>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</a:t>
            </a:r>
            <a:r>
              <a:rPr lang="es-MX" dirty="0"/>
              <a:t> y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ZF</a:t>
            </a:r>
            <a:r>
              <a:rPr lang="es-MX" dirty="0"/>
              <a:t>).</a:t>
            </a:r>
          </a:p>
          <a:p>
            <a:r>
              <a:rPr lang="es-MX" dirty="0"/>
              <a:t>Si la condición se cumple, se realiza el movimiento.</a:t>
            </a:r>
          </a:p>
          <a:p>
            <a:r>
              <a:rPr lang="es-MX" dirty="0"/>
              <a:t>Si la condición no se cumple, no se realiza un movimiento y la ejecución continúa con la instrucción que sigue a la instrucción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CMOVcc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4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Movimiento condicional (x86)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cmp r0, r1    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compara r0 con r1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cmove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r2, r3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si ZF == 1 (r0 y r1 son iguales), r2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 r3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583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Ventajas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 elimina la especulación de brincos.</a:t>
            </a:r>
          </a:p>
          <a:p>
            <a:r>
              <a:rPr lang="es-MX" dirty="0"/>
              <a:t>No hay castigo por una posible mala predicción.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92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Problemas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generación de instrucciones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CMOVcc</a:t>
            </a:r>
            <a:r>
              <a:rPr lang="es-MX" dirty="0"/>
              <a:t> no puede ser controlado directamente por el programador.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gcc</a:t>
            </a:r>
            <a:r>
              <a:rPr lang="es-MX" dirty="0"/>
              <a:t> puede generar movimientos condicionales para código escrito en un estilo más “funcional” a diferencia de un estilo más “imperativo”.</a:t>
            </a:r>
          </a:p>
          <a:p>
            <a:r>
              <a:rPr lang="es-MX" dirty="0"/>
              <a:t>En un estilo imperativo se usan operaciones condicionales (if).</a:t>
            </a:r>
          </a:p>
          <a:p>
            <a:r>
              <a:rPr lang="es-MX" dirty="0"/>
              <a:t>En un estilo funcional se usan instrucciones condicionales (operador ternario).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35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Recomendaciones generales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dirty="0"/>
              <a:t>Eliminar trabajo no necesario.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Aprovechar que los procesadores modernos pueden ejecutar varias instrucciones a la vez (paralelismo a nivel de instrucción).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58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– estilo imperativo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|x – y|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absdiff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(long x, long y)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long result;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if (x &lt; y)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result = y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else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result = 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return result;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8316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– estilo funcional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|x – y|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cmovdiff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(long x, long y)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rval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y – x;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x – y;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long ntest = x &gt;= y;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Line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requires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single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</a:t>
            </a:r>
            <a:endParaRPr lang="es-MX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if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rval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6474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MX" dirty="0"/>
                  <a:t>Programar una función que reciba dos arreglos de enteros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MX" dirty="0"/>
                  <a:t> y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s-MX" dirty="0"/>
                  <a:t> y que, al final, para cada posición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s-MX" dirty="0"/>
                  <a:t>,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s-MX" dirty="0"/>
                  <a:t> tenga el mínimo de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s-MX" dirty="0"/>
                  <a:t> y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s-MX" dirty="0"/>
                  <a:t>, y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s-MX" dirty="0"/>
                  <a:t> el máximo.</a:t>
                </a:r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1389" r="-61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7047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– estilo imperativo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// Rearrange two vectors so that for each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b[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&gt;= a[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void minmax1(long a[], long b[], long n)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long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for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n;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if (a[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&gt; b[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long t = a[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a[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b[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b[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t;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7589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– estilo funcional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Rearrange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vectors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i, b[i] &gt;= a[i]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minmax2(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a[],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b[],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= 0; i &lt; n; i++)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= a[i] &lt; b[i] ? a[i] : b[i];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a[i] &lt; b[i] ? b[i] : a[i];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a[i] = min;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b[i]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14921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Comparación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libro CS:APP (p. 580) reporta que la versión funcional 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minmax2</a:t>
            </a:r>
            <a:r>
              <a:rPr lang="es-MX" dirty="0"/>
              <a:t>) es 3.4 veces más rápida que la versión imperativa (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minmax1</a:t>
            </a:r>
            <a:r>
              <a:rPr lang="es-MX" dirty="0"/>
              <a:t>) para números aleatorios.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620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Se requiere cierta cantidad de experimentación, escribiendo diferentes versiones de la función y luego examinando el código ensamblador generado y midiendo el rendimiento.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0584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A173C-5B56-334F-AC9D-46D2F203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Resumen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AFB2E-2AB3-B944-ADE8-1BE262555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Estrategias básicas para mejorar el rendimiento: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Diseño de alto nivel:</a:t>
            </a:r>
          </a:p>
          <a:p>
            <a:pPr marL="880110" lvl="1" indent="-514350"/>
            <a:r>
              <a:rPr lang="es-ES_tradnl" dirty="0"/>
              <a:t>Algoritmos</a:t>
            </a:r>
          </a:p>
          <a:p>
            <a:pPr marL="880110" lvl="1" indent="-514350"/>
            <a:r>
              <a:rPr lang="es-ES_tradnl" dirty="0"/>
              <a:t>Estructuras de datos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Principios básicos </a:t>
            </a:r>
            <a:r>
              <a:rPr lang="es-ES_tradnl"/>
              <a:t>de codificación:</a:t>
            </a:r>
            <a:endParaRPr lang="es-ES_tradnl" dirty="0"/>
          </a:p>
          <a:p>
            <a:pPr marL="880110" lvl="1" indent="-514350"/>
            <a:r>
              <a:rPr lang="es-ES_tradnl" dirty="0"/>
              <a:t>Eliminar el exceso de llamadas a funciones</a:t>
            </a:r>
          </a:p>
          <a:p>
            <a:pPr marL="880110" lvl="1" indent="-514350"/>
            <a:r>
              <a:rPr lang="es-ES_tradnl" dirty="0"/>
              <a:t>Eliminar las referencias de memoria innecesarias</a:t>
            </a:r>
          </a:p>
          <a:p>
            <a:pPr marL="880110" lvl="1" indent="-514350"/>
            <a:r>
              <a:rPr lang="es-ES_tradnl" dirty="0"/>
              <a:t>Utilizar librerías SIMD (p.e. </a:t>
            </a:r>
            <a:r>
              <a:rPr lang="es-ES_tradnl" dirty="0" err="1"/>
              <a:t>NumPy</a:t>
            </a:r>
            <a:r>
              <a:rPr lang="es-ES_tradnl" dirty="0"/>
              <a:t> para Python)</a:t>
            </a:r>
          </a:p>
          <a:p>
            <a:pPr marL="880110" lvl="1" indent="-514350"/>
            <a:r>
              <a:rPr lang="es-ES_tradnl" dirty="0"/>
              <a:t>Utilizar funciones paralelas (p.e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parallelSort</a:t>
            </a:r>
            <a:r>
              <a:rPr lang="es-ES_tradnl" dirty="0"/>
              <a:t> vs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sort</a:t>
            </a:r>
            <a:r>
              <a:rPr lang="es-ES_tradnl" dirty="0"/>
              <a:t> en Java)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A69743-02D7-7540-B243-5A87DD498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2E666-087C-C049-AEBD-890F44D5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5245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99AD9-8F29-704B-B204-3F58B470C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Resumen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90066-EE1C-CF47-BB0A-D8C46A115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s-ES_tradnl" dirty="0"/>
              <a:t>Optimizaciones de bajo nivel:</a:t>
            </a:r>
          </a:p>
          <a:p>
            <a:pPr marL="880110" lvl="1" indent="-514350"/>
            <a:r>
              <a:rPr lang="es-ES_tradnl" dirty="0"/>
              <a:t>Desenrollar ciclos</a:t>
            </a:r>
          </a:p>
          <a:p>
            <a:pPr marL="880110" lvl="1" indent="-514350"/>
            <a:r>
              <a:rPr lang="es-ES_tradnl" dirty="0"/>
              <a:t>Aumentar el paralelismo</a:t>
            </a:r>
          </a:p>
          <a:p>
            <a:pPr marL="880110" lvl="1" indent="-514350"/>
            <a:r>
              <a:rPr lang="es-ES_tradnl" dirty="0"/>
              <a:t>Reescribir las operaciones condicionales en un estilo funcional</a:t>
            </a:r>
          </a:p>
          <a:p>
            <a:pPr marL="514350" indent="-514350">
              <a:buFont typeface="+mj-lt"/>
              <a:buAutoNum type="arabicPeriod" startAt="3"/>
            </a:pP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34E13-B059-5243-B26F-05F25C012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0B51D-0F87-C547-8F25-A793F4512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38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7571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Eliminar trabajo no necesario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Reducir: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Ineficiencias en las condiciones de los ciclos.</a:t>
            </a:r>
          </a:p>
          <a:p>
            <a:r>
              <a:rPr lang="es-MX" dirty="0"/>
              <a:t>Ejemplo: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Si el tamaño de s no cambia, en lugar de: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s.length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 i++) {  …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Usar: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=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s.length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t; i++) { … }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84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Eliminar trabajo no necesario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s-MX" dirty="0"/>
              <a:t>Llamadas a funciones dentro de ciclos (</a:t>
            </a:r>
            <a:r>
              <a:rPr lang="es-MX" dirty="0" err="1"/>
              <a:t>inlining</a:t>
            </a:r>
            <a:r>
              <a:rPr lang="es-MX" dirty="0"/>
              <a:t> de funciones).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s-MX" dirty="0"/>
              <a:t>Dependencias de datos verdaderas dentro de ciclos.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s-MX" dirty="0"/>
              <a:t>Pruebas condicionales (instrucciones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MX" dirty="0"/>
              <a:t> /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MX" dirty="0"/>
              <a:t>).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s-MX" dirty="0"/>
              <a:t>Referencias a memoria.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943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C189B-DD85-144A-9FBA-A91023B2B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Compiladores y optimización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CDB6-5B43-E240-8D2E-F596BE8AE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Los compiladores modernos emplean algoritmos para optimizar un programa.</a:t>
            </a:r>
          </a:p>
          <a:p>
            <a:r>
              <a:rPr lang="es-ES_tradnl" dirty="0"/>
              <a:t>Por ejemplo: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Simplificar expresiones.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Usar un solo cálculo en varios lugares diferentes (subexpresiones comunes).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/>
              <a:t>Reducir la cantidad de veces que se debe realizar un cálculo determinado (desenrollado de ciclos).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39B96-D1BB-8D42-AF5C-DD432DBA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FCC03F-526F-2A46-851F-521ACC8B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49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Reglas de </a:t>
            </a:r>
            <a:r>
              <a:rPr lang="es-MX" dirty="0" err="1"/>
              <a:t>Pyke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Regla 1</a:t>
            </a:r>
            <a:r>
              <a:rPr lang="es-MX" dirty="0"/>
              <a:t>. No se puede saber dónde va a pasar el tiempo un programa. Los cuellos de botella ocurren en lugares sorprendentes, así que no intente adivinar y hacer un truco de velocidad hasta que haya probado que es ahí donde está el cuello de botella.</a:t>
            </a:r>
          </a:p>
          <a:p>
            <a:r>
              <a:rPr lang="es-MX" b="1" dirty="0"/>
              <a:t>Regla 2</a:t>
            </a:r>
            <a:r>
              <a:rPr lang="es-MX" dirty="0"/>
              <a:t>. Mida. No ajuste la velocidad hasta que haya medido, e incluso entonces no lo haga a menos que una parte del código </a:t>
            </a:r>
            <a:r>
              <a:rPr lang="es-MX" i="1" dirty="0"/>
              <a:t>abrume</a:t>
            </a:r>
            <a:r>
              <a:rPr lang="es-MX" dirty="0"/>
              <a:t> al resto.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57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Reglas de </a:t>
            </a:r>
            <a:r>
              <a:rPr lang="es-MX" dirty="0" err="1"/>
              <a:t>Pyke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Regla 3</a:t>
            </a:r>
            <a:r>
              <a:rPr lang="es-MX" dirty="0"/>
              <a:t>. Los algoritmos elegantes son lentos cuando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dirty="0"/>
              <a:t> es pequeño y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dirty="0"/>
              <a:t> suele ser pequeño. Los algoritmos elegantes tienen constantes grandes. Hasta que sepa que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dirty="0"/>
              <a:t> va a ser grande con frecuencia, no sea elegante. (Incluso si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MX" dirty="0"/>
              <a:t> se hace grande, use la Regla 2 primero).</a:t>
            </a:r>
          </a:p>
          <a:p>
            <a:r>
              <a:rPr lang="es-MX" dirty="0"/>
              <a:t>Las reglas 4, 5 y 6 pueden consultarse en:</a:t>
            </a:r>
          </a:p>
          <a:p>
            <a:r>
              <a:rPr lang="es-MX" dirty="0">
                <a:hlinkClick r:id="rId2"/>
              </a:rPr>
              <a:t>http://doc.cat-v.org/bell_labs/pikestyle</a:t>
            </a:r>
            <a:endParaRPr lang="es-MX" dirty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351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7564F-3754-864D-B235-841B86657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Desenrollado de ciclos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88ABB-6B3E-F941-B147-0C124E70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Objetivo: quitar los ciclos o reducir el número de iteraciones.</a:t>
            </a:r>
          </a:p>
          <a:p>
            <a:r>
              <a:rPr lang="es-ES_tradnl" dirty="0"/>
              <a:t>Busca reducir las dependencias de datos verdaderas y los peligros de control.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B5E5B-1E95-9E47-A028-E4115DEF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4C126-AFCD-DE4F-B72F-650D4189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F63E-E39E-4629-A876-530D649DE2E7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38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ue-Wave">
  <a:themeElements>
    <a:clrScheme name="Personalizado 5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-Wave" id="{A13999FB-6BDD-42C7-AF57-DD48BDEEAED4}" vid="{73B88CF2-AC52-43F6-B46B-A2AB860AC58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Blue-Wave</Template>
  <TotalTime>2848</TotalTime>
  <Words>2239</Words>
  <Application>Microsoft Office PowerPoint</Application>
  <PresentationFormat>Panorámica</PresentationFormat>
  <Paragraphs>288</Paragraphs>
  <Slides>38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5" baseType="lpstr">
      <vt:lpstr>Arial</vt:lpstr>
      <vt:lpstr>Calibri</vt:lpstr>
      <vt:lpstr>Cambria Math</vt:lpstr>
      <vt:lpstr>Times New Roman</vt:lpstr>
      <vt:lpstr>Wingdings</vt:lpstr>
      <vt:lpstr>Wingdings 2</vt:lpstr>
      <vt:lpstr>Blue-Wave</vt:lpstr>
      <vt:lpstr>Optimización de programas</vt:lpstr>
      <vt:lpstr>Optimización de programas</vt:lpstr>
      <vt:lpstr>Recomendaciones generales</vt:lpstr>
      <vt:lpstr>Eliminar trabajo no necesario</vt:lpstr>
      <vt:lpstr>Eliminar trabajo no necesario</vt:lpstr>
      <vt:lpstr>Compiladores y optimización</vt:lpstr>
      <vt:lpstr>Reglas de Pyke</vt:lpstr>
      <vt:lpstr>Reglas de Pyke</vt:lpstr>
      <vt:lpstr>Desenrollado de ciclos</vt:lpstr>
      <vt:lpstr>Desenrollado total</vt:lpstr>
      <vt:lpstr>Desenrollado total</vt:lpstr>
      <vt:lpstr>Desenrollado total</vt:lpstr>
      <vt:lpstr>Desenrollado parcial</vt:lpstr>
      <vt:lpstr>Ejemplo: suma de un arreglo</vt:lpstr>
      <vt:lpstr>Desenrollado 2 x 1</vt:lpstr>
      <vt:lpstr>Explicación</vt:lpstr>
      <vt:lpstr>Desenrollado k x 1</vt:lpstr>
      <vt:lpstr>Reducir dependencias verdaderas</vt:lpstr>
      <vt:lpstr>Desenrollado 2 x 2</vt:lpstr>
      <vt:lpstr>Desenrollado 2 x 2</vt:lpstr>
      <vt:lpstr>Desenrollado 2 x 2</vt:lpstr>
      <vt:lpstr>Limitaciones</vt:lpstr>
      <vt:lpstr>Peligros de control</vt:lpstr>
      <vt:lpstr>Peligros de control</vt:lpstr>
      <vt:lpstr>No hacer nada</vt:lpstr>
      <vt:lpstr>Movimiento condicional (x86)</vt:lpstr>
      <vt:lpstr>Movimiento condicional (x86)</vt:lpstr>
      <vt:lpstr>Ventajas</vt:lpstr>
      <vt:lpstr>Problemas</vt:lpstr>
      <vt:lpstr>Ejemplo – estilo imperativo</vt:lpstr>
      <vt:lpstr>Ejemplo – estilo funcional</vt:lpstr>
      <vt:lpstr>Ejemplo</vt:lpstr>
      <vt:lpstr>Ejemplo – estilo imperativo</vt:lpstr>
      <vt:lpstr>Ejemplo – estilo funcional</vt:lpstr>
      <vt:lpstr>Comparación</vt:lpstr>
      <vt:lpstr>Conclusión</vt:lpstr>
      <vt:lpstr>Resumen</vt:lpstr>
      <vt:lpstr>Resumen</vt:lpstr>
    </vt:vector>
  </TitlesOfParts>
  <Company>Universidad de Sonora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Optimización de programas</dc:title>
  <dc:creator>Hector Villa</dc:creator>
  <cp:lastModifiedBy>HECTOR ANTONIO VILLA MARTINEZ</cp:lastModifiedBy>
  <cp:revision>152</cp:revision>
  <cp:lastPrinted>2023-03-23T18:49:50Z</cp:lastPrinted>
  <dcterms:created xsi:type="dcterms:W3CDTF">2022-03-28T18:10:05Z</dcterms:created>
  <dcterms:modified xsi:type="dcterms:W3CDTF">2025-04-10T02:24:19Z</dcterms:modified>
</cp:coreProperties>
</file>