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75" r:id="rId4"/>
    <p:sldId id="258" r:id="rId5"/>
    <p:sldId id="259" r:id="rId6"/>
    <p:sldId id="261" r:id="rId7"/>
    <p:sldId id="260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/>
    <p:restoredTop sz="94679"/>
  </p:normalViewPr>
  <p:slideViewPr>
    <p:cSldViewPr snapToGrid="0">
      <p:cViewPr varScale="1">
        <p:scale>
          <a:sx n="56" d="100"/>
          <a:sy n="56" d="100"/>
        </p:scale>
        <p:origin x="10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ABED6-C10C-B345-AA54-520F9AB4B458}" type="datetimeFigureOut">
              <a:rPr lang="en-MX" smtClean="0"/>
              <a:t>04/08/2025</a:t>
            </a:fld>
            <a:endParaRPr lang="en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AC4CD-FD2C-0B4E-915F-3D3AABE443ED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657403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08429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08064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09904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86312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83645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5481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5907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86790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3970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8906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92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MX"/>
              <a:t>Universidad de Sonora</a:t>
            </a:r>
            <a:endParaRPr lang="en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5528BA-113E-5046-9ECD-BE3464298914}" type="slidenum">
              <a:rPr lang="en-MX" smtClean="0"/>
              <a:t>‹Nº›</a:t>
            </a:fld>
            <a:endParaRPr lang="en-MX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73698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en/java/javase/16/docs/api/java.base/java/lang/doc-files/threadPrimitiveDeprecatio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F66B0-8077-6616-96D5-C6AC1A7BC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MX"/>
              <a:t>Coherencia de caché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A15AB9-AD91-195A-FE4D-F833327637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676452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26BD-B205-8F01-372C-555943792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6349F-367F-F247-D323-3E7F92779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Suponer lo siguiente:</a:t>
            </a:r>
          </a:p>
          <a:p>
            <a:r>
              <a:rPr lang="en-MX" dirty="0"/>
              <a:t>X vale 0 en la memoria.</a:t>
            </a:r>
          </a:p>
          <a:p>
            <a:r>
              <a:rPr lang="en-MX" dirty="0"/>
              <a:t>Las CPUs P1 y P2 tienen una copia de X = 0 en sus caches.</a:t>
            </a:r>
          </a:p>
          <a:p>
            <a:r>
              <a:rPr lang="en-MX" dirty="0"/>
              <a:t>P1 quiere incrementar a X en 1 y al mismo tiempo P2 quiere incrementar a X en 2.</a:t>
            </a:r>
          </a:p>
          <a:p>
            <a:r>
              <a:rPr lang="en-MX" dirty="0"/>
              <a:t>Si P2 gana, X se actualiza a 2 y se invalida la copia de X en P1.</a:t>
            </a:r>
          </a:p>
          <a:p>
            <a:r>
              <a:rPr lang="en-MX" dirty="0"/>
              <a:t>Esto obliga a P1 a volver a leer el valor de X y ahora lee X = 2.</a:t>
            </a:r>
          </a:p>
          <a:p>
            <a:r>
              <a:rPr lang="en-MX" dirty="0"/>
              <a:t>P1 actualiza X a 3 y ahora se invalida la copia de X en P2.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416C42-6873-4EBE-88FB-E3E44F91E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8F973-3E1B-A056-9781-FC2B8AA5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10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20028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3C14F-5037-0B13-1AAB-C17F98FAC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Problema de la consistencia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7D338-DECA-2A7C-F1D5-7E897F784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¿Cuánto tiempo debe pasar para que un valor escrito pueda ser regresado por una lectura?</a:t>
            </a:r>
          </a:p>
          <a:p>
            <a:r>
              <a:rPr lang="es-ES_tradnl" dirty="0"/>
              <a:t>Para garantizar la consistencia, una escritura no se completa (ni se permite que ocurra la siguiente escritura) hasta que todos los procesadores hayan visto el efecto de esa escritura.</a:t>
            </a:r>
          </a:p>
          <a:p>
            <a:r>
              <a:rPr lang="es-ES_tradnl" dirty="0"/>
              <a:t>Las lecturas se pueden reordenar, pero las escrituras se terminan en orden del programa.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60FD3-B6E9-2114-A378-FFF3353C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0DA3B-702F-3282-BA21-96D6D2BD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11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968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en Java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Hacer un programa que cree un hilo.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210015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() -&gt;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10; i++) {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(“Saludos ” + i +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“ de: ” +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Thread.currentThread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thread.start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13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93988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Detener un hilo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Suponer que se desea detener el hilo después de 1 segundo.</a:t>
            </a:r>
          </a:p>
          <a:p>
            <a:r>
              <a:rPr lang="es-MX" dirty="0"/>
              <a:t>El método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Thread.stop</a:t>
            </a:r>
            <a:r>
              <a:rPr lang="es-MX" dirty="0"/>
              <a:t>() es obsoleto (</a:t>
            </a:r>
            <a:r>
              <a:rPr lang="es-MX" dirty="0" err="1"/>
              <a:t>deprecated</a:t>
            </a:r>
            <a:r>
              <a:rPr lang="es-MX" dirty="0"/>
              <a:t>) por ser inseguro.</a:t>
            </a:r>
          </a:p>
          <a:p>
            <a:r>
              <a:rPr lang="es-MX" dirty="0"/>
              <a:t>Ver </a:t>
            </a:r>
            <a:r>
              <a:rPr lang="es-MX" dirty="0">
                <a:hlinkClick r:id="rId2"/>
              </a:rPr>
              <a:t>https://docs.oracle.com/en/java/javase/16/docs/api/java.base/java/lang/doc-files/threadPrimitiveDeprecation.html</a:t>
            </a:r>
            <a:endParaRPr lang="es-MX" dirty="0"/>
          </a:p>
          <a:p>
            <a:r>
              <a:rPr lang="es-MX" dirty="0"/>
              <a:t>Una forma de detener un hilo es mediante una variable que sea revisada en el método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</a:t>
            </a:r>
            <a:r>
              <a:rPr lang="es-MX" dirty="0"/>
              <a:t>().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14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31141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Esto no debe funcionar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Broken! - How long would you expect this program to run?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class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StopThread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private static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stopRequested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false;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static void main(String[]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throws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InterruptedException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Runnable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() -&gt;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while (!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stopRequested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}};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246633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Esto no debe funcionar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Thread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Thread(runnable);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thread.start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TimeUnit.SECONDS.sleep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(1);  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1 second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stopRequested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true;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16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989167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Explicación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Explicación de </a:t>
            </a:r>
            <a:r>
              <a:rPr lang="es-MX" i="1" dirty="0" err="1"/>
              <a:t>Effective</a:t>
            </a:r>
            <a:r>
              <a:rPr lang="es-MX" i="1" dirty="0"/>
              <a:t> Java, 3rd </a:t>
            </a:r>
            <a:r>
              <a:rPr lang="es-MX" i="1" dirty="0" err="1"/>
              <a:t>edition</a:t>
            </a:r>
            <a:r>
              <a:rPr lang="es-MX" i="1" dirty="0"/>
              <a:t> </a:t>
            </a:r>
            <a:r>
              <a:rPr lang="es-MX" dirty="0"/>
              <a:t>por Joshua </a:t>
            </a:r>
            <a:r>
              <a:rPr lang="es-MX" dirty="0" err="1"/>
              <a:t>Bloch</a:t>
            </a:r>
            <a:r>
              <a:rPr lang="es-MX" dirty="0"/>
              <a:t>, p. 313.</a:t>
            </a:r>
          </a:p>
          <a:p>
            <a:r>
              <a:rPr lang="es-MX" dirty="0"/>
              <a:t>El problema es que, en ausencia de sincronización, no hay garantía de cuándo, si es que alguna vez, el hilo en segundo plano verá el cambio en el valor de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stopRequested</a:t>
            </a:r>
            <a:r>
              <a:rPr lang="es-MX" dirty="0"/>
              <a:t> realizado por el hilo principal.</a:t>
            </a:r>
          </a:p>
          <a:p>
            <a:r>
              <a:rPr lang="es-MX" dirty="0"/>
              <a:t>Una solución es usar el </a:t>
            </a:r>
            <a:r>
              <a:rPr lang="es-MX" dirty="0" err="1"/>
              <a:t>keyword</a:t>
            </a:r>
            <a:r>
              <a:rPr lang="es-MX" dirty="0"/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17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10149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Keyword</a:t>
            </a:r>
            <a:r>
              <a:rPr lang="es-MX" dirty="0"/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</a:t>
            </a:r>
            <a:r>
              <a:rPr lang="es-MX" dirty="0" err="1"/>
              <a:t>keyword</a:t>
            </a:r>
            <a:r>
              <a:rPr lang="es-MX" dirty="0"/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r>
              <a:rPr lang="es-MX" dirty="0"/>
              <a:t> garantiza que cualquier hilo que lea una variable verá el último valor escrito.</a:t>
            </a:r>
          </a:p>
          <a:p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r>
              <a:rPr lang="es-MX" dirty="0"/>
              <a:t> asegura dos cosas: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Cada vez que se actualice la variable, se escribe en la memoria principal.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Cada vez que se lea la variable, se lee de la memoria principal.</a:t>
            </a:r>
          </a:p>
          <a:p>
            <a:r>
              <a:rPr lang="es-MX" dirty="0"/>
              <a:t>Si solo un hilo actualiza la variable y los demás solo leen el valor,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r>
              <a:rPr lang="es-MX" dirty="0"/>
              <a:t> es suficiente.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18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3905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 con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Cooperative thread termination with a volatile field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class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StopThread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private static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stopRequested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 static void main(String[]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throws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InterruptedException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Runnable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() -&gt;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while (!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stopRequested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}};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19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840207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AD45-AC7E-04C5-A797-1AEE8B32D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/>
              <a:t>Problema de la coherencia de caché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72DD8-CE73-8174-B5F4-DCACC5FEE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Es posible que dos procesadores tengan en sus cachés dos valores</a:t>
            </a:r>
            <a:r>
              <a:rPr lang="es-MX" dirty="0"/>
              <a:t> distintos </a:t>
            </a:r>
            <a:r>
              <a:rPr lang="en-MX" dirty="0"/>
              <a:t>de la misma dirección.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05512-D9A6-E8F4-E792-B2971947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A2FFA-7AA9-9BFD-590B-3F8E3823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8601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Solución con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Thread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Thread(runnable);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thread.start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TimeUnit.SECONDS.sleep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(1);    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1 second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stopRequested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true;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20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95938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38352-8435-57AA-404E-D0FD30FC7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MX" dirty="0"/>
              <a:t>Intel Core i7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4ADE5-9F82-BEB7-22C9-CB8EA6185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pPr marL="0" indent="0">
              <a:buNone/>
            </a:pPr>
            <a:r>
              <a:rPr lang="en-MX" sz="1400" b="1" dirty="0"/>
              <a:t>Fuente: CS-APP, p. 668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C3D5A-6BEA-6261-5B77-70BA21796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75847-7314-983E-0A75-F8FF5229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CA38-C879-5E49-97DD-A296C26FAFCC}" type="slidenum">
              <a:rPr lang="pt-BR" altLang="en-MX" smtClean="0"/>
              <a:pPr/>
              <a:t>3</a:t>
            </a:fld>
            <a:endParaRPr lang="pt-BR" altLang="en-MX"/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299565EF-B4D4-AAE6-271E-240EEB009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847850"/>
            <a:ext cx="4259221" cy="38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97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7402E-B46F-6E04-2855-BC695206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/>
              <a:t>Problema de la coherencia de caché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E12980-E922-F8A2-6145-CDDA115A1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A55E3E-0B50-4B41-06DF-A973F4912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4</a:t>
            </a:fld>
            <a:endParaRPr lang="en-MX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CDC259-F387-1A1C-C900-CBC51AAF6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endParaRPr lang="en-MX" dirty="0"/>
          </a:p>
          <a:p>
            <a:pPr marL="0" indent="0">
              <a:buNone/>
            </a:pPr>
            <a:endParaRPr lang="en-MX" dirty="0"/>
          </a:p>
          <a:p>
            <a:r>
              <a:rPr lang="en-MX" dirty="0"/>
              <a:t>Si B lee de nuevo el valor de X va a recibir 0.</a:t>
            </a:r>
          </a:p>
          <a:p>
            <a:endParaRPr lang="en-MX" dirty="0"/>
          </a:p>
        </p:txBody>
      </p:sp>
      <p:pic>
        <p:nvPicPr>
          <p:cNvPr id="8" name="Content Placeholder 6" descr="Table&#10;&#10;Description automatically generated">
            <a:extLst>
              <a:ext uri="{FF2B5EF4-FFF2-40B4-BE49-F238E27FC236}">
                <a16:creationId xmlns:a16="http://schemas.microsoft.com/office/drawing/2014/main" id="{A8011091-D6B9-7B21-175A-5CF86B6F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064827"/>
            <a:ext cx="10972800" cy="31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0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3F662-1811-0650-D9E9-91B810766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Definición informal de coherencia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B0107-85C7-9011-CDA2-DFA5FA032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Un sistema de memoria es coherente si cualquier lectura de un dato devuelve el valor escrito más reciente de ese dato.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C8358D-4AD9-FE94-512D-6B88CE70B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404F54-12F6-BC60-BE91-F96262DC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5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18553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AE473-7D7F-F2D9-0BC0-BB630848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Memoria compartida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59977-E2D7-6A47-EFAE-4D67B5F3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Hay dos aspectos críticos para escribir correctamente programas con memoria compartida.</a:t>
            </a:r>
          </a:p>
          <a:p>
            <a:r>
              <a:rPr lang="en-MX" b="1" dirty="0"/>
              <a:t>Coherencia</a:t>
            </a:r>
            <a:r>
              <a:rPr lang="en-MX" dirty="0"/>
              <a:t>. Qué valores pueden ser regresados por una lectura.</a:t>
            </a:r>
          </a:p>
          <a:p>
            <a:r>
              <a:rPr lang="en-MX" b="1" dirty="0"/>
              <a:t>Consistencia</a:t>
            </a:r>
            <a:r>
              <a:rPr lang="en-MX" dirty="0"/>
              <a:t>. Cuándo un valor escrito va a ser regresado por una lectura.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3EA87-5955-D7ED-3F9B-A9E9989BA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A19025-507A-2855-9D73-5C8F7AC0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6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97776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1AF3-BFC2-CA62-4F16-FDD1A805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Coherencia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9A47F-8263-10F4-108F-C1CB23DA6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Definición formal:</a:t>
            </a:r>
          </a:p>
          <a:p>
            <a:r>
              <a:rPr lang="es-ES_tradnl" dirty="0"/>
              <a:t>P escribe X; P lee X (sin escrituras intermedias) la lectura devuelve el valor escrito.</a:t>
            </a:r>
          </a:p>
          <a:p>
            <a:r>
              <a:rPr lang="es-ES_tradnl" dirty="0"/>
              <a:t>P1 escribe X; P2 lee X (suficientemente más tarde) la lectura devuelve el valor escrito por P1.</a:t>
            </a:r>
          </a:p>
          <a:p>
            <a:r>
              <a:rPr lang="es-ES_tradnl" dirty="0"/>
              <a:t>P1 escribe X, P2 escribe X, todos los procesadores ven las escrituras en el mismo orden. Todos terminan con el mismo valor final para X.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36694-ED14-5AA3-49B5-EA4FA4EC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5BB348-DBEC-64A9-CC22-1EB19396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7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7746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B0D0E-3EF7-756E-BF18-C6D7EDFF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Protocolo de invalidación de escritura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04FA-6A96-2A93-A420-F4278274C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Es un método para hacer cumplir la coherencia.</a:t>
            </a:r>
          </a:p>
          <a:p>
            <a:r>
              <a:rPr lang="en-MX" dirty="0"/>
              <a:t>Al ocurrir una escritura se invalidan todas las copias en los cachés.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F5A084-FF84-6C74-16C6-F1A6ED91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FB6B4C-FF2B-473E-E337-9CCB2677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8</a:t>
            </a:fld>
            <a:endParaRPr lang="en-MX"/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8B83E737-CE7E-06CD-2C90-EB0DCAD1B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935" y="2993000"/>
            <a:ext cx="9006016" cy="286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50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D50BB-94A4-56A4-114A-4B9D9FEA7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X" dirty="0"/>
              <a:t>Protocolo de invalidación de escritura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84C66-E6AE-7774-000F-C038CC497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X" dirty="0"/>
              <a:t>¿Qué sucede si dos procesadores intentan escribir el mismo dato simultaneamente?</a:t>
            </a:r>
          </a:p>
          <a:p>
            <a:r>
              <a:rPr lang="en-MX" dirty="0"/>
              <a:t>Uno de ellos gana y al otro se le invalida su copia.</a:t>
            </a:r>
          </a:p>
          <a:p>
            <a:r>
              <a:rPr lang="en-MX" dirty="0"/>
              <a:t>El otro procesador tiene que volver a leer el dato antes de escribirlo.</a:t>
            </a:r>
          </a:p>
          <a:p>
            <a:r>
              <a:rPr lang="en-MX" dirty="0"/>
              <a:t>A esto se le llama tener </a:t>
            </a:r>
            <a:r>
              <a:rPr lang="en-MX" b="1" dirty="0"/>
              <a:t>acceso exclusivo</a:t>
            </a:r>
            <a:r>
              <a:rPr lang="en-MX" dirty="0"/>
              <a:t> al dato.</a:t>
            </a:r>
          </a:p>
          <a:p>
            <a:endParaRPr lang="en-MX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51A531-91C7-BB6E-AB5F-9536CF61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Universidad de Sonora</a:t>
            </a:r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B01A3-A47F-9AFB-4627-10362F07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28BA-113E-5046-9ECD-BE3464298914}" type="slidenum">
              <a:rPr lang="en-MX" smtClean="0"/>
              <a:t>9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90185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01-Presentacion</Template>
  <TotalTime>726</TotalTime>
  <Words>1032</Words>
  <Application>Microsoft Office PowerPoint</Application>
  <PresentationFormat>Panorámica</PresentationFormat>
  <Paragraphs>154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 2</vt:lpstr>
      <vt:lpstr>Flujo</vt:lpstr>
      <vt:lpstr>Coherencia de caché</vt:lpstr>
      <vt:lpstr>Problema de la coherencia de caché</vt:lpstr>
      <vt:lpstr>Intel Core i7</vt:lpstr>
      <vt:lpstr>Problema de la coherencia de caché</vt:lpstr>
      <vt:lpstr>Definición informal de coherencia</vt:lpstr>
      <vt:lpstr>Memoria compartida</vt:lpstr>
      <vt:lpstr>Coherencia</vt:lpstr>
      <vt:lpstr>Protocolo de invalidación de escritura</vt:lpstr>
      <vt:lpstr>Protocolo de invalidación de escritura</vt:lpstr>
      <vt:lpstr>Ejemplo</vt:lpstr>
      <vt:lpstr>Problema de la consistencia</vt:lpstr>
      <vt:lpstr>Ejemplo en Java</vt:lpstr>
      <vt:lpstr>Solución</vt:lpstr>
      <vt:lpstr>Detener un hilo</vt:lpstr>
      <vt:lpstr>Esto no debe funcionar</vt:lpstr>
      <vt:lpstr>Esto no debe funcionar</vt:lpstr>
      <vt:lpstr>Explicación</vt:lpstr>
      <vt:lpstr>Keyword volatile</vt:lpstr>
      <vt:lpstr>Solución con volatile</vt:lpstr>
      <vt:lpstr>Solución con volatile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Coherencia de caché</dc:title>
  <dc:creator>HECTOR ANTONIO VILLA MARTINEZ</dc:creator>
  <cp:lastModifiedBy>HECTOR ANTONIO VILLA MARTINEZ</cp:lastModifiedBy>
  <cp:revision>18</cp:revision>
  <dcterms:created xsi:type="dcterms:W3CDTF">2023-02-20T03:02:27Z</dcterms:created>
  <dcterms:modified xsi:type="dcterms:W3CDTF">2025-04-08T21:40:52Z</dcterms:modified>
</cp:coreProperties>
</file>