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0"/>
  </p:notesMasterIdLst>
  <p:sldIdLst>
    <p:sldId id="257" r:id="rId3"/>
    <p:sldId id="265" r:id="rId4"/>
    <p:sldId id="266" r:id="rId5"/>
    <p:sldId id="267" r:id="rId6"/>
    <p:sldId id="268" r:id="rId7"/>
    <p:sldId id="269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0"/>
    <p:restoredTop sz="94679"/>
  </p:normalViewPr>
  <p:slideViewPr>
    <p:cSldViewPr>
      <p:cViewPr varScale="1">
        <p:scale>
          <a:sx n="56" d="100"/>
          <a:sy n="56" d="100"/>
        </p:scale>
        <p:origin x="8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60A5544-3228-0E13-6E48-A376FF17FF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76A0293-046B-3E8C-6535-B11C08E10E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CA0D364-171F-573E-00D4-988C057CAA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1003CA6-DECF-5EEA-DFE2-A37ED911F3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8B9121E-1A1F-658F-6075-43A6476B9E7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BBA6D65-3634-2532-7C06-9B032BBAB4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/>
            </a:lvl1pPr>
          </a:lstStyle>
          <a:p>
            <a:pPr>
              <a:defRPr/>
            </a:pPr>
            <a:fld id="{7CC27555-9E8E-334C-BC0F-83AA63B16737}" type="slidenum">
              <a:rPr lang="en-US" altLang="es-MX"/>
              <a:pPr>
                <a:defRPr/>
              </a:pPr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6D2E7C20-5AEC-AA6B-7B03-F9CF33920C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A237C7-F434-9647-A023-DEC5B642550F}" type="slidenum">
              <a:rPr lang="en-US" altLang="es-MX" sz="1300" smtClean="0"/>
              <a:pPr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91BFBAE-111D-98F6-88BB-68920AB7B9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94E4E28-FE59-4913-6108-4D5D6B6A5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152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7BE5B041-37E3-5127-9C7E-6C4DB3152A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5BA89E-EF4C-DA48-B247-6D46BFFEF707}" type="slidenum">
              <a:rPr lang="en-US" altLang="es-MX" sz="1300" smtClean="0"/>
              <a:pPr>
                <a:spcBef>
                  <a:spcPct val="0"/>
                </a:spcBef>
              </a:pPr>
              <a:t>2</a:t>
            </a:fld>
            <a:endParaRPr lang="en-US" altLang="es-MX" sz="130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20B5146-BC50-A51B-3016-FE3A232054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9E50D3F-1CC1-F589-4A7C-704C10420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D12A0D91-E958-0DE5-1E46-965529C585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C0FF78-DAAB-4D4C-B278-42FE937D035B}" type="slidenum">
              <a:rPr lang="en-US" altLang="es-MX" sz="1300" smtClean="0"/>
              <a:pPr>
                <a:spcBef>
                  <a:spcPct val="0"/>
                </a:spcBef>
              </a:pPr>
              <a:t>3</a:t>
            </a:fld>
            <a:endParaRPr lang="en-US" altLang="es-MX" sz="13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C930A527-10F0-6E22-363D-A757CDD86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3293B0E-24B1-F8EB-8276-DCA427B38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FABA94CC-491F-6719-2925-4FACBF7443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B17B3D-742E-1E40-9362-79717B90EA64}" type="slidenum">
              <a:rPr lang="en-US" altLang="es-MX" sz="1300" smtClean="0"/>
              <a:pPr>
                <a:spcBef>
                  <a:spcPct val="0"/>
                </a:spcBef>
              </a:pPr>
              <a:t>4</a:t>
            </a:fld>
            <a:endParaRPr lang="en-US" altLang="es-MX" sz="13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A9E20228-2273-0542-2415-8021E68D9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7F57E7A-5344-E5FD-4CBD-B204504A0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330CD569-0562-11A8-CB83-CF5E8C0CE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8ECEFE-A73D-6B41-84AE-C9EAEE98AE6D}" type="slidenum">
              <a:rPr lang="en-US" altLang="es-MX" sz="1300" smtClean="0"/>
              <a:pPr>
                <a:spcBef>
                  <a:spcPct val="0"/>
                </a:spcBef>
              </a:pPr>
              <a:t>5</a:t>
            </a:fld>
            <a:endParaRPr lang="en-US" altLang="es-MX" sz="13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24AE8527-DCDF-4A6B-E5E0-37B640F2AB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247E093-10C6-63F4-AEEE-8CF397A37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7A7C3514-B604-98BC-59C0-9A4289D2B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FA6FD1-0035-E947-B898-CAC2F4A13565}" type="slidenum">
              <a:rPr lang="en-US" altLang="es-MX" sz="1300" smtClean="0"/>
              <a:pPr>
                <a:spcBef>
                  <a:spcPct val="0"/>
                </a:spcBef>
              </a:pPr>
              <a:t>6</a:t>
            </a:fld>
            <a:endParaRPr lang="en-US" altLang="es-MX" sz="13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76203B02-B4B3-0F7F-C8EA-FBFE8B4A04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1B089DA-DD41-5B00-2FDE-22444B27C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AF13C4E5-AD0C-73EA-8785-69ABF3E1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A2FC81F2-3D55-E75F-831A-1609F07E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BA3713CB-F00F-5D27-7197-1890535D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C9513-CF8A-5842-BD6F-B755B798603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3239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B69640F7-0CCA-05E4-E25D-6DF7BBC5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A83B3CA4-1103-4516-76FB-7B1F7C17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D2140587-D19F-2D04-F49E-9CF473B2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BA9D7-6182-9846-BF83-D780FE12BD2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1721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3BC9D58D-0415-4B38-FE91-02D56F4A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A29FC76-CB2E-8B31-AA2F-212A54F30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BAC8B47F-F0AA-B967-17FF-08A96FD4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48E2D-8CD9-5A41-9DEB-BB535F9789F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4706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5AE445CF-8A7E-E44D-46AF-28902AD1015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A2ECC735-2603-18E2-7C35-52A0AB540D8D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88EC175D-3222-47A4-D5F7-F6FF4C200D59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4AAB4B7E-AD31-D99A-F5E4-4F902CAEE66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C03ADEE0-A395-B675-EC89-20B58DEF3AC7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2292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2293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C5BFFCB-76A9-E274-7355-89CC05D7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E4B1B696-503E-E096-A670-3539FA36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BD1B301A-1FA5-65DC-2B0E-67B723C6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E89D-50DD-D445-8AB4-80AB1F256F7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447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F1D6102-1310-4BA3-4FDD-ED4C518F0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DB818B0-DE58-6A62-7F98-110A315E3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04FF05F-582F-0A55-F30E-03F31D4A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F280B-4D4D-CD43-BAD9-E2808E3FFDB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10892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E80D857-D3EC-2FFA-F15C-E93BC5976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95A250C5-B67F-34EA-4261-AF17D0A2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B747B7D8-EFB0-55D1-207F-4E6FE1124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5E50C-598D-3445-82AE-E41E0839162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49262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92466EA1-4951-95C0-AEB2-55C0D0B0F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252F36B7-B529-3813-B9E8-148440A0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FED1BDF8-5B71-2D4E-AC70-FBCF7B90C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21D1-FE94-024B-8E6A-EB874E63FC1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0057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312F0A7A-12D1-675B-D7F7-C44793910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D266D21A-4046-0B92-BA27-8A8043E4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E4439D94-72A3-D058-9D3B-1B4CE523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FB1E-6C9B-B841-880F-53C06F74DC3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85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FC46FC2C-DF1B-A176-78E5-C900EFE0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40DD3296-C5F2-F4C8-40D3-F368596F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19BA9329-4058-DE5B-68F6-17936AB8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A8060-732B-BA48-86E3-B945071A099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05830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D717D3D7-E8F3-0125-3698-FF20C5EE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3EE2DEEE-B5C9-AD3E-29A5-9D1209A71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DA7B84C3-2737-E7DD-92A8-45853EA2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B8643-FF5D-F642-BA01-8F0DE01AE4E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12926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95FEF089-4B42-6C43-58E7-4BC8DB1A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41A6B9F2-FD55-4445-B614-B2D3CB83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A1EFCAA6-6AD3-F39D-2814-A07DC243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A0503-4C8F-DC4B-9155-9328D6E446F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4026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88CD927A-E55A-D6D2-9847-DA2D9B4D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DE350A4-0874-3A6F-1626-05A2843B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E9796E6E-B36B-FEDE-E14F-6C7CD51D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F7301-E0C9-5541-BD60-BEF84E0909A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97391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94582BB6-294D-A377-E37D-0EAC305B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1A45750D-BAC0-3CE6-F914-7BA83D877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BE178101-68E0-B3B1-5B30-1CF766DAF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79A97-B159-8441-8261-2BE353852F3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78755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421F99A9-3216-2659-C0E8-B0813FBC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73407402-0FAF-2B78-A319-493B00676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B22D352B-29D9-47DB-2A4D-766FBF81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65BF9-C952-9A42-893A-FA115236DF9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0293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5666003-7E3D-8319-A573-02F7A0A80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386752A-2615-177F-AD9B-BF72895C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5BE47CA-E534-0A53-122B-73C8B8AD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5E02-BD97-7D44-9A63-63DDD1DF772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151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07FF6024-6EC8-067E-81A7-58E40064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D52BF818-AC22-11A7-D666-DC98B8E4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6A58FD15-EE58-2684-D48F-BCD4FCEF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A6FF-5E98-A345-ABAB-11EFBE2D800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8601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77C0F4EB-0731-F5FE-D5C9-AD694FA1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51D54B23-9ADB-246E-1808-0BA43FA6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F6BD7412-1A92-7150-520E-69F00111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F477C-6394-374F-99C4-C661455F1DF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673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380CA165-417D-8B44-DA06-722E19CA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F8C52C4B-C6B8-C14C-1ED9-CCFE02E2E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06863720-DE2C-CB5D-5A8E-2E6EFBB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2E674-0EE1-1A46-B30C-10C8E01A41D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273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59D2B48D-BBCB-46DC-10BC-FA954C3BF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58F86C5D-3089-425A-03EA-D73E16A65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236DFE20-DB52-6A9F-8500-3CB57988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7D72-384D-0243-86E5-A1A592FCC88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0218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82517B99-5062-2158-E082-6B24D739E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BCD45152-DFDA-E9F6-A36D-BCC1E9FC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7C5A4165-F735-94C3-42A1-B0BE6430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FAEB6-E19F-D242-940D-F111A600B2B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819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DED8570E-F446-2290-E085-38E98DE9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92C2281B-E23C-992A-B5C5-0371BE155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F12005D9-6F7B-12C5-2C59-66BCA00F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5177-EBEB-B14A-AB1A-CD469EFED3D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3627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9E7A42E5-64EA-04E5-8302-AAF9F4314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23E947A9-CB06-1021-A218-4138A8EA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E9623934-5F2D-3A5A-5DEA-87CD2E11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41E5-30DB-4C44-9C4E-FC9A7238DA2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9259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F71DB018-4F90-5134-63F9-FF10E6CDBBDA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821CF46-BE4C-A028-B37F-C0C2BCEE7F7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42212908-BA43-492B-FDB1-0EE1DEF396E7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789D5B7-C128-9015-80E0-6FB7138A400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61F08FA-3F5E-7EC5-4117-0A0AB66BD823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5C13807B-E8DA-4E58-35DD-0DB4340ED2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01FB674F-F78B-E656-1BB1-8DAE9F277C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7822C383-3958-BB7D-8460-5A0F89BF0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4C59652E-2547-E071-5135-8023D3156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1B5ED2ED-215B-578A-0F35-67A2A8F34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50784582-85D1-7B4D-9B66-DFE4500DD1E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B778AA15-5B15-4EEF-A0D6-6C81C554FF96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AE4F44B-D4D9-7768-85A4-F537504DEB7F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3316" name="Title Placeholder 8">
            <a:extLst>
              <a:ext uri="{FF2B5EF4-FFF2-40B4-BE49-F238E27FC236}">
                <a16:creationId xmlns:a16="http://schemas.microsoft.com/office/drawing/2014/main" id="{32BE535A-C437-F3D2-A5A4-383D211B44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3317" name="Text Placeholder 29">
            <a:extLst>
              <a:ext uri="{FF2B5EF4-FFF2-40B4-BE49-F238E27FC236}">
                <a16:creationId xmlns:a16="http://schemas.microsoft.com/office/drawing/2014/main" id="{D13246A8-F8B5-9077-20A7-45318FF4FD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1E00B1B-284C-B91C-96BE-D74B0EDA7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49CE4BE-D5A3-5F08-E56E-006C99D8F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2D055ED-6BC6-E525-EC45-3C93CA4C5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30000"/>
                </a:solidFill>
              </a:defRPr>
            </a:lvl1pPr>
          </a:lstStyle>
          <a:p>
            <a:pPr>
              <a:defRPr/>
            </a:pPr>
            <a:fld id="{66BD5A3D-496D-734D-9912-823D28F106F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grpSp>
        <p:nvGrpSpPr>
          <p:cNvPr id="13321" name="Group 1">
            <a:extLst>
              <a:ext uri="{FF2B5EF4-FFF2-40B4-BE49-F238E27FC236}">
                <a16:creationId xmlns:a16="http://schemas.microsoft.com/office/drawing/2014/main" id="{CC5279DE-D9C7-0DCC-1C34-642F926A3FE0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EB8133D-6725-5A85-6A18-3EE64A030B4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5271941-63DA-CB8A-01AF-FD639611FFA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514FD85E-7FA1-5644-0F2C-31144F6A2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 dirty="0"/>
              <a:t>Cachés y algoritmos</a:t>
            </a:r>
            <a:endParaRPr lang="en-US" altLang="es-MX" dirty="0"/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68458480-1847-16D2-CDEA-6A456A7D44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endParaRPr lang="es-MX" altLang="es-MX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>
            <a:extLst>
              <a:ext uri="{FF2B5EF4-FFF2-40B4-BE49-F238E27FC236}">
                <a16:creationId xmlns:a16="http://schemas.microsoft.com/office/drawing/2014/main" id="{E7EE0F22-CE1E-7A14-6627-76D88590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Ejemplo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F2D52-936F-BFF2-BE85-91C581598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Obtiene la suma de una matriz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sum_array_rows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a[M][N])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j, sum = 0;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= 0; i &lt; M; i++)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 = 0; j &lt; N;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j++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sum += a[i][j];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sum;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>
              <a:defRPr/>
            </a:pPr>
            <a:endParaRPr lang="es-ES_tradnl" dirty="0"/>
          </a:p>
        </p:txBody>
      </p:sp>
      <p:sp>
        <p:nvSpPr>
          <p:cNvPr id="50180" name="Footer Placeholder 4">
            <a:extLst>
              <a:ext uri="{FF2B5EF4-FFF2-40B4-BE49-F238E27FC236}">
                <a16:creationId xmlns:a16="http://schemas.microsoft.com/office/drawing/2014/main" id="{EF10FFC4-BA0A-6446-B597-9CE439AC78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0181" name="Slide Number Placeholder 5">
            <a:extLst>
              <a:ext uri="{FF2B5EF4-FFF2-40B4-BE49-F238E27FC236}">
                <a16:creationId xmlns:a16="http://schemas.microsoft.com/office/drawing/2014/main" id="{F89BBAF5-2111-3965-263B-4BCF35087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798DB-0B04-8E47-90D6-D3E720A577E5}" type="slidenum">
              <a:rPr lang="pt-BR" altLang="en-US" smtClean="0">
                <a:solidFill>
                  <a:srgbClr val="F30000"/>
                </a:solidFill>
              </a:rPr>
              <a:pPr/>
              <a:t>10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46D0F34C-4864-9502-C667-864733FD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Análisis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B063A-3C46-DE6C-6FD2-62B678E32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/>
              <a:t>La función tiene locality temporal respecto a las variables locales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n-MX">
                <a:cs typeface="Times New Roman" panose="02020603050405020304" pitchFamily="18" charset="0"/>
              </a:rPr>
              <a:t>,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ES_tradnl" altLang="en-MX"/>
              <a:t> y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es-ES_tradnl" altLang="en-MX"/>
              <a:t>.</a:t>
            </a:r>
          </a:p>
          <a:p>
            <a:r>
              <a:rPr lang="es-ES_tradnl" altLang="en-MX"/>
              <a:t>Un compilador las va a guardar en registros.</a:t>
            </a:r>
          </a:p>
          <a:p>
            <a:r>
              <a:rPr lang="es-ES_tradnl" altLang="en-MX"/>
              <a:t>C y Java guardan los arreglos por renglón.</a:t>
            </a:r>
          </a:p>
          <a:p>
            <a:r>
              <a:rPr lang="es-ES_tradnl" altLang="en-MX"/>
              <a:t>Suponer que los enteros ocupan 4 bytes (1 palabra), que el caché tiene bloques de 4 palabras y que inicialmente está vacío.</a:t>
            </a:r>
          </a:p>
          <a:p>
            <a:r>
              <a:rPr lang="es-ES_tradnl" altLang="en-MX"/>
              <a:t>Las referencias al arreglo siguen el siguiente patrón:</a:t>
            </a:r>
          </a:p>
          <a:p>
            <a:endParaRPr lang="es-ES_tradnl" altLang="en-MX"/>
          </a:p>
          <a:p>
            <a:endParaRPr lang="es-ES_tradnl" altLang="en-MX"/>
          </a:p>
        </p:txBody>
      </p:sp>
      <p:sp>
        <p:nvSpPr>
          <p:cNvPr id="51204" name="Footer Placeholder 4">
            <a:extLst>
              <a:ext uri="{FF2B5EF4-FFF2-40B4-BE49-F238E27FC236}">
                <a16:creationId xmlns:a16="http://schemas.microsoft.com/office/drawing/2014/main" id="{2477628F-7693-A390-D5B6-90A60B69EA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1205" name="Slide Number Placeholder 5">
            <a:extLst>
              <a:ext uri="{FF2B5EF4-FFF2-40B4-BE49-F238E27FC236}">
                <a16:creationId xmlns:a16="http://schemas.microsoft.com/office/drawing/2014/main" id="{F716DB43-82AC-106D-ED88-C84886A1A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58E7F7-F211-8C49-B9BD-5516173FD751}" type="slidenum">
              <a:rPr lang="pt-BR" altLang="en-US" smtClean="0">
                <a:solidFill>
                  <a:srgbClr val="F30000"/>
                </a:solidFill>
              </a:rPr>
              <a:pPr/>
              <a:t>11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CCFCDED6-E55F-CDCE-A1B1-571E97DC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Análisis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247ED-89AD-EA87-CD12-58F0B8831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  <a:p>
            <a:pPr marL="0" indent="0">
              <a:buFont typeface="Wingdings 2" pitchFamily="2" charset="2"/>
              <a:buNone/>
              <a:defRPr/>
            </a:pPr>
            <a:endParaRPr lang="es-ES_tradnl" dirty="0"/>
          </a:p>
          <a:p>
            <a:pPr>
              <a:defRPr/>
            </a:pPr>
            <a:r>
              <a:rPr lang="es-ES_tradnl" dirty="0"/>
              <a:t>La tasa de fallas es de 25%.</a:t>
            </a:r>
          </a:p>
          <a:p>
            <a:pPr>
              <a:defRPr/>
            </a:pPr>
            <a:r>
              <a:rPr lang="es-ES_tradnl" dirty="0"/>
              <a:t>Es lo mejor que se puede obtener con un caché inicialmente vacío.</a:t>
            </a:r>
          </a:p>
          <a:p>
            <a:pPr>
              <a:defRPr/>
            </a:pPr>
            <a:r>
              <a:rPr lang="es-ES_tradnl" dirty="0"/>
              <a:t>Conclusión: la función tiene un buen locality espacial.</a:t>
            </a:r>
          </a:p>
        </p:txBody>
      </p:sp>
      <p:sp>
        <p:nvSpPr>
          <p:cNvPr id="52228" name="Footer Placeholder 4">
            <a:extLst>
              <a:ext uri="{FF2B5EF4-FFF2-40B4-BE49-F238E27FC236}">
                <a16:creationId xmlns:a16="http://schemas.microsoft.com/office/drawing/2014/main" id="{0C3EBC39-7237-C8A4-1AA7-7FC1710D51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2229" name="Slide Number Placeholder 5">
            <a:extLst>
              <a:ext uri="{FF2B5EF4-FFF2-40B4-BE49-F238E27FC236}">
                <a16:creationId xmlns:a16="http://schemas.microsoft.com/office/drawing/2014/main" id="{D45E093D-7242-1004-F3C1-A279E82204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D9F42F-781D-F541-AAD7-E727C0A2FC72}" type="slidenum">
              <a:rPr lang="pt-BR" altLang="en-US" smtClean="0">
                <a:solidFill>
                  <a:srgbClr val="F30000"/>
                </a:solidFill>
              </a:rPr>
              <a:pPr/>
              <a:t>12</a:t>
            </a:fld>
            <a:endParaRPr lang="pt-BR" altLang="en-US">
              <a:solidFill>
                <a:srgbClr val="F3000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0C46346-83DE-ADE0-FBB4-D9AAE6B777C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1935163"/>
          <a:ext cx="6629399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/>
                        <a:t>a[i][j]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5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6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7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8h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9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11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13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15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17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18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19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21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23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25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26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27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28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29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31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32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>
            <a:extLst>
              <a:ext uri="{FF2B5EF4-FFF2-40B4-BE49-F238E27FC236}">
                <a16:creationId xmlns:a16="http://schemas.microsoft.com/office/drawing/2014/main" id="{CE964BB9-B32D-205A-A286-154C4311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Ejemplo 3</a:t>
            </a:r>
          </a:p>
        </p:txBody>
      </p:sp>
      <p:sp>
        <p:nvSpPr>
          <p:cNvPr id="53250" name="Content Placeholder 2">
            <a:extLst>
              <a:ext uri="{FF2B5EF4-FFF2-40B4-BE49-F238E27FC236}">
                <a16:creationId xmlns:a16="http://schemas.microsoft.com/office/drawing/2014/main" id="{11BEFBC6-A9C0-5F96-D76A-F95096866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n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Obtiene la suma de una matriz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sum_array_cols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a[M][N])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j, sum = 0;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 = 0; i &lt; N;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j++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= 0; i &lt; M; i++)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sum += a[i][j];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sum;</a:t>
            </a:r>
          </a:p>
          <a:p>
            <a:pPr marL="0" indent="0">
              <a:buFont typeface="Wingdings 2" pitchFamily="2" charset="2"/>
              <a:buNone/>
            </a:pPr>
            <a:r>
              <a:rPr lang="es-ES_tradnl" altLang="en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ES_tradnl" altLang="en-MX" dirty="0"/>
          </a:p>
        </p:txBody>
      </p:sp>
      <p:sp>
        <p:nvSpPr>
          <p:cNvPr id="53252" name="Footer Placeholder 4">
            <a:extLst>
              <a:ext uri="{FF2B5EF4-FFF2-40B4-BE49-F238E27FC236}">
                <a16:creationId xmlns:a16="http://schemas.microsoft.com/office/drawing/2014/main" id="{B08BE738-328F-2BC1-A970-538CF7720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3253" name="Slide Number Placeholder 5">
            <a:extLst>
              <a:ext uri="{FF2B5EF4-FFF2-40B4-BE49-F238E27FC236}">
                <a16:creationId xmlns:a16="http://schemas.microsoft.com/office/drawing/2014/main" id="{F6CA1540-23A0-D9C4-CC42-AD815EEDA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908F81-E2B6-3342-B906-A9372CC4E8B1}" type="slidenum">
              <a:rPr lang="pt-BR" altLang="en-US" smtClean="0">
                <a:solidFill>
                  <a:srgbClr val="F30000"/>
                </a:solidFill>
              </a:rPr>
              <a:pPr/>
              <a:t>13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>
            <a:extLst>
              <a:ext uri="{FF2B5EF4-FFF2-40B4-BE49-F238E27FC236}">
                <a16:creationId xmlns:a16="http://schemas.microsoft.com/office/drawing/2014/main" id="{962A90BA-740A-6E1A-05D4-89E33D74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Análisis</a:t>
            </a:r>
          </a:p>
        </p:txBody>
      </p:sp>
      <p:sp>
        <p:nvSpPr>
          <p:cNvPr id="55298" name="Content Placeholder 2">
            <a:extLst>
              <a:ext uri="{FF2B5EF4-FFF2-40B4-BE49-F238E27FC236}">
                <a16:creationId xmlns:a16="http://schemas.microsoft.com/office/drawing/2014/main" id="{E4EF3730-21C0-2D47-B686-F6E03133C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/>
              <a:t>La función tiene locality temporal respecto a las variables locales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n-MX">
                <a:cs typeface="Times New Roman" panose="02020603050405020304" pitchFamily="18" charset="0"/>
              </a:rPr>
              <a:t>,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ES_tradnl" altLang="en-MX"/>
              <a:t> y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es-ES_tradnl" altLang="en-MX"/>
              <a:t>.</a:t>
            </a:r>
          </a:p>
          <a:p>
            <a:r>
              <a:rPr lang="es-ES_tradnl" altLang="en-MX"/>
              <a:t>Un compilador las va a guardar en registros.</a:t>
            </a:r>
          </a:p>
          <a:p>
            <a:r>
              <a:rPr lang="es-ES_tradnl" altLang="en-MX"/>
              <a:t>Las referencias al arreglo siguen el siguiente patrón:</a:t>
            </a:r>
          </a:p>
          <a:p>
            <a:endParaRPr lang="es-ES_tradnl" altLang="en-MX"/>
          </a:p>
        </p:txBody>
      </p:sp>
      <p:sp>
        <p:nvSpPr>
          <p:cNvPr id="54276" name="Footer Placeholder 4">
            <a:extLst>
              <a:ext uri="{FF2B5EF4-FFF2-40B4-BE49-F238E27FC236}">
                <a16:creationId xmlns:a16="http://schemas.microsoft.com/office/drawing/2014/main" id="{F996E264-437D-DCE0-D590-D679D75EB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4277" name="Slide Number Placeholder 5">
            <a:extLst>
              <a:ext uri="{FF2B5EF4-FFF2-40B4-BE49-F238E27FC236}">
                <a16:creationId xmlns:a16="http://schemas.microsoft.com/office/drawing/2014/main" id="{B74D9251-AA48-90D6-B081-004C29CFF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C5656E-0CB1-F048-B2E8-0CBB55C82089}" type="slidenum">
              <a:rPr lang="pt-BR" altLang="en-US" smtClean="0">
                <a:solidFill>
                  <a:srgbClr val="F30000"/>
                </a:solidFill>
              </a:rPr>
              <a:pPr/>
              <a:t>14</a:t>
            </a:fld>
            <a:endParaRPr lang="pt-BR" altLang="en-US">
              <a:solidFill>
                <a:srgbClr val="F3000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2FA3B9-4C25-1EFD-B2BF-686594A60A01}"/>
              </a:ext>
            </a:extLst>
          </p:cNvPr>
          <p:cNvGraphicFramePr>
            <a:graphicFrameLocks noGrp="1"/>
          </p:cNvGraphicFramePr>
          <p:nvPr/>
        </p:nvGraphicFramePr>
        <p:xfrm>
          <a:off x="1066800" y="3886200"/>
          <a:ext cx="6819903" cy="1854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7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/>
                        <a:t>a[i][j]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j =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0" dirty="0"/>
                        <a:t>i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5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9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13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17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21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25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29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6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10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14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18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22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26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30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3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7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11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15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19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23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27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31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 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4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8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12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16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20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24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28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/>
                        <a:t>32 </a:t>
                      </a:r>
                      <a:r>
                        <a:rPr lang="es-ES_tradnl" b="1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E7627721-F2A2-DC9E-5331-F06678EF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Análisis</a:t>
            </a:r>
          </a:p>
        </p:txBody>
      </p:sp>
      <p:sp>
        <p:nvSpPr>
          <p:cNvPr id="56322" name="Content Placeholder 2">
            <a:extLst>
              <a:ext uri="{FF2B5EF4-FFF2-40B4-BE49-F238E27FC236}">
                <a16:creationId xmlns:a16="http://schemas.microsoft.com/office/drawing/2014/main" id="{E80020F5-C307-9C2C-319E-4CE67A745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 dirty="0"/>
              <a:t>La tasa de fallas es de 100%.</a:t>
            </a:r>
          </a:p>
          <a:p>
            <a:r>
              <a:rPr lang="es-ES_tradnl" altLang="en-MX" dirty="0"/>
              <a:t>Conclusión: la función </a:t>
            </a:r>
            <a:r>
              <a:rPr lang="es-ES_tradnl" altLang="en-MX" b="1" dirty="0"/>
              <a:t>no</a:t>
            </a:r>
            <a:r>
              <a:rPr lang="es-ES_tradnl" altLang="en-MX" dirty="0"/>
              <a:t> tiene un buen locality espacial.</a:t>
            </a:r>
          </a:p>
          <a:p>
            <a:r>
              <a:rPr lang="es-ES_tradnl" altLang="en-MX" dirty="0"/>
              <a:t>Si el arreglo cupiera en el caché la tasa de éxito mejoraría.</a:t>
            </a:r>
          </a:p>
          <a:p>
            <a:endParaRPr lang="es-ES_tradnl" altLang="en-MX" dirty="0"/>
          </a:p>
        </p:txBody>
      </p:sp>
      <p:sp>
        <p:nvSpPr>
          <p:cNvPr id="55300" name="Footer Placeholder 4">
            <a:extLst>
              <a:ext uri="{FF2B5EF4-FFF2-40B4-BE49-F238E27FC236}">
                <a16:creationId xmlns:a16="http://schemas.microsoft.com/office/drawing/2014/main" id="{38515962-4BB3-FFF0-984A-9CE447ACE5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5301" name="Slide Number Placeholder 5">
            <a:extLst>
              <a:ext uri="{FF2B5EF4-FFF2-40B4-BE49-F238E27FC236}">
                <a16:creationId xmlns:a16="http://schemas.microsoft.com/office/drawing/2014/main" id="{2A5B66EE-F11D-4920-FC38-B5DA081F3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BFB1D9-312B-9643-8712-8A5831F566F6}" type="slidenum">
              <a:rPr lang="pt-BR" altLang="en-US" smtClean="0">
                <a:solidFill>
                  <a:srgbClr val="F30000"/>
                </a:solidFill>
              </a:rPr>
              <a:pPr/>
              <a:t>15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A9713B52-AA00-2CA1-0A2E-D80A4507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Conclusiones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E066D-2D5D-6F53-363A-965010A80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 dirty="0"/>
              <a:t>La tasa de fallas tiene un impacto en el tiempo de ejecución.</a:t>
            </a:r>
          </a:p>
          <a:p>
            <a:r>
              <a:rPr lang="es-ES_tradnl" altLang="en-MX" dirty="0"/>
              <a:t>Para arreglos grandes,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sum_array_rows</a:t>
            </a:r>
            <a:r>
              <a:rPr lang="es-ES_tradnl" altLang="en-MX" dirty="0"/>
              <a:t> corre 25 veces más rápido que </a:t>
            </a:r>
            <a:r>
              <a:rPr lang="es-ES_tradnl" altLang="en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sum_array_cols</a:t>
            </a:r>
            <a:r>
              <a:rPr lang="es-ES_tradnl" altLang="en-MX" dirty="0"/>
              <a:t>.</a:t>
            </a:r>
          </a:p>
          <a:p>
            <a:r>
              <a:rPr lang="es-ES_tradnl" altLang="en-MX" dirty="0"/>
              <a:t>Los programadores deben estar conscientes del locality de sus programas y escribir programas para tomar ventaja de el.</a:t>
            </a:r>
          </a:p>
          <a:p>
            <a:endParaRPr lang="es-ES_tradnl" altLang="en-MX" dirty="0"/>
          </a:p>
        </p:txBody>
      </p:sp>
      <p:sp>
        <p:nvSpPr>
          <p:cNvPr id="56324" name="Footer Placeholder 4">
            <a:extLst>
              <a:ext uri="{FF2B5EF4-FFF2-40B4-BE49-F238E27FC236}">
                <a16:creationId xmlns:a16="http://schemas.microsoft.com/office/drawing/2014/main" id="{3EB5F31E-A2FA-36E8-AB41-C4DAA5A9D9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6325" name="Slide Number Placeholder 5">
            <a:extLst>
              <a:ext uri="{FF2B5EF4-FFF2-40B4-BE49-F238E27FC236}">
                <a16:creationId xmlns:a16="http://schemas.microsoft.com/office/drawing/2014/main" id="{55B6BEAE-2FF5-E7D1-A87A-FCE42DCC5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14B844-E5CE-6F47-897F-CAC3F84A3C75}" type="slidenum">
              <a:rPr lang="pt-BR" altLang="en-US" smtClean="0">
                <a:solidFill>
                  <a:srgbClr val="F30000"/>
                </a:solidFill>
              </a:rPr>
              <a:pPr/>
              <a:t>16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12155716-FD0C-8546-B65D-93962B406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Recomendaciones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5D4B5-E7BB-487A-9262-CD610A4F9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 dirty="0"/>
              <a:t>Enfocarse en los ciclos internos.</a:t>
            </a:r>
          </a:p>
          <a:p>
            <a:r>
              <a:rPr lang="es-ES_tradnl" altLang="en-MX" dirty="0"/>
              <a:t>Para maximizar el locality espacial tratar de leer los objetos secuencialmente en el orden en que están guardados en la memoria.</a:t>
            </a:r>
          </a:p>
          <a:p>
            <a:r>
              <a:rPr lang="es-ES_tradnl" altLang="en-MX" dirty="0"/>
              <a:t>Para maximizar el locality temporal usar los datos tan frecuente como sea posible una vez que han sido leídos de la memoria.</a:t>
            </a:r>
          </a:p>
          <a:p>
            <a:endParaRPr lang="es-ES_tradnl" altLang="en-MX" dirty="0"/>
          </a:p>
        </p:txBody>
      </p:sp>
      <p:sp>
        <p:nvSpPr>
          <p:cNvPr id="57348" name="Footer Placeholder 4">
            <a:extLst>
              <a:ext uri="{FF2B5EF4-FFF2-40B4-BE49-F238E27FC236}">
                <a16:creationId xmlns:a16="http://schemas.microsoft.com/office/drawing/2014/main" id="{0EAF0824-3029-92CB-2642-617B3CCB1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57349" name="Slide Number Placeholder 5">
            <a:extLst>
              <a:ext uri="{FF2B5EF4-FFF2-40B4-BE49-F238E27FC236}">
                <a16:creationId xmlns:a16="http://schemas.microsoft.com/office/drawing/2014/main" id="{97D39581-0F00-1D47-8E3B-49E7546F0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9E9170-4E5E-1F47-A959-0F7230A23A7A}" type="slidenum">
              <a:rPr lang="pt-BR" altLang="en-US" smtClean="0">
                <a:solidFill>
                  <a:srgbClr val="F30000"/>
                </a:solidFill>
              </a:rPr>
              <a:pPr/>
              <a:t>17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4 Marcador de pie de página">
            <a:extLst>
              <a:ext uri="{FF2B5EF4-FFF2-40B4-BE49-F238E27FC236}">
                <a16:creationId xmlns:a16="http://schemas.microsoft.com/office/drawing/2014/main" id="{831B9273-83D8-FAB3-CA9A-3F47E9EB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6867" name="5 Marcador de número de diapositiva">
            <a:extLst>
              <a:ext uri="{FF2B5EF4-FFF2-40B4-BE49-F238E27FC236}">
                <a16:creationId xmlns:a16="http://schemas.microsoft.com/office/drawing/2014/main" id="{C6B290B2-3933-40B5-E90D-D085970AE3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F26000-0CDF-F044-AB6C-459685105E7B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E7DD1792-464F-BD48-1D38-03826388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Cachés y algoritmos</a:t>
            </a:r>
            <a:endParaRPr lang="en-US" altLang="es-MX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B8D3300-B862-62F3-3172-1C49F916F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Un algoritmo puede tener un comportamiento distinto a su comportamiento teórico debido a la presencia del caché.</a:t>
            </a:r>
          </a:p>
          <a:p>
            <a:pPr eaLnBrk="1" hangingPunct="1"/>
            <a:r>
              <a:rPr lang="es-MX" altLang="es-MX" dirty="0"/>
              <a:t>Ejemplo: en teoría, </a:t>
            </a:r>
            <a:r>
              <a:rPr lang="es-MX" altLang="es-MX" dirty="0" err="1"/>
              <a:t>Radix</a:t>
            </a:r>
            <a:r>
              <a:rPr lang="es-MX" altLang="es-MX" dirty="0"/>
              <a:t> </a:t>
            </a:r>
            <a:r>
              <a:rPr lang="es-MX" altLang="es-MX" dirty="0" err="1"/>
              <a:t>Sort</a:t>
            </a:r>
            <a:r>
              <a:rPr lang="es-MX" altLang="es-MX" dirty="0"/>
              <a:t> es mejor que </a:t>
            </a:r>
            <a:r>
              <a:rPr lang="es-MX" altLang="es-MX" dirty="0" err="1"/>
              <a:t>Quicksort</a:t>
            </a:r>
            <a:r>
              <a:rPr lang="es-MX" altLang="es-MX" dirty="0"/>
              <a:t> para arreglos grandes.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4 Marcador de pie de página">
            <a:extLst>
              <a:ext uri="{FF2B5EF4-FFF2-40B4-BE49-F238E27FC236}">
                <a16:creationId xmlns:a16="http://schemas.microsoft.com/office/drawing/2014/main" id="{58D280F6-C6C8-F94A-0264-AB4CA470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8915" name="5 Marcador de número de diapositiva">
            <a:extLst>
              <a:ext uri="{FF2B5EF4-FFF2-40B4-BE49-F238E27FC236}">
                <a16:creationId xmlns:a16="http://schemas.microsoft.com/office/drawing/2014/main" id="{AE23417B-112E-8BB2-7C06-AAC0F2649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58D735-1EFC-C245-ADC9-83326EBF1EA1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1E8BC5D9-2CA1-638B-C460-BF364FCA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Comportamiento teórico</a:t>
            </a:r>
            <a:endParaRPr lang="en-US" altLang="es-MX" dirty="0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1F2D1534-041A-5505-3FB9-89D5071036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altLang="es-MX" sz="1600" b="1" dirty="0"/>
              <a:t>Fuente: COD:HSI, p. 412</a:t>
            </a:r>
            <a:endParaRPr lang="en-US" altLang="es-MX" sz="1600" b="1" dirty="0"/>
          </a:p>
        </p:txBody>
      </p:sp>
      <p:pic>
        <p:nvPicPr>
          <p:cNvPr id="38918" name="Picture 7">
            <a:extLst>
              <a:ext uri="{FF2B5EF4-FFF2-40B4-BE49-F238E27FC236}">
                <a16:creationId xmlns:a16="http://schemas.microsoft.com/office/drawing/2014/main" id="{B15F6956-F5AA-58C6-8222-EE0164AE2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000" y="1800000"/>
            <a:ext cx="6129730" cy="37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4 Marcador de pie de página">
            <a:extLst>
              <a:ext uri="{FF2B5EF4-FFF2-40B4-BE49-F238E27FC236}">
                <a16:creationId xmlns:a16="http://schemas.microsoft.com/office/drawing/2014/main" id="{DF608C74-375B-53FB-B638-563C1311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0963" name="5 Marcador de número de diapositiva">
            <a:extLst>
              <a:ext uri="{FF2B5EF4-FFF2-40B4-BE49-F238E27FC236}">
                <a16:creationId xmlns:a16="http://schemas.microsoft.com/office/drawing/2014/main" id="{8D0A6557-9107-69DF-27EC-BA13F6F81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3F0889-8978-FA40-B543-DD64576486F5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A927A0CF-96E6-3F3B-BCAE-93ADA3E7B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Comportamiento real</a:t>
            </a:r>
            <a:endParaRPr lang="en-US" altLang="es-MX" dirty="0"/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119770C7-1B37-F95E-AD3C-EAF029DF2D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altLang="es-MX" sz="1600" b="1" dirty="0"/>
              <a:t>Fuente: COD:HSI, p. 412</a:t>
            </a:r>
            <a:endParaRPr lang="en-US" altLang="es-MX" sz="1600" b="1" dirty="0"/>
          </a:p>
        </p:txBody>
      </p:sp>
      <p:pic>
        <p:nvPicPr>
          <p:cNvPr id="40966" name="Picture 4">
            <a:extLst>
              <a:ext uri="{FF2B5EF4-FFF2-40B4-BE49-F238E27FC236}">
                <a16:creationId xmlns:a16="http://schemas.microsoft.com/office/drawing/2014/main" id="{FE61FC95-7559-85BB-5A67-76F8DF24C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000" y="1800000"/>
            <a:ext cx="6163751" cy="37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4 Marcador de pie de página">
            <a:extLst>
              <a:ext uri="{FF2B5EF4-FFF2-40B4-BE49-F238E27FC236}">
                <a16:creationId xmlns:a16="http://schemas.microsoft.com/office/drawing/2014/main" id="{A39CA028-96E7-1A84-6B27-A003C7A1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3011" name="5 Marcador de número de diapositiva">
            <a:extLst>
              <a:ext uri="{FF2B5EF4-FFF2-40B4-BE49-F238E27FC236}">
                <a16:creationId xmlns:a16="http://schemas.microsoft.com/office/drawing/2014/main" id="{3A49F9F5-CDBF-1303-D9A1-50C9556B6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7A8163-B29F-DC40-8386-DE6940D55322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B3A41376-56C9-581A-9DC9-AFF4DFBF6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Motivo: fallas de caché</a:t>
            </a:r>
            <a:endParaRPr lang="en-US" altLang="es-MX" dirty="0"/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93F75CB6-FF31-D9E8-C8A6-DA93EC16D8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altLang="es-MX" sz="1600" b="1" dirty="0"/>
              <a:t>Fuente: COD:HSI, p. 412</a:t>
            </a:r>
            <a:endParaRPr lang="en-US" altLang="es-MX" sz="1600" b="1" dirty="0"/>
          </a:p>
        </p:txBody>
      </p:sp>
      <p:pic>
        <p:nvPicPr>
          <p:cNvPr id="43014" name="Picture 4">
            <a:extLst>
              <a:ext uri="{FF2B5EF4-FFF2-40B4-BE49-F238E27FC236}">
                <a16:creationId xmlns:a16="http://schemas.microsoft.com/office/drawing/2014/main" id="{843D95D8-3062-E564-1254-7BFC7C645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000" y="1800000"/>
            <a:ext cx="6053766" cy="37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4 Marcador de pie de página">
            <a:extLst>
              <a:ext uri="{FF2B5EF4-FFF2-40B4-BE49-F238E27FC236}">
                <a16:creationId xmlns:a16="http://schemas.microsoft.com/office/drawing/2014/main" id="{07A9EDF7-F40A-A559-006A-91E148E0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5059" name="5 Marcador de número de diapositiva">
            <a:extLst>
              <a:ext uri="{FF2B5EF4-FFF2-40B4-BE49-F238E27FC236}">
                <a16:creationId xmlns:a16="http://schemas.microsoft.com/office/drawing/2014/main" id="{6B539AE6-66B8-29D8-D179-BA85BD03A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6CFAE0-F916-9D42-BD63-A2B8F32372AD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C7D74CBE-A6B0-5E87-E810-6A43E887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Solución</a:t>
            </a:r>
            <a:endParaRPr lang="en-US" altLang="es-MX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6FA2D4D-C424-A169-A887-D294C10DFE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Diseñar algoritmos que hagan uso efectivo del caché (principio de locality espacial y/o locality temporal).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96E0ABAD-246D-0191-EE0A-A3F59545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Ejemplo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ECA8E-498E-500C-ADE7-22DC86028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2" charset="2"/>
              <a:buNone/>
              <a:defRPr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Obtiene la suma de un vector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sumvec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v[N])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sum = 0;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= 0; i &lt; N; i++)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sum += v[i];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sum;</a:t>
            </a:r>
          </a:p>
          <a:p>
            <a:pPr marL="0" indent="0">
              <a:buFont typeface="Wingdings 2" pitchFamily="2" charset="2"/>
              <a:buNone/>
              <a:defRPr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Font typeface="Wingdings 2" pitchFamily="2" charset="2"/>
              <a:buNone/>
              <a:defRPr/>
            </a:pPr>
            <a:endParaRPr lang="es-ES_tradnl" dirty="0"/>
          </a:p>
          <a:p>
            <a:pPr>
              <a:defRPr/>
            </a:pPr>
            <a:endParaRPr lang="es-ES_tradnl" dirty="0"/>
          </a:p>
        </p:txBody>
      </p:sp>
      <p:sp>
        <p:nvSpPr>
          <p:cNvPr id="47108" name="Footer Placeholder 4">
            <a:extLst>
              <a:ext uri="{FF2B5EF4-FFF2-40B4-BE49-F238E27FC236}">
                <a16:creationId xmlns:a16="http://schemas.microsoft.com/office/drawing/2014/main" id="{29BCD1B7-BBE7-8D36-BC56-57BC42FA8C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7109" name="Slide Number Placeholder 5">
            <a:extLst>
              <a:ext uri="{FF2B5EF4-FFF2-40B4-BE49-F238E27FC236}">
                <a16:creationId xmlns:a16="http://schemas.microsoft.com/office/drawing/2014/main" id="{96D6FBE3-8753-6E04-B909-2EDA3D0004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9E0B28-5423-E845-B747-981D343AAB3C}" type="slidenum">
              <a:rPr lang="pt-BR" altLang="en-US" smtClean="0">
                <a:solidFill>
                  <a:srgbClr val="F30000"/>
                </a:solidFill>
              </a:rPr>
              <a:pPr/>
              <a:t>7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0F8B025B-A000-FD36-BF4A-9D872EA9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Análisis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B764A-F93C-BD73-EAAE-16F7B27D9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/>
              <a:t>La función tiene locality temporal respecto a las variables locales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n-MX"/>
              <a:t> y </a:t>
            </a:r>
            <a:r>
              <a:rPr lang="es-ES_tradnl" altLang="en-MX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es-ES_tradnl" altLang="en-MX"/>
              <a:t>.</a:t>
            </a:r>
          </a:p>
          <a:p>
            <a:r>
              <a:rPr lang="es-ES_tradnl" altLang="en-MX"/>
              <a:t>Un compilador las va a guardar en registros.</a:t>
            </a:r>
          </a:p>
          <a:p>
            <a:r>
              <a:rPr lang="es-ES_tradnl" altLang="en-MX"/>
              <a:t>Suponer que los enteros ocupan 4 bytes (1 palabra), que el caché tiene bloques de 4 palabras y que inicialmente está vacío.</a:t>
            </a:r>
          </a:p>
          <a:p>
            <a:r>
              <a:rPr lang="es-ES_tradnl" altLang="en-MX"/>
              <a:t>Las referencias al arreglo siguen el siguiente patrón:</a:t>
            </a:r>
          </a:p>
          <a:p>
            <a:endParaRPr lang="es-ES_tradnl" altLang="en-MX"/>
          </a:p>
        </p:txBody>
      </p:sp>
      <p:sp>
        <p:nvSpPr>
          <p:cNvPr id="48132" name="Footer Placeholder 4">
            <a:extLst>
              <a:ext uri="{FF2B5EF4-FFF2-40B4-BE49-F238E27FC236}">
                <a16:creationId xmlns:a16="http://schemas.microsoft.com/office/drawing/2014/main" id="{4C28062D-B80A-8E3D-8A87-885EC9CC1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8133" name="Slide Number Placeholder 5">
            <a:extLst>
              <a:ext uri="{FF2B5EF4-FFF2-40B4-BE49-F238E27FC236}">
                <a16:creationId xmlns:a16="http://schemas.microsoft.com/office/drawing/2014/main" id="{FFCACC76-E3E0-176C-0EB2-62CB9D22C6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339C2B-DB4A-0F4E-84D0-F797179399CB}" type="slidenum">
              <a:rPr lang="pt-BR" altLang="en-US" smtClean="0">
                <a:solidFill>
                  <a:srgbClr val="F30000"/>
                </a:solidFill>
              </a:rPr>
              <a:pPr/>
              <a:t>8</a:t>
            </a:fld>
            <a:endParaRPr lang="pt-BR" altLang="en-US">
              <a:solidFill>
                <a:srgbClr val="F3000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348ADB-1D0C-7C07-A2E8-C104575CED1A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5073650"/>
          <a:ext cx="6858000" cy="12845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6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277">
                <a:tc>
                  <a:txBody>
                    <a:bodyPr/>
                    <a:lstStyle/>
                    <a:p>
                      <a:r>
                        <a:rPr lang="es-ES_tradnl" sz="1800" b="0" dirty="0"/>
                        <a:t>v[i]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0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1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2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3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4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5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6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i = 7</a:t>
                      </a:r>
                    </a:p>
                  </a:txBody>
                  <a:tcPr marT="45650" marB="456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011">
                <a:tc>
                  <a:txBody>
                    <a:bodyPr/>
                    <a:lstStyle/>
                    <a:p>
                      <a:r>
                        <a:rPr lang="es-ES_tradnl" sz="1800" dirty="0"/>
                        <a:t>orden, hit / miss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1 </a:t>
                      </a:r>
                      <a:r>
                        <a:rPr lang="es-ES_tradnl" sz="1800" b="1" dirty="0"/>
                        <a:t>m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2 h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3 h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4 h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dirty="0"/>
                        <a:t>5 </a:t>
                      </a:r>
                      <a:r>
                        <a:rPr lang="es-ES_tradnl" sz="1800" b="1" dirty="0"/>
                        <a:t>m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6 h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7 h</a:t>
                      </a:r>
                    </a:p>
                  </a:txBody>
                  <a:tcPr marT="45650" marB="456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8 h</a:t>
                      </a:r>
                    </a:p>
                  </a:txBody>
                  <a:tcPr marT="45650" marB="456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21A6DA9E-E0A5-CCB0-F559-2E96320C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altLang="en-MX"/>
              <a:t>Análisis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56F7B-7643-4ADC-F2BA-F836B435E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altLang="en-MX"/>
              <a:t>La tasa de fallas es de 25%.</a:t>
            </a:r>
          </a:p>
          <a:p>
            <a:r>
              <a:rPr lang="es-ES_tradnl" altLang="en-MX"/>
              <a:t>Es lo mejor que se puede obtener con un caché inicialmente vacío.</a:t>
            </a:r>
          </a:p>
          <a:p>
            <a:r>
              <a:rPr lang="es-ES_tradnl" altLang="en-MX"/>
              <a:t>Conclusión: la función tiene un buen locality espacial.</a:t>
            </a:r>
          </a:p>
          <a:p>
            <a:endParaRPr lang="es-ES_tradnl" altLang="en-MX"/>
          </a:p>
        </p:txBody>
      </p:sp>
      <p:sp>
        <p:nvSpPr>
          <p:cNvPr id="49156" name="Footer Placeholder 4">
            <a:extLst>
              <a:ext uri="{FF2B5EF4-FFF2-40B4-BE49-F238E27FC236}">
                <a16:creationId xmlns:a16="http://schemas.microsoft.com/office/drawing/2014/main" id="{777831F6-EDF3-0828-CC93-7426E296D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s-MX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49157" name="Slide Number Placeholder 5">
            <a:extLst>
              <a:ext uri="{FF2B5EF4-FFF2-40B4-BE49-F238E27FC236}">
                <a16:creationId xmlns:a16="http://schemas.microsoft.com/office/drawing/2014/main" id="{A9CC90EF-FC32-D702-AE9D-1ED196294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287BB6-5148-F34B-BB4D-1E19CA15F3B4}" type="slidenum">
              <a:rPr lang="pt-BR" altLang="en-US" smtClean="0">
                <a:solidFill>
                  <a:srgbClr val="F30000"/>
                </a:solidFill>
              </a:rPr>
              <a:pPr/>
              <a:t>9</a:t>
            </a:fld>
            <a:endParaRPr lang="pt-BR" altLang="en-US">
              <a:solidFill>
                <a:srgbClr val="F3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1000</Words>
  <Application>Microsoft Office PowerPoint</Application>
  <PresentationFormat>Presentación en pantalla (4:3)</PresentationFormat>
  <Paragraphs>250</Paragraphs>
  <Slides>17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Times New Roman</vt:lpstr>
      <vt:lpstr>Wingdings 2</vt:lpstr>
      <vt:lpstr>1_Flow</vt:lpstr>
      <vt:lpstr>Flow</vt:lpstr>
      <vt:lpstr>Cachés y algoritmos</vt:lpstr>
      <vt:lpstr>Cachés y algoritmos</vt:lpstr>
      <vt:lpstr>Comportamiento teórico</vt:lpstr>
      <vt:lpstr>Comportamiento real</vt:lpstr>
      <vt:lpstr>Motivo: fallas de caché</vt:lpstr>
      <vt:lpstr>Solución</vt:lpstr>
      <vt:lpstr>Ejemplo 1</vt:lpstr>
      <vt:lpstr>Análisis</vt:lpstr>
      <vt:lpstr>Análisis</vt:lpstr>
      <vt:lpstr>Ejemplo 2</vt:lpstr>
      <vt:lpstr>Análisis</vt:lpstr>
      <vt:lpstr>Análisis</vt:lpstr>
      <vt:lpstr>Ejemplo 3</vt:lpstr>
      <vt:lpstr>Análisis</vt:lpstr>
      <vt:lpstr>Análisis</vt:lpstr>
      <vt:lpstr>Conclusiones</vt:lpstr>
      <vt:lpstr>Recomendaciones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Memoria: retos de diseño</dc:title>
  <dc:subject>Arquitectura de Computadoras</dc:subject>
  <dc:creator>TESI</dc:creator>
  <cp:lastModifiedBy>HECTOR ANTONIO VILLA MARTINEZ</cp:lastModifiedBy>
  <cp:revision>35</cp:revision>
  <cp:lastPrinted>2016-03-28T20:48:55Z</cp:lastPrinted>
  <dcterms:created xsi:type="dcterms:W3CDTF">2009-06-24T06:24:45Z</dcterms:created>
  <dcterms:modified xsi:type="dcterms:W3CDTF">2025-03-26T04:48:12Z</dcterms:modified>
</cp:coreProperties>
</file>