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94"/>
  </p:notesMasterIdLst>
  <p:sldIdLst>
    <p:sldId id="257" r:id="rId3"/>
    <p:sldId id="369" r:id="rId4"/>
    <p:sldId id="259" r:id="rId5"/>
    <p:sldId id="288" r:id="rId6"/>
    <p:sldId id="260" r:id="rId7"/>
    <p:sldId id="261" r:id="rId8"/>
    <p:sldId id="343" r:id="rId9"/>
    <p:sldId id="262" r:id="rId10"/>
    <p:sldId id="341" r:id="rId11"/>
    <p:sldId id="342" r:id="rId12"/>
    <p:sldId id="308" r:id="rId13"/>
    <p:sldId id="344" r:id="rId14"/>
    <p:sldId id="345" r:id="rId15"/>
    <p:sldId id="309" r:id="rId16"/>
    <p:sldId id="346" r:id="rId17"/>
    <p:sldId id="347" r:id="rId18"/>
    <p:sldId id="348" r:id="rId19"/>
    <p:sldId id="264" r:id="rId20"/>
    <p:sldId id="310" r:id="rId21"/>
    <p:sldId id="265" r:id="rId22"/>
    <p:sldId id="339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315" r:id="rId33"/>
    <p:sldId id="275" r:id="rId34"/>
    <p:sldId id="276" r:id="rId35"/>
    <p:sldId id="277" r:id="rId36"/>
    <p:sldId id="312" r:id="rId37"/>
    <p:sldId id="313" r:id="rId38"/>
    <p:sldId id="278" r:id="rId39"/>
    <p:sldId id="314" r:id="rId40"/>
    <p:sldId id="318" r:id="rId41"/>
    <p:sldId id="319" r:id="rId42"/>
    <p:sldId id="320" r:id="rId43"/>
    <p:sldId id="321" r:id="rId44"/>
    <p:sldId id="290" r:id="rId45"/>
    <p:sldId id="340" r:id="rId46"/>
    <p:sldId id="337" r:id="rId47"/>
    <p:sldId id="291" r:id="rId48"/>
    <p:sldId id="292" r:id="rId49"/>
    <p:sldId id="326" r:id="rId50"/>
    <p:sldId id="293" r:id="rId51"/>
    <p:sldId id="294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295" r:id="rId60"/>
    <p:sldId id="296" r:id="rId61"/>
    <p:sldId id="349" r:id="rId62"/>
    <p:sldId id="299" r:id="rId63"/>
    <p:sldId id="300" r:id="rId64"/>
    <p:sldId id="336" r:id="rId65"/>
    <p:sldId id="301" r:id="rId66"/>
    <p:sldId id="335" r:id="rId67"/>
    <p:sldId id="302" r:id="rId68"/>
    <p:sldId id="303" r:id="rId69"/>
    <p:sldId id="304" r:id="rId70"/>
    <p:sldId id="305" r:id="rId71"/>
    <p:sldId id="350" r:id="rId72"/>
    <p:sldId id="351" r:id="rId73"/>
    <p:sldId id="352" r:id="rId74"/>
    <p:sldId id="371" r:id="rId75"/>
    <p:sldId id="353" r:id="rId76"/>
    <p:sldId id="354" r:id="rId77"/>
    <p:sldId id="355" r:id="rId78"/>
    <p:sldId id="356" r:id="rId79"/>
    <p:sldId id="357" r:id="rId80"/>
    <p:sldId id="279" r:id="rId81"/>
    <p:sldId id="358" r:id="rId82"/>
    <p:sldId id="281" r:id="rId83"/>
    <p:sldId id="263" r:id="rId84"/>
    <p:sldId id="359" r:id="rId85"/>
    <p:sldId id="372" r:id="rId86"/>
    <p:sldId id="360" r:id="rId87"/>
    <p:sldId id="366" r:id="rId88"/>
    <p:sldId id="367" r:id="rId89"/>
    <p:sldId id="306" r:id="rId90"/>
    <p:sldId id="370" r:id="rId91"/>
    <p:sldId id="307" r:id="rId92"/>
    <p:sldId id="368" r:id="rId9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presProps" Target="pres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E3DA00F-FAE4-3FD2-6B1E-4980F6AAFB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051D924-CBC0-9610-896A-BDE12FFE44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A0163BF-F5F9-51A9-C64F-0CFBEC940A8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2448245-9EA0-E3D7-3927-7166F585C2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2485A08-1001-B90D-F04F-B1F56DD3FF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991D55E-931E-FE12-EB23-CAB02437DC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fld id="{B07263FE-CFE1-DF4E-8088-8B318C21F59E}" type="slidenum">
              <a:rPr lang="en-US" altLang="es-MX"/>
              <a:pPr/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052E9C8-BDC4-7BE5-3C2E-75E78C2A7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650CF-7FB0-0440-AF72-08F3C7D98B5F}" type="slidenum">
              <a:rPr lang="en-US" altLang="es-MX" sz="1300"/>
              <a:pPr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3541876-533F-4660-F64A-70BCCC7D6B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264E129-02B9-FDB2-1EDD-70FCAC547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EB6C94D-BBD7-7285-95E2-9E099003C8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136D79-C042-7A49-A30F-4A599A59628B}" type="slidenum">
              <a:rPr lang="en-US" altLang="es-MX" sz="1300"/>
              <a:pPr>
                <a:spcBef>
                  <a:spcPct val="0"/>
                </a:spcBef>
              </a:pPr>
              <a:t>23</a:t>
            </a:fld>
            <a:endParaRPr lang="en-US" altLang="es-MX" sz="13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24CE759-0EDE-2773-2410-3139CA6BEA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7CE9863F-D98A-D3C0-C956-DB219C580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68EF2DA-FCFF-7F95-F902-3D3B785C39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E1A951-DC11-B040-B606-C80085AA1725}" type="slidenum">
              <a:rPr lang="en-US" altLang="es-MX" sz="1300"/>
              <a:pPr>
                <a:spcBef>
                  <a:spcPct val="0"/>
                </a:spcBef>
              </a:pPr>
              <a:t>24</a:t>
            </a:fld>
            <a:endParaRPr lang="en-US" altLang="es-MX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BC8B8DD-13E4-ABD4-F644-FA699C2A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71877C9-D0C3-12A4-8BB3-C8D8FFB68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646879A-FA3B-C514-213E-701C477B1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162022-7EC1-E34A-A42B-8DD48602CB62}" type="slidenum">
              <a:rPr lang="en-US" altLang="es-MX" sz="1300"/>
              <a:pPr>
                <a:spcBef>
                  <a:spcPct val="0"/>
                </a:spcBef>
              </a:pPr>
              <a:t>25</a:t>
            </a:fld>
            <a:endParaRPr lang="en-US" altLang="es-MX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8607ECE-81C4-6997-DC5E-2F6248D4B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4639F77-49C8-40E9-E461-0B28E19A3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F3B21D0B-2A1A-8650-3F60-E60C6DFE67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BF4617-C7DE-BD42-80BB-7F5D3543680C}" type="slidenum">
              <a:rPr lang="en-US" altLang="es-MX" sz="1300"/>
              <a:pPr>
                <a:spcBef>
                  <a:spcPct val="0"/>
                </a:spcBef>
              </a:pPr>
              <a:t>26</a:t>
            </a:fld>
            <a:endParaRPr lang="en-US" altLang="es-MX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9E3B89A-AF9A-D767-8ECA-8D76A24AD4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E72D7F6-F687-E873-E651-D08092A33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A1008484-1B43-736B-CCF7-29EDFC20F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085DA3-551D-9F49-AD49-264B13DA419C}" type="slidenum">
              <a:rPr lang="en-US" altLang="es-MX" sz="1300"/>
              <a:pPr>
                <a:spcBef>
                  <a:spcPct val="0"/>
                </a:spcBef>
              </a:pPr>
              <a:t>27</a:t>
            </a:fld>
            <a:endParaRPr lang="en-US" altLang="es-MX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6199F7F-8B19-FE64-A685-BBDD392036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63AD3C2-9EE6-AB57-0000-2D50C4CFC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76AE335-9EEC-C899-06BA-3F1171A43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725019-4B49-8947-B3A5-FE0D65DF17A9}" type="slidenum">
              <a:rPr lang="en-US" altLang="es-MX" sz="1300"/>
              <a:pPr>
                <a:spcBef>
                  <a:spcPct val="0"/>
                </a:spcBef>
              </a:pPr>
              <a:t>28</a:t>
            </a:fld>
            <a:endParaRPr lang="en-US" altLang="es-MX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6923420-9AC3-42B6-DE5A-368FEF6FC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8C5C608-1CE4-CEA9-E14E-77D4E286C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314A072-EC05-15B0-8B9A-C1D6A4B5A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90AD5D-1C57-B245-8CF0-8D6DCD0D31DD}" type="slidenum">
              <a:rPr lang="en-US" altLang="es-MX" sz="1300"/>
              <a:pPr>
                <a:spcBef>
                  <a:spcPct val="0"/>
                </a:spcBef>
              </a:pPr>
              <a:t>29</a:t>
            </a:fld>
            <a:endParaRPr lang="en-US" altLang="es-MX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9386FCE-43FE-15DA-6BA0-8710332879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8D48E6F2-0E6E-9735-25E0-DC716CC58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0BCA41C9-2660-9E88-6FC2-D49575C8B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7B38A3-897A-E446-A6F2-51F13C2D5EFD}" type="slidenum">
              <a:rPr lang="en-US" altLang="es-MX" sz="1300"/>
              <a:pPr>
                <a:spcBef>
                  <a:spcPct val="0"/>
                </a:spcBef>
              </a:pPr>
              <a:t>30</a:t>
            </a:fld>
            <a:endParaRPr lang="en-US" altLang="es-MX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597F3AB-F757-7E31-DF1B-83D64CAC4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63FD478-F224-EE09-09F4-32A1EF71A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219A3D0-7151-F853-5A39-2D865B82D9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63C69C-DC89-0747-B39D-578EAAF0C193}" type="slidenum">
              <a:rPr lang="en-US" altLang="es-MX" sz="1300"/>
              <a:pPr>
                <a:spcBef>
                  <a:spcPct val="0"/>
                </a:spcBef>
              </a:pPr>
              <a:t>32</a:t>
            </a:fld>
            <a:endParaRPr lang="en-US" altLang="es-MX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F52F6B59-71E7-B3BE-5FD0-AA24ED923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D2216C42-110C-0493-D0C9-F7271C141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6273E27-CABE-2ED9-6074-B411147748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323EA-8C1A-624C-9910-624EE9655876}" type="slidenum">
              <a:rPr lang="en-US" altLang="es-MX" sz="1300"/>
              <a:pPr>
                <a:spcBef>
                  <a:spcPct val="0"/>
                </a:spcBef>
              </a:pPr>
              <a:t>33</a:t>
            </a:fld>
            <a:endParaRPr lang="en-US" altLang="es-MX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F83DC53D-5A02-6971-91DC-CDE49B9627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FADCD13-4D07-5C2F-2D59-B7CD6B50E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9E6B466-B094-C27D-29A0-0BC9D8507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14C36F-4B0F-FA4A-ABF2-DEFCBC4D0CEB}" type="slidenum">
              <a:rPr lang="en-US" altLang="es-MX" sz="1300"/>
              <a:pPr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20FC092-4227-CF41-8AA0-C46186770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73829E2-FE33-4B99-2EB4-2747F3BA0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3466D3C-32A9-9102-CE23-5F6B7E0534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F0A5A2-1073-774D-A0BA-BB9F4634654F}" type="slidenum">
              <a:rPr lang="en-US" altLang="es-MX" sz="1300"/>
              <a:pPr>
                <a:spcBef>
                  <a:spcPct val="0"/>
                </a:spcBef>
              </a:pPr>
              <a:t>34</a:t>
            </a:fld>
            <a:endParaRPr lang="en-US" altLang="es-MX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8D7AD5B-DC33-6462-20C2-11BDD2D91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56D93E80-644F-DCBD-2E35-5EFECDECD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C4D8C82-5DFB-190E-E991-707732E07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93600A-5091-594D-A93F-8BD635B9ECA5}" type="slidenum">
              <a:rPr lang="en-US" altLang="es-MX" sz="1300"/>
              <a:pPr>
                <a:spcBef>
                  <a:spcPct val="0"/>
                </a:spcBef>
              </a:pPr>
              <a:t>37</a:t>
            </a:fld>
            <a:endParaRPr lang="en-US" altLang="es-MX" sz="13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FA9FB44-2D5B-1C38-E4F4-64CC2EA32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B1549BE9-58C7-3C02-8262-570A18440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8C3A7C26-56D2-9D1D-0393-F53767A82D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91CFD6-18E1-0F49-89DF-8733D8689FFB}" type="slidenum">
              <a:rPr lang="en-US" altLang="es-MX" sz="1300"/>
              <a:pPr>
                <a:spcBef>
                  <a:spcPct val="0"/>
                </a:spcBef>
              </a:pPr>
              <a:t>43</a:t>
            </a:fld>
            <a:endParaRPr lang="en-US" altLang="es-MX" sz="13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8206FCF-6421-E394-D0A4-70F979030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777527A-47D0-1026-BD62-29310CA34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D9B80B88-8990-9C48-1526-946FB21D4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291187-26F7-CF43-BE9D-AE30142C0E64}" type="slidenum">
              <a:rPr lang="en-US" altLang="es-MX" sz="1300"/>
              <a:pPr>
                <a:spcBef>
                  <a:spcPct val="0"/>
                </a:spcBef>
              </a:pPr>
              <a:t>46</a:t>
            </a:fld>
            <a:endParaRPr lang="en-US" altLang="es-MX" sz="13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9CDD18B-A816-607D-5540-FD8EAFFD10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76BB87A9-F6EC-6229-2D66-51FE31BFE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49BEA870-9A9E-A767-F5DB-2881DD9C8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5E3E90-A4CF-D24E-88EF-30AE65F2A139}" type="slidenum">
              <a:rPr lang="en-US" altLang="es-MX" sz="1300"/>
              <a:pPr>
                <a:spcBef>
                  <a:spcPct val="0"/>
                </a:spcBef>
              </a:pPr>
              <a:t>47</a:t>
            </a:fld>
            <a:endParaRPr lang="en-US" altLang="es-MX" sz="13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869517A-C4CA-03C9-E735-44D3658E7B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2B8473D8-4BE5-E40E-DE45-04F8E3B9E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C5D6BEE8-4756-F757-2102-05E326E19B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EABD44-1E0E-3149-97CF-DA84F0D0BFDE}" type="slidenum">
              <a:rPr lang="en-US" altLang="es-MX" sz="1300"/>
              <a:pPr>
                <a:spcBef>
                  <a:spcPct val="0"/>
                </a:spcBef>
              </a:pPr>
              <a:t>49</a:t>
            </a:fld>
            <a:endParaRPr lang="en-US" altLang="es-MX" sz="13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893520F3-B106-DD42-2E80-8933D61B5F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7BD8115-BF95-6BF0-0E1E-6B50C803F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B68A3456-4C4D-C9FF-32EC-C8E83BCC3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E512D-4F38-664C-8748-68B94CF88588}" type="slidenum">
              <a:rPr lang="en-US" altLang="es-MX" sz="1300"/>
              <a:pPr>
                <a:spcBef>
                  <a:spcPct val="0"/>
                </a:spcBef>
              </a:pPr>
              <a:t>50</a:t>
            </a:fld>
            <a:endParaRPr lang="en-US" altLang="es-MX" sz="13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13B39BF-F804-1A12-8959-7AA328B4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469504FC-E8F9-98EB-8896-83C9086BC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2580A65A-7641-9951-EBB4-59C4BE15D3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3DD1BD-F357-794E-9327-30C29B5D4107}" type="slidenum">
              <a:rPr lang="en-US" altLang="es-MX" sz="1300"/>
              <a:pPr>
                <a:spcBef>
                  <a:spcPct val="0"/>
                </a:spcBef>
              </a:pPr>
              <a:t>58</a:t>
            </a:fld>
            <a:endParaRPr lang="en-US" altLang="es-MX" sz="13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E1557B2A-21E5-454E-F245-DB9D1239E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88ECDBAC-EDF7-F6E8-C420-9DDC53898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A505228C-5062-664C-372B-03E19F305D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979E58-6B30-C142-AF54-32A55B2670D9}" type="slidenum">
              <a:rPr lang="en-US" altLang="es-MX" sz="1300"/>
              <a:pPr>
                <a:spcBef>
                  <a:spcPct val="0"/>
                </a:spcBef>
              </a:pPr>
              <a:t>59</a:t>
            </a:fld>
            <a:endParaRPr lang="en-US" altLang="es-MX" sz="13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BAAC1766-B3B7-D280-A9D7-C100C0446D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F0456ED5-A8B3-11B1-95AE-EA732F6E5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1683A7BD-D377-1149-1CAC-4F2ADC6CF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CF08C9-E05C-A145-A541-E247E97756F1}" type="slidenum">
              <a:rPr lang="en-US" altLang="es-MX" sz="1300"/>
              <a:pPr>
                <a:spcBef>
                  <a:spcPct val="0"/>
                </a:spcBef>
              </a:pPr>
              <a:t>61</a:t>
            </a:fld>
            <a:endParaRPr lang="en-US" altLang="es-MX" sz="13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10DA2D17-9821-D72F-9885-9BBB97B4CA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EF0971A3-8E9B-E5F1-C1FF-419B99F6C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5F791E9-0EEA-BB27-BAA0-D27EE708D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D69FCE-BEF9-4C47-ADBC-EC1AF4631E98}" type="slidenum">
              <a:rPr lang="en-US" altLang="es-MX" sz="1300"/>
              <a:pPr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8262CA8-06A6-03DB-B127-27A436175A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266023C-DDB4-E522-E4FC-2E4CD8CEA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5D988B08-1E30-0152-89CA-13329EF10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BFCE81-A78F-5040-BC06-72B70B8A6461}" type="slidenum">
              <a:rPr lang="en-US" altLang="es-MX" sz="1300"/>
              <a:pPr>
                <a:spcBef>
                  <a:spcPct val="0"/>
                </a:spcBef>
              </a:pPr>
              <a:t>62</a:t>
            </a:fld>
            <a:endParaRPr lang="en-US" altLang="es-MX" sz="13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DAB1B6AD-037D-96A0-9514-9EB9B6798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7C07670-D5BC-99DA-4C3A-A457268F0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E5964F20-6E77-1CAD-A58B-7DD91B16DA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34C10E-B426-B343-869B-B4395E8A6DB9}" type="slidenum">
              <a:rPr lang="en-US" altLang="es-MX" sz="1300"/>
              <a:pPr>
                <a:spcBef>
                  <a:spcPct val="0"/>
                </a:spcBef>
              </a:pPr>
              <a:t>64</a:t>
            </a:fld>
            <a:endParaRPr lang="en-US" altLang="es-MX" sz="13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1CA2ABA5-1938-B964-0C61-8B6D817FA5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EC4314EC-0422-606F-4EBE-81F04D62D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C1E8FD19-F67A-6A71-5719-B832F1DDA1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EC5249-E762-0248-9F18-EE978D615D83}" type="slidenum">
              <a:rPr lang="en-US" altLang="es-MX" sz="1300"/>
              <a:pPr>
                <a:spcBef>
                  <a:spcPct val="0"/>
                </a:spcBef>
              </a:pPr>
              <a:t>66</a:t>
            </a:fld>
            <a:endParaRPr lang="en-US" altLang="es-MX" sz="13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13C34C8F-A4DC-A96E-E7BC-A5755569B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6C526F5D-D27A-A729-3566-EFB895FB0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27BFDACF-445C-9DDB-273C-0929697611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A5A6-88D1-6A49-815C-7DB51FC50FC0}" type="slidenum">
              <a:rPr lang="en-US" altLang="es-MX" sz="1300"/>
              <a:pPr>
                <a:spcBef>
                  <a:spcPct val="0"/>
                </a:spcBef>
              </a:pPr>
              <a:t>67</a:t>
            </a:fld>
            <a:endParaRPr lang="en-US" altLang="es-MX" sz="13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47577D8C-50EE-01BF-9049-60A57F1729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CA92811D-6C2D-8AFB-A372-AEE42AA79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77556A88-9E43-553B-6718-008136FB4E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9D023C-DAC6-144A-8A7E-CFCCB29A127A}" type="slidenum">
              <a:rPr lang="en-US" altLang="es-MX" sz="1300"/>
              <a:pPr>
                <a:spcBef>
                  <a:spcPct val="0"/>
                </a:spcBef>
              </a:pPr>
              <a:t>68</a:t>
            </a:fld>
            <a:endParaRPr lang="en-US" altLang="es-MX" sz="13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FEBE647E-6F62-4FFF-3C18-06D083E7C5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F521BDD5-17AB-891D-B74B-6FF888F54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730E4062-8FB9-49A7-0AE8-3E8AE927AE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FC9EAD-8603-744D-9497-6B8D7AA1C329}" type="slidenum">
              <a:rPr lang="en-US" altLang="es-MX" sz="1300"/>
              <a:pPr>
                <a:spcBef>
                  <a:spcPct val="0"/>
                </a:spcBef>
              </a:pPr>
              <a:t>69</a:t>
            </a:fld>
            <a:endParaRPr lang="en-US" altLang="es-MX" sz="13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FE5227F2-2107-C934-1130-A6B9E404A7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358A8E5B-DB84-BCC6-9720-455E9CD8C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3C1F5510-8448-9A2F-67A6-1AD58F1A10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51AF6D-F3E8-8148-BEE4-C23A195D3A78}" type="slidenum">
              <a:rPr lang="en-US" altLang="es-MX" sz="1300"/>
              <a:pPr>
                <a:spcBef>
                  <a:spcPct val="0"/>
                </a:spcBef>
              </a:pPr>
              <a:t>70</a:t>
            </a:fld>
            <a:endParaRPr lang="en-US" altLang="es-MX" sz="13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4F87544-176E-6EC8-1FE8-7DC1084D9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C71350A-3A99-A58E-742D-A73CC8C7D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E971B3CC-9B40-0272-20BC-F7B37D95B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D25A4-B187-204D-916E-C2E88F078A50}" type="slidenum">
              <a:rPr lang="en-US" altLang="es-MX" sz="1300"/>
              <a:pPr>
                <a:spcBef>
                  <a:spcPct val="0"/>
                </a:spcBef>
              </a:pPr>
              <a:t>71</a:t>
            </a:fld>
            <a:endParaRPr lang="en-US" altLang="es-MX" sz="13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82AC8D01-6000-1718-B302-601A6354BC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08BB9B2-0A5E-DCE2-5F54-2CD347EE5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A2753FC6-3F08-B700-6E31-73A7D9D51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E41F98-8919-3140-A26C-4CC2F76D4B95}" type="slidenum">
              <a:rPr lang="en-US" altLang="es-MX" sz="1300"/>
              <a:pPr>
                <a:spcBef>
                  <a:spcPct val="0"/>
                </a:spcBef>
              </a:pPr>
              <a:t>72</a:t>
            </a:fld>
            <a:endParaRPr lang="en-US" altLang="es-MX" sz="13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6DE7968-D421-641C-AB2E-DBC76568C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6E03783-82FB-1D9B-63A9-61CE96323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A2753FC6-3F08-B700-6E31-73A7D9D51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E41F98-8919-3140-A26C-4CC2F76D4B95}" type="slidenum">
              <a:rPr lang="en-US" altLang="es-MX" sz="1300"/>
              <a:pPr>
                <a:spcBef>
                  <a:spcPct val="0"/>
                </a:spcBef>
              </a:pPr>
              <a:t>73</a:t>
            </a:fld>
            <a:endParaRPr lang="en-US" altLang="es-MX" sz="13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6DE7968-D421-641C-AB2E-DBC76568C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6E03783-82FB-1D9B-63A9-61CE96323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8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2F50760-8166-4DC1-EEBF-CB148CEFF3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16E247-DFBB-0843-8B1E-ED8AB8B8ACE2}" type="slidenum">
              <a:rPr lang="en-US" altLang="es-MX" sz="1300"/>
              <a:pPr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265A7E6-32AB-EAF5-B3F6-8AF6C429E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9013069-6749-D6C1-7862-E46789C8C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528E3536-1FEB-0E0D-B7DB-7B33E5DCF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AB1593-FA4A-2045-9481-28D2D1E4FD2D}" type="slidenum">
              <a:rPr lang="en-US" altLang="es-MX" sz="1300"/>
              <a:pPr>
                <a:spcBef>
                  <a:spcPct val="0"/>
                </a:spcBef>
              </a:pPr>
              <a:t>82</a:t>
            </a:fld>
            <a:endParaRPr lang="en-US" altLang="es-MX" sz="13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B8D123B1-ECB4-022B-CD65-848E01410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37E40E3-57C9-4A02-5342-CB0143135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4A8D75DD-F46B-C340-E7F5-9380F5BEC6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FF0683-B2ED-EA47-B0C4-1E7AC3456255}" type="slidenum">
              <a:rPr lang="en-US" altLang="es-MX" sz="1300"/>
              <a:pPr>
                <a:spcBef>
                  <a:spcPct val="0"/>
                </a:spcBef>
              </a:pPr>
              <a:t>83</a:t>
            </a:fld>
            <a:endParaRPr lang="en-US" altLang="es-MX" sz="13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04A3138-9781-2776-D29C-A671A0608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9CC5904-30D4-5C98-CAD0-9D02AE49D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F9170D1D-0857-401D-0A37-33C5678523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ABED5D-1FB5-3445-8881-3B9E2B9E1C82}" type="slidenum">
              <a:rPr lang="en-US" altLang="es-MX" sz="1300"/>
              <a:pPr>
                <a:spcBef>
                  <a:spcPct val="0"/>
                </a:spcBef>
              </a:pPr>
              <a:t>85</a:t>
            </a:fld>
            <a:endParaRPr lang="en-US" altLang="es-MX" sz="13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8F0FCB0D-0128-EBA8-C108-C1B4D4AA1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6804089-B831-2C4B-3FD2-0134B755B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B25F49B3-5E47-F3F4-8D6B-0E5EDBB592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DB07C3-0F23-A842-A3B4-2D132C10110C}" type="slidenum">
              <a:rPr lang="en-US" altLang="es-MX" sz="1300"/>
              <a:pPr>
                <a:spcBef>
                  <a:spcPct val="0"/>
                </a:spcBef>
              </a:pPr>
              <a:t>86</a:t>
            </a:fld>
            <a:endParaRPr lang="en-US" altLang="es-MX" sz="13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8FCCAEB-0C89-86FF-BC03-DB8B3F262D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92FCD5F-751F-49E7-BDB9-F6C780671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F678698A-A8B2-37E3-70E5-F6FBF2285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B3E9FA-93E5-4B4E-9A34-FCFC97C3B080}" type="slidenum">
              <a:rPr lang="en-US" altLang="es-MX" sz="1300"/>
              <a:pPr>
                <a:spcBef>
                  <a:spcPct val="0"/>
                </a:spcBef>
              </a:pPr>
              <a:t>88</a:t>
            </a:fld>
            <a:endParaRPr lang="en-US" altLang="es-MX" sz="13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D2419500-0370-A0DC-C5B6-CFE7B297D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0377B9CB-BABB-287E-B0B9-9AB63F8D4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020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F678698A-A8B2-37E3-70E5-F6FBF2285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B3E9FA-93E5-4B4E-9A34-FCFC97C3B080}" type="slidenum">
              <a:rPr lang="en-US" altLang="es-MX" sz="1300"/>
              <a:pPr>
                <a:spcBef>
                  <a:spcPct val="0"/>
                </a:spcBef>
              </a:pPr>
              <a:t>89</a:t>
            </a:fld>
            <a:endParaRPr lang="en-US" altLang="es-MX" sz="13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D2419500-0370-A0DC-C5B6-CFE7B297D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0377B9CB-BABB-287E-B0B9-9AB63F8D4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721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4D9722E5-3CA8-643D-2399-6A8EE5220E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9FBB92-FAB6-0C4B-B37C-ACF95E63454F}" type="slidenum">
              <a:rPr lang="en-US" altLang="es-MX" sz="1300"/>
              <a:pPr>
                <a:spcBef>
                  <a:spcPct val="0"/>
                </a:spcBef>
              </a:pPr>
              <a:t>90</a:t>
            </a:fld>
            <a:endParaRPr lang="en-US" altLang="es-MX" sz="13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5668AACD-1961-3459-0667-4D362D7E98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AEB6D0C6-1821-A9D7-AAA6-72EEAAC34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3958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485B51E0-2D3B-CCD7-88C3-8F15EEF136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75E40B-82FA-F449-815A-AFB20205B632}" type="slidenum">
              <a:rPr lang="en-US" altLang="es-MX" sz="1300"/>
              <a:pPr>
                <a:spcBef>
                  <a:spcPct val="0"/>
                </a:spcBef>
              </a:pPr>
              <a:t>91</a:t>
            </a:fld>
            <a:endParaRPr lang="en-US" altLang="es-MX" sz="1300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A4AF4C78-C430-48D9-C836-1A278BF34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0D7DB63-78CC-1542-96E1-E4B1E7137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4913134-E607-E16A-0FA9-1F4762C946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0571D9-17A1-A148-8647-3528D05B6423}" type="slidenum">
              <a:rPr lang="en-US" altLang="es-MX" sz="1300"/>
              <a:pPr>
                <a:spcBef>
                  <a:spcPct val="0"/>
                </a:spcBef>
              </a:pPr>
              <a:t>6</a:t>
            </a:fld>
            <a:endParaRPr lang="en-US" altLang="es-MX" sz="13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4940ED-1068-7FBF-C47D-0A585FEC3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3C11AD4-9A34-4C49-9C05-ADAE6EE42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445F2048-C669-9039-9F23-CCD7A2857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9ED1C9-DE79-E342-95E8-64FE5E530D9F}" type="slidenum">
              <a:rPr lang="en-US" altLang="es-MX" sz="1300"/>
              <a:pPr>
                <a:spcBef>
                  <a:spcPct val="0"/>
                </a:spcBef>
              </a:pPr>
              <a:t>8</a:t>
            </a:fld>
            <a:endParaRPr lang="en-US" altLang="es-MX" sz="13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6957FA4-1B63-9801-37A2-A5CF74C5E6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FCDE3E3-3923-B528-F63D-E52637783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E28112B-38D8-C07B-C713-A60E0B26C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1009FE-380D-F443-86CF-FC6E60FE0581}" type="slidenum">
              <a:rPr lang="en-US" altLang="es-MX" sz="1300"/>
              <a:pPr>
                <a:spcBef>
                  <a:spcPct val="0"/>
                </a:spcBef>
              </a:pPr>
              <a:t>18</a:t>
            </a:fld>
            <a:endParaRPr lang="en-US" altLang="es-MX" sz="13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1C25B9C-AE15-D3FA-C893-B430F4EDF3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215A774-2494-2BBB-32D5-347C60881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8E98DFB-7147-F139-E99C-5978674FA9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E3F054-6E02-9347-B5E9-02E61EA7AE84}" type="slidenum">
              <a:rPr lang="en-US" altLang="es-MX" sz="1300"/>
              <a:pPr>
                <a:spcBef>
                  <a:spcPct val="0"/>
                </a:spcBef>
              </a:pPr>
              <a:t>20</a:t>
            </a:fld>
            <a:endParaRPr lang="en-US" altLang="es-MX" sz="13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21D243B-70D2-1DEF-7CC1-3D5BB0F44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8DEBFC1-CFAB-9568-6D37-5D9B060CF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9AB1036-DF14-55FF-4819-39D0010C3D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D71199-62D3-1E48-AB53-35AE5F489ADD}" type="slidenum">
              <a:rPr lang="en-US" altLang="es-MX" sz="1300"/>
              <a:pPr>
                <a:spcBef>
                  <a:spcPct val="0"/>
                </a:spcBef>
              </a:pPr>
              <a:t>22</a:t>
            </a:fld>
            <a:endParaRPr lang="en-US" altLang="es-MX" sz="13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228E398D-8B54-E339-90A6-4760CED98F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93D5E09-9917-8043-D16B-DC7236864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10064C34-7AEB-A354-56EE-32F83BE6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D88AE594-362D-9B9C-15DB-CCFD8488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845E1EE2-A391-2048-D2ED-FB35C7EE9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03547-3447-3D44-9E3B-BBDBBAE6601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26158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6924A283-5839-27AC-AFFD-C56B52A2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BE5167C3-2E6D-3A4C-E37A-6299CB5E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FD2DE945-2AA9-CCCC-9DF1-F2B4F631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99750-8511-864D-AC3D-AFE455A85261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50306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8F0C4460-983A-18C0-A090-86EA85F7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6FCB0A8-0F2A-9ED0-86A6-C80CFBEE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C60CAEFB-B72C-9455-A34F-F61647D1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CEAE3-F522-2A4E-BD2B-061581B77E32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08621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00313D64-95E2-E8BB-55F5-D986105DF1A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1335167C-3F16-4F54-D686-87B680B49640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681B351B-3B48-CC9C-9134-E2ADFDA68A0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4E33A81B-91BC-20CE-A598-800B99A964B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E01B96A7-E284-B730-9EDB-049C533A4A5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B7621E8E-19AF-9079-EABD-90B54F95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A5D660D6-676F-F8B9-8F83-8870FB21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1D62856A-5598-3727-9807-3FCACF5A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CDC292-FFA7-C64A-BA75-AC23EE4CA248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47114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1860806-48F8-2239-BD40-41E11D49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A143E01-E4B9-C564-E18D-518B0B26C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7AB0E26-FB2D-9D10-0F8D-C404D01B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918BB-A3AC-134B-A25F-9DD538B43737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716351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A53D06A-A403-543A-D605-95B77886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35CD469-529D-9A54-011F-E0A43006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AE301E3-6DEE-4CD0-9CFA-8FA67EE21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15B2A-8FFD-0A4D-96AB-8A964696848D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67582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C722BAA3-FBF9-6644-7248-266ED793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CF0A6069-16C9-D48A-600C-728ABB1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BD7E7BB3-CF0A-8E8B-63B9-4E6A10F9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F2AF8-032A-564E-A12C-97052199A921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262559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59A66D7-8EA5-E66C-53F5-33BF5455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4E87EFC9-0090-E184-1425-09B3B98C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6E45EB33-8225-EF7D-BEDF-952ABF92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A8424-FB92-2444-9E6C-8DE9CF791F3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160607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1121E288-8946-AA40-3A6A-595029BF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1103CEC5-42BD-9C8C-03AF-2D424ED8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078641C3-0868-5DFA-E24B-B4B1D062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490EB-9C28-C644-AE9D-FFFA549962F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10002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66B6B7F6-0B1C-0E35-FBE5-21F4E391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FC894D8C-7C54-3730-1790-F98CC1A7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A67FB747-0EC3-D04F-84B0-E3E88EBF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1C4D4-0F84-254F-A581-73B3A32D2F78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64754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12DE2F2-5291-CEB3-6212-EDE25808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9B4013E-7D35-D27F-2D1A-65795014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1F1B3A8-D22B-97AD-A484-5C0F0858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398DB-F503-2948-B242-7E5A44884358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07108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52BA2717-0A17-1033-48F8-B7BF49FF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2F188468-45D8-6617-7B1A-C921A816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9CEFC21E-309A-0B23-C80B-F3652B8B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F3D5D-E31F-494F-A5B3-0963B2D2A5C7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673373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8742BB26-A5F0-1C94-F6D9-39FDC556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4112053D-7137-C6C6-79B3-A1F85397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7A2EB31D-1373-F3FD-4382-52FCFD07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E3307-1778-1A45-8F3C-8109B9161CDE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772348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05BDB51-E2FF-9D89-57C7-593D7FDC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5637CE0-E8BE-C0AA-F2E4-370B608C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2ACD65A-78F4-0461-61D8-A18F4249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90912-EB6F-304C-A43A-91024971766C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044428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744393C-6B57-DDE6-2797-EC456B9A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8D200AC-BE79-03C6-D1B3-31FC0773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8855EC5-0E7E-18CC-9B49-9706A98C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D960E-1EC5-F646-A0E7-A862E6D5480A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51844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14F65813-6262-11D0-D0B0-281BDD84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3A526E55-4E6C-2B5A-F4E2-8800BB12D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7E80E33D-A528-72C8-14B7-FF6ADE703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8451F-34C1-2A47-8816-17BF545E6311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57858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D44A0801-AA5B-DD5F-8AEF-206D5700E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4A222C18-C53D-4F23-80A9-C716197F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BD9926B6-C211-3C8C-4E07-8709345E4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582B6-BC93-E94C-B8A9-375C7E3FC612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17876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4C06B84C-D8BE-899B-0941-9703E546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4526B762-55D6-6D57-8CF6-789A31C0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17388206-6AB6-CA7F-5854-21B74761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5B67E-8CD9-C64B-815C-25E86B5DBBB7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13190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95F1CCAE-9929-DF4B-BC54-0BEA1D5F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4218BE52-F16B-12B3-9100-B69A6D04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633CD3BE-EE85-2E53-D218-8027B988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A06DC-E747-9445-AF6F-4155784259F5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55810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9E228A0F-A12A-EF03-8371-7DC4E455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68BB7D1D-4F51-E320-D287-6982675B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5E31746E-3ACA-AFB9-8251-131116D6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F6C51-BB29-F240-B9BB-C93DB8D1D7CB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79851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319E4F2F-F896-95E8-E091-F8CCBCF8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189304B-D21F-3B75-E8C1-7E9633FA9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C50C1FF6-C420-16F5-51BD-B7643406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C4756-8D10-EA46-BCA4-4382674EE02C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3281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954C5BAB-FC66-5758-2EAA-CFA202E6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9E81ADA-CB16-68C1-EF4D-B198D810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39D8DFF5-987A-0209-C5E9-28D48601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A244B-36AA-C64E-B80F-87F0567AEE25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7310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73371A13-9C63-4998-5E7F-6F081288C31A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D74A4F3-074B-8CDF-352C-772215E9EE24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684F5B99-A4CD-22D4-4660-1A9B0C3146A4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80F5A74-37D2-34C1-84F4-5B441DE4F72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D1DFB8B-C06D-E384-80B2-9FC2CC8EF3FB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4A4B93C8-D5BD-84DD-DD31-FDCC54AA55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5DE1B6E7-1038-87B6-1609-AA703E4D4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4C11E99E-4A41-C227-BB86-06B0E24F8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A3DAD077-83F9-236F-F377-5501EE29D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0E905CF3-74B8-3B3F-3210-A2550C442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fld id="{390F6A34-004C-5541-80C0-19FAF2907E95}" type="slidenum">
              <a:rPr lang="pt-BR" altLang="es-MX"/>
              <a:pPr/>
              <a:t>‹Nº›</a:t>
            </a:fld>
            <a:endParaRPr lang="pt-BR" alt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1B1439F-E06B-0F8E-9897-405B66510B3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A76CE4C-DE0A-B5DB-C0CB-A437AEC31E65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>
            <a:extLst>
              <a:ext uri="{FF2B5EF4-FFF2-40B4-BE49-F238E27FC236}">
                <a16:creationId xmlns:a16="http://schemas.microsoft.com/office/drawing/2014/main" id="{57DAC140-737C-A5CF-4069-80AF60846A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2053" name="Text Placeholder 29">
            <a:extLst>
              <a:ext uri="{FF2B5EF4-FFF2-40B4-BE49-F238E27FC236}">
                <a16:creationId xmlns:a16="http://schemas.microsoft.com/office/drawing/2014/main" id="{C82348E3-FC6B-CEE0-B841-670253B930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AEA69CB-73FE-2FD2-9342-F460FE6276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FE43596F-7200-4CE9-DB33-02625C6A6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B98E8AB-14C2-87E5-15BD-E13CE393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30000"/>
                </a:solidFill>
              </a:defRPr>
            </a:lvl1pPr>
          </a:lstStyle>
          <a:p>
            <a:fld id="{8C5E421B-9199-AC40-9DE9-7B13617C3AF0}" type="slidenum">
              <a:rPr lang="pt-BR" altLang="es-MX"/>
              <a:pPr/>
              <a:t>‹Nº›</a:t>
            </a:fld>
            <a:endParaRPr lang="pt-BR" altLang="es-MX"/>
          </a:p>
        </p:txBody>
      </p:sp>
      <p:grpSp>
        <p:nvGrpSpPr>
          <p:cNvPr id="2057" name="Group 1">
            <a:extLst>
              <a:ext uri="{FF2B5EF4-FFF2-40B4-BE49-F238E27FC236}">
                <a16:creationId xmlns:a16="http://schemas.microsoft.com/office/drawing/2014/main" id="{F54EE31A-9B1B-001F-D6E5-9AF8B90C739C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DFAD254-BFA4-42E4-7724-A3D6A8781D7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9DE1059-9A78-9972-CD1D-D7FF0BE787FE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emf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3C8FD8A-DEFE-C38D-DE23-898F7C5E3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 dirty="0"/>
              <a:t>Conceptos básicos de cachés</a:t>
            </a:r>
            <a:endParaRPr lang="en-US" altLang="es-MX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93E3E3E-153D-9D4B-57AB-FD52F14E1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>
            <a:extLst>
              <a:ext uri="{FF2B5EF4-FFF2-40B4-BE49-F238E27FC236}">
                <a16:creationId xmlns:a16="http://schemas.microsoft.com/office/drawing/2014/main" id="{DD2469C0-98F0-0736-3500-63E6D490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Método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18FB73E-5359-E710-679A-C7AB017A6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s-MX" dirty="0"/>
              <a:t>La etiqueta. Ocupa los bits altos. Indica de que dirección en la memoria viene el item (esto se verá a continuación). Su tamaño es lo que no se usa para el offset ni para el índice.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s-MX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s-MX" dirty="0"/>
          </a:p>
        </p:txBody>
      </p:sp>
      <p:sp>
        <p:nvSpPr>
          <p:cNvPr id="21509" name="4 Marcador de pie de página">
            <a:extLst>
              <a:ext uri="{FF2B5EF4-FFF2-40B4-BE49-F238E27FC236}">
                <a16:creationId xmlns:a16="http://schemas.microsoft.com/office/drawing/2014/main" id="{5ED23FC3-EEA9-F3C6-DDCD-97AEDFA2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1510" name="5 Marcador de número de diapositiva">
            <a:extLst>
              <a:ext uri="{FF2B5EF4-FFF2-40B4-BE49-F238E27FC236}">
                <a16:creationId xmlns:a16="http://schemas.microsoft.com/office/drawing/2014/main" id="{B86DB352-799F-6145-96C8-0C00F791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92970-F0F6-7B40-8F2E-0877D23B2A43}" type="slidenum">
              <a:rPr lang="pt-BR" altLang="es-MX">
                <a:solidFill>
                  <a:srgbClr val="F30000"/>
                </a:solidFill>
              </a:rPr>
              <a:pPr/>
              <a:t>10</a:t>
            </a:fld>
            <a:endParaRPr lang="pt-BR" altLang="es-MX">
              <a:solidFill>
                <a:srgbClr val="F30000"/>
              </a:solidFill>
            </a:endParaRPr>
          </a:p>
        </p:txBody>
      </p:sp>
      <p:graphicFrame>
        <p:nvGraphicFramePr>
          <p:cNvPr id="21511" name="6 Objeto">
            <a:extLst>
              <a:ext uri="{FF2B5EF4-FFF2-40B4-BE49-F238E27FC236}">
                <a16:creationId xmlns:a16="http://schemas.microsoft.com/office/drawing/2014/main" id="{776E0508-454C-C6A3-99B3-40C13DE0CB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94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2628900" imgH="4102100" progId="Equation.DSMT4">
                  <p:embed/>
                </p:oleObj>
              </mc:Choice>
              <mc:Fallback>
                <p:oleObj name="Equation" r:id="rId3" imgW="2628900" imgH="4102100" progId="Equation.DSMT4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3175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>
            <a:extLst>
              <a:ext uri="{FF2B5EF4-FFF2-40B4-BE49-F238E27FC236}">
                <a16:creationId xmlns:a16="http://schemas.microsoft.com/office/drawing/2014/main" id="{A1EDF432-6CB9-9172-19C4-16104C36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62D926B-6211-BB23-7CD4-AEA8DC151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Dados los siguientes datos: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1 (el caché tiene bloques de 1 byte).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 (el caché tiene 8 bloques).</a:t>
            </a:r>
          </a:p>
          <a:p>
            <a:r>
              <a:rPr lang="es-MX" altLang="es-MX" dirty="0"/>
              <a:t>¿Qué bloque dentro del caché le toca a un dato con dirección 57 (i.e.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57)?</a:t>
            </a:r>
          </a:p>
          <a:p>
            <a:r>
              <a:rPr lang="es-MX" altLang="es-MX" dirty="0"/>
              <a:t>Suponer direcciones de 8 bits.</a:t>
            </a:r>
          </a:p>
          <a:p>
            <a:r>
              <a:rPr lang="es-MX" altLang="es-MX" dirty="0"/>
              <a:t>Respuesta:</a:t>
            </a:r>
          </a:p>
        </p:txBody>
      </p:sp>
      <p:sp>
        <p:nvSpPr>
          <p:cNvPr id="22533" name="4 Marcador de pie de página">
            <a:extLst>
              <a:ext uri="{FF2B5EF4-FFF2-40B4-BE49-F238E27FC236}">
                <a16:creationId xmlns:a16="http://schemas.microsoft.com/office/drawing/2014/main" id="{D1DB66CE-7322-286F-EC21-2B9F419E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2534" name="5 Marcador de número de diapositiva">
            <a:extLst>
              <a:ext uri="{FF2B5EF4-FFF2-40B4-BE49-F238E27FC236}">
                <a16:creationId xmlns:a16="http://schemas.microsoft.com/office/drawing/2014/main" id="{2CCF8992-A0D4-B0D5-8129-3D796BAA2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1A5DEC-FC99-5643-B951-0F39D6E451F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D9F1F9CD-659C-F392-59EE-E935A2F2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F4F3E8B-FD2E-4762-5A92-D622AAD61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Método 1.</a:t>
            </a:r>
          </a:p>
          <a:p>
            <a:r>
              <a:rPr lang="es-MX" altLang="es-MX" dirty="0"/>
              <a:t>Datos: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1,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8.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altLang="es-MX" dirty="0"/>
              <a:t> = 57 </a:t>
            </a:r>
            <a:r>
              <a:rPr lang="es-MX" altLang="es-MX" dirty="0" err="1"/>
              <a:t>div</a:t>
            </a:r>
            <a:r>
              <a:rPr lang="es-MX" altLang="es-MX" dirty="0"/>
              <a:t> 1 = 57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= 57 mod 8 = 1</a:t>
            </a:r>
          </a:p>
          <a:p>
            <a:pPr lvl="1"/>
            <a:r>
              <a:rPr lang="es-MX" altLang="es-MX" dirty="0"/>
              <a:t>Le toca el bloque 1 en el caché.</a:t>
            </a:r>
          </a:p>
          <a:p>
            <a:endParaRPr lang="es-MX" altLang="es-MX" dirty="0"/>
          </a:p>
        </p:txBody>
      </p:sp>
      <p:sp>
        <p:nvSpPr>
          <p:cNvPr id="23557" name="4 Marcador de pie de página">
            <a:extLst>
              <a:ext uri="{FF2B5EF4-FFF2-40B4-BE49-F238E27FC236}">
                <a16:creationId xmlns:a16="http://schemas.microsoft.com/office/drawing/2014/main" id="{5AC91F17-91FD-CC96-4335-DCFC7AAD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3558" name="5 Marcador de número de diapositiva">
            <a:extLst>
              <a:ext uri="{FF2B5EF4-FFF2-40B4-BE49-F238E27FC236}">
                <a16:creationId xmlns:a16="http://schemas.microsoft.com/office/drawing/2014/main" id="{B73862D1-425E-F8E0-04CE-53FF8A4D4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7401F-DF4E-D048-8195-4173259CA0AC}" type="slidenum">
              <a:rPr lang="pt-BR" altLang="es-MX">
                <a:solidFill>
                  <a:srgbClr val="F30000"/>
                </a:solidFill>
              </a:rPr>
              <a:pPr/>
              <a:t>12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>
            <a:extLst>
              <a:ext uri="{FF2B5EF4-FFF2-40B4-BE49-F238E27FC236}">
                <a16:creationId xmlns:a16="http://schemas.microsoft.com/office/drawing/2014/main" id="{A4BAE37E-4EA3-572D-4B91-DF3CB1F2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02284BA4-14D9-E504-868F-077DA9159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Método 2.</a:t>
            </a:r>
          </a:p>
          <a:p>
            <a:r>
              <a:rPr lang="es-MX" altLang="es-MX" dirty="0"/>
              <a:t>Datos: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 = 00111001,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1,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8.</a:t>
            </a:r>
          </a:p>
          <a:p>
            <a:pPr lvl="1"/>
            <a:r>
              <a:rPr lang="es-MX" altLang="es-MX" dirty="0"/>
              <a:t>Tamaño del offset = log2(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) = log2(1) = 0</a:t>
            </a:r>
          </a:p>
          <a:p>
            <a:pPr lvl="1"/>
            <a:r>
              <a:rPr lang="es-MX" altLang="es-MX" dirty="0"/>
              <a:t>Tamaño del </a:t>
            </a:r>
            <a:r>
              <a:rPr lang="es-MX" altLang="es-MX" dirty="0" err="1"/>
              <a:t>index</a:t>
            </a:r>
            <a:r>
              <a:rPr lang="es-MX" altLang="es-MX" dirty="0"/>
              <a:t> = log2(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) = log2(8) = 3</a:t>
            </a:r>
          </a:p>
          <a:p>
            <a:pPr lvl="1"/>
            <a:r>
              <a:rPr lang="es-MX" altLang="es-MX" dirty="0"/>
              <a:t>Tamaño de la etiqueta = 8 – 3 = 5</a:t>
            </a:r>
          </a:p>
          <a:p>
            <a:r>
              <a:rPr lang="es-MX" altLang="es-MX" dirty="0"/>
              <a:t>Respuesta: la dirección se separa en: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00111-001</a:t>
            </a:r>
          </a:p>
          <a:p>
            <a:pPr lvl="1"/>
            <a:r>
              <a:rPr lang="es-MX" altLang="es-MX" dirty="0" err="1"/>
              <a:t>Index</a:t>
            </a:r>
            <a:r>
              <a:rPr lang="es-MX" altLang="es-MX" dirty="0"/>
              <a:t> = 001</a:t>
            </a:r>
          </a:p>
          <a:p>
            <a:pPr lvl="1"/>
            <a:r>
              <a:rPr lang="es-MX" altLang="es-MX" dirty="0"/>
              <a:t>Etiqueta = 00111</a:t>
            </a:r>
          </a:p>
          <a:p>
            <a:pPr lvl="1"/>
            <a:r>
              <a:rPr lang="es-MX" altLang="es-MX" dirty="0"/>
              <a:t>Le toca el bloque 1 en el caché.</a:t>
            </a:r>
          </a:p>
          <a:p>
            <a:endParaRPr lang="es-MX" altLang="es-MX" dirty="0"/>
          </a:p>
        </p:txBody>
      </p:sp>
      <p:sp>
        <p:nvSpPr>
          <p:cNvPr id="24581" name="4 Marcador de pie de página">
            <a:extLst>
              <a:ext uri="{FF2B5EF4-FFF2-40B4-BE49-F238E27FC236}">
                <a16:creationId xmlns:a16="http://schemas.microsoft.com/office/drawing/2014/main" id="{4F9076E4-16EA-7BF6-4D91-BC992054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4582" name="5 Marcador de número de diapositiva">
            <a:extLst>
              <a:ext uri="{FF2B5EF4-FFF2-40B4-BE49-F238E27FC236}">
                <a16:creationId xmlns:a16="http://schemas.microsoft.com/office/drawing/2014/main" id="{822D7864-922C-ED35-2627-214A7867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416432-B475-A548-95BB-559B392A428A}" type="slidenum">
              <a:rPr lang="pt-BR" altLang="es-MX">
                <a:solidFill>
                  <a:srgbClr val="F30000"/>
                </a:solidFill>
              </a:rPr>
              <a:pPr/>
              <a:t>13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E2189D7A-2FF8-D94E-6EF0-786F6B9B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1DAC3D3-5469-85EF-DCBF-71C2B949F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Dados los siguientes datos: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4 (el caché tiene bloques de 4 bytes).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 (el caché tiene 8 bloques).</a:t>
            </a:r>
          </a:p>
          <a:p>
            <a:r>
              <a:rPr lang="es-MX" altLang="es-MX" dirty="0"/>
              <a:t>¿Qué bloque dentro del caché le toca a un dato con dirección 57 (i.e.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57)?</a:t>
            </a:r>
          </a:p>
          <a:p>
            <a:r>
              <a:rPr lang="es-MX" altLang="es-MX" dirty="0"/>
              <a:t>Suponer direcciones de 8 bits.</a:t>
            </a:r>
          </a:p>
        </p:txBody>
      </p:sp>
      <p:sp>
        <p:nvSpPr>
          <p:cNvPr id="25605" name="4 Marcador de pie de página">
            <a:extLst>
              <a:ext uri="{FF2B5EF4-FFF2-40B4-BE49-F238E27FC236}">
                <a16:creationId xmlns:a16="http://schemas.microsoft.com/office/drawing/2014/main" id="{C8BDEC28-DCAC-BCB6-9FBD-02DFBF2D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5606" name="5 Marcador de número de diapositiva">
            <a:extLst>
              <a:ext uri="{FF2B5EF4-FFF2-40B4-BE49-F238E27FC236}">
                <a16:creationId xmlns:a16="http://schemas.microsoft.com/office/drawing/2014/main" id="{0C13DE83-02A0-BCF8-D82E-D0959814F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A8FC89-13DE-9644-9B11-E436D3151CA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id="{A8099CC6-012E-C27B-9F9C-70439FD7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6317457-B525-AEA4-ED9E-1537805B5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Método 1.</a:t>
            </a:r>
          </a:p>
          <a:p>
            <a:r>
              <a:rPr lang="es-MX" altLang="es-MX" dirty="0"/>
              <a:t>Datos: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4,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8,</a:t>
            </a:r>
          </a:p>
          <a:p>
            <a:r>
              <a:rPr lang="es-MX" altLang="es-MX" dirty="0"/>
              <a:t>Respuesta:</a:t>
            </a:r>
          </a:p>
          <a:p>
            <a:pPr lvl="1"/>
            <a:r>
              <a:rPr lang="es-MX" altLang="es-MX" dirty="0"/>
              <a:t>d = 57 </a:t>
            </a:r>
            <a:r>
              <a:rPr lang="es-MX" altLang="es-MX" dirty="0" err="1"/>
              <a:t>div</a:t>
            </a:r>
            <a:r>
              <a:rPr lang="es-MX" altLang="es-MX" dirty="0"/>
              <a:t> 4 = 14</a:t>
            </a:r>
          </a:p>
          <a:p>
            <a:pPr lvl="1"/>
            <a:r>
              <a:rPr lang="es-MX" altLang="es-MX" dirty="0"/>
              <a:t>b = 14 mod 8 = 6</a:t>
            </a:r>
          </a:p>
          <a:p>
            <a:pPr lvl="1"/>
            <a:r>
              <a:rPr lang="es-MX" altLang="es-MX" dirty="0"/>
              <a:t>Le toca el bloque 6 en el caché.</a:t>
            </a:r>
          </a:p>
          <a:p>
            <a:endParaRPr lang="es-MX" altLang="es-MX" dirty="0"/>
          </a:p>
        </p:txBody>
      </p:sp>
      <p:sp>
        <p:nvSpPr>
          <p:cNvPr id="26629" name="4 Marcador de pie de página">
            <a:extLst>
              <a:ext uri="{FF2B5EF4-FFF2-40B4-BE49-F238E27FC236}">
                <a16:creationId xmlns:a16="http://schemas.microsoft.com/office/drawing/2014/main" id="{330E9FA6-7A28-A088-561A-8239D7A1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6630" name="5 Marcador de número de diapositiva">
            <a:extLst>
              <a:ext uri="{FF2B5EF4-FFF2-40B4-BE49-F238E27FC236}">
                <a16:creationId xmlns:a16="http://schemas.microsoft.com/office/drawing/2014/main" id="{3331B4A1-E50A-2C60-7570-D51ABF51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C4202E-E35E-0C4B-9D45-B328C59B3D8A}" type="slidenum">
              <a:rPr lang="pt-BR" altLang="es-MX">
                <a:solidFill>
                  <a:srgbClr val="F30000"/>
                </a:solidFill>
              </a:rPr>
              <a:pPr/>
              <a:t>15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E0A4423A-B4AF-A8CF-B6C3-14D5561F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1161D18-FB4A-691A-471E-69F54A0EE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Método 2.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Datos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57 = 00111001,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= 4,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= 8.</a:t>
            </a:r>
          </a:p>
          <a:p>
            <a:pPr lvl="1"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Tamaño del offset = log2(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) = log2(4) = 2</a:t>
            </a:r>
          </a:p>
          <a:p>
            <a:pPr lvl="1"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Tamaño del index = log2(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) = log2(8) = 3</a:t>
            </a:r>
          </a:p>
          <a:p>
            <a:pPr lvl="1"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Tamaño de la etiqueta = 8 – 3 – 2 = 3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s-MX" dirty="0"/>
          </a:p>
        </p:txBody>
      </p:sp>
      <p:sp>
        <p:nvSpPr>
          <p:cNvPr id="27653" name="4 Marcador de pie de página">
            <a:extLst>
              <a:ext uri="{FF2B5EF4-FFF2-40B4-BE49-F238E27FC236}">
                <a16:creationId xmlns:a16="http://schemas.microsoft.com/office/drawing/2014/main" id="{C75347F1-E1B0-76C9-2958-0E3E2D76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7654" name="5 Marcador de número de diapositiva">
            <a:extLst>
              <a:ext uri="{FF2B5EF4-FFF2-40B4-BE49-F238E27FC236}">
                <a16:creationId xmlns:a16="http://schemas.microsoft.com/office/drawing/2014/main" id="{BF63DB7E-D2E2-A49C-9A9B-C02EA49D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51B484-98D7-D847-BC01-E083C4B1C0EB}" type="slidenum">
              <a:rPr lang="pt-BR" altLang="es-MX">
                <a:solidFill>
                  <a:srgbClr val="F30000"/>
                </a:solidFill>
              </a:rPr>
              <a:pPr/>
              <a:t>16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>
            <a:extLst>
              <a:ext uri="{FF2B5EF4-FFF2-40B4-BE49-F238E27FC236}">
                <a16:creationId xmlns:a16="http://schemas.microsoft.com/office/drawing/2014/main" id="{6D84291E-48CF-79A8-9520-ADF4A82B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32CECF5-BFBC-B7C5-E40A-71654EDF8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Respuesta: la dirección se separa en:</a:t>
            </a:r>
          </a:p>
          <a:p>
            <a:pPr lvl="1"/>
            <a:r>
              <a:rPr lang="es-MX" altLang="es-MX" i="1" dirty="0"/>
              <a:t>a</a:t>
            </a:r>
            <a:r>
              <a:rPr lang="es-MX" altLang="es-MX" dirty="0"/>
              <a:t> = 001-110-01</a:t>
            </a:r>
          </a:p>
          <a:p>
            <a:pPr lvl="1"/>
            <a:r>
              <a:rPr lang="es-MX" altLang="es-MX" dirty="0"/>
              <a:t>Offset = 01</a:t>
            </a:r>
          </a:p>
          <a:p>
            <a:pPr lvl="1"/>
            <a:r>
              <a:rPr lang="es-MX" altLang="es-MX" dirty="0" err="1"/>
              <a:t>Index</a:t>
            </a:r>
            <a:r>
              <a:rPr lang="es-MX" altLang="es-MX" dirty="0"/>
              <a:t> = 110</a:t>
            </a:r>
          </a:p>
          <a:p>
            <a:pPr lvl="1"/>
            <a:r>
              <a:rPr lang="es-MX" altLang="es-MX" dirty="0"/>
              <a:t>Etiqueta = 001</a:t>
            </a:r>
          </a:p>
          <a:p>
            <a:pPr lvl="1"/>
            <a:r>
              <a:rPr lang="es-MX" altLang="es-MX" dirty="0"/>
              <a:t>Le toca el bloque 6 en el caché.</a:t>
            </a:r>
          </a:p>
          <a:p>
            <a:endParaRPr lang="es-MX" altLang="es-MX" dirty="0"/>
          </a:p>
        </p:txBody>
      </p:sp>
      <p:sp>
        <p:nvSpPr>
          <p:cNvPr id="28677" name="4 Marcador de pie de página">
            <a:extLst>
              <a:ext uri="{FF2B5EF4-FFF2-40B4-BE49-F238E27FC236}">
                <a16:creationId xmlns:a16="http://schemas.microsoft.com/office/drawing/2014/main" id="{A00D9B6C-59AA-6CE9-FCE1-2A70BCDA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8" name="5 Marcador de número de diapositiva">
            <a:extLst>
              <a:ext uri="{FF2B5EF4-FFF2-40B4-BE49-F238E27FC236}">
                <a16:creationId xmlns:a16="http://schemas.microsoft.com/office/drawing/2014/main" id="{47FDBA62-9ECE-F928-AA12-B7C472F4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14B401-90DD-6943-8DCD-8DD426DFDDE4}" type="slidenum">
              <a:rPr lang="pt-BR" altLang="es-MX">
                <a:solidFill>
                  <a:srgbClr val="F30000"/>
                </a:solidFill>
              </a:rPr>
              <a:pPr/>
              <a:t>17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4 Marcador de pie de página">
            <a:extLst>
              <a:ext uri="{FF2B5EF4-FFF2-40B4-BE49-F238E27FC236}">
                <a16:creationId xmlns:a16="http://schemas.microsoft.com/office/drawing/2014/main" id="{6243A0A0-2FCF-500F-2E9B-CC0188AC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9700" name="5 Marcador de número de diapositiva">
            <a:extLst>
              <a:ext uri="{FF2B5EF4-FFF2-40B4-BE49-F238E27FC236}">
                <a16:creationId xmlns:a16="http://schemas.microsoft.com/office/drawing/2014/main" id="{5B2A7818-9BC3-CF4A-B9A4-42987CF4DE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42810-2FFA-3E4E-9126-4F0EE19702E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29701" name="Rectangle 2">
            <a:extLst>
              <a:ext uri="{FF2B5EF4-FFF2-40B4-BE49-F238E27FC236}">
                <a16:creationId xmlns:a16="http://schemas.microsoft.com/office/drawing/2014/main" id="{7CEDB2EC-81FD-A91C-CDBA-D3AE61F8A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Etiqueta y bit válido</a:t>
            </a:r>
            <a:endParaRPr lang="en-US" altLang="es-MX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84F6612-6EB8-63AE-1A63-595268A6DC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Problema: a varias direcciones en la memoria les corresponde un mismo bloque en el caché.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Se necesita saber si el item en el caché es o no el item buscado.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A cada bloque del caché se le agrega una </a:t>
            </a:r>
            <a:r>
              <a:rPr lang="es-MX" altLang="es-MX" b="1" dirty="0"/>
              <a:t>etiqueta</a:t>
            </a:r>
            <a:r>
              <a:rPr lang="es-MX" altLang="es-MX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etiqueta tiene la información para identificar si el item en el caché es el dato buscado.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etiqueta tiene los bits altos de la dirección del item (la parte que no se usa para el offset ni para el índice).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>
            <a:extLst>
              <a:ext uri="{FF2B5EF4-FFF2-40B4-BE49-F238E27FC236}">
                <a16:creationId xmlns:a16="http://schemas.microsoft.com/office/drawing/2014/main" id="{709FD4E8-EBAE-E2F2-12DE-DC108BC15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Etiqueta y bit válido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69D24E82-F3BE-6B29-7D50-759ED573D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Además se necesita saber si el bloque tiene información válida o no.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Cada bloque tiene un bit llamado </a:t>
            </a:r>
            <a:r>
              <a:rPr lang="es-MX" altLang="es-MX" b="1" dirty="0"/>
              <a:t>bit válido</a:t>
            </a:r>
            <a:r>
              <a:rPr lang="es-MX" altLang="es-MX" dirty="0"/>
              <a:t>.</a:t>
            </a:r>
            <a:endParaRPr lang="en-US" altLang="es-MX" dirty="0"/>
          </a:p>
          <a:p>
            <a:endParaRPr lang="es-MX" altLang="es-MX" dirty="0"/>
          </a:p>
        </p:txBody>
      </p:sp>
      <p:sp>
        <p:nvSpPr>
          <p:cNvPr id="31749" name="4 Marcador de pie de página">
            <a:extLst>
              <a:ext uri="{FF2B5EF4-FFF2-40B4-BE49-F238E27FC236}">
                <a16:creationId xmlns:a16="http://schemas.microsoft.com/office/drawing/2014/main" id="{A64147D9-5CA1-B71F-DCDA-58A75399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1750" name="5 Marcador de número de diapositiva">
            <a:extLst>
              <a:ext uri="{FF2B5EF4-FFF2-40B4-BE49-F238E27FC236}">
                <a16:creationId xmlns:a16="http://schemas.microsoft.com/office/drawing/2014/main" id="{96D036E0-97DF-6210-B1BF-8E52D3C01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4757A8-545A-3346-8958-C69C956A1600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809F0-5472-421C-9BCB-E54056A9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Temario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3E342D-C9FC-4980-BC89-3ACD5A2E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Introducción.</a:t>
            </a:r>
          </a:p>
          <a:p>
            <a:r>
              <a:rPr lang="es-MX" dirty="0"/>
              <a:t>Cachés de mapeo directo.</a:t>
            </a:r>
          </a:p>
          <a:p>
            <a:r>
              <a:rPr lang="es-MX" dirty="0"/>
              <a:t>Overhead de un caché.</a:t>
            </a:r>
          </a:p>
          <a:p>
            <a:r>
              <a:rPr lang="es-MX" dirty="0"/>
              <a:t>Manejo de escrituras.</a:t>
            </a:r>
          </a:p>
          <a:p>
            <a:r>
              <a:rPr lang="es-MX" dirty="0"/>
              <a:t>Organización de la memoria.</a:t>
            </a:r>
          </a:p>
          <a:p>
            <a:r>
              <a:rPr lang="es-MX" dirty="0"/>
              <a:t>Cachés asociativos n-</a:t>
            </a:r>
            <a:r>
              <a:rPr lang="es-MX" dirty="0" err="1"/>
              <a:t>way</a:t>
            </a:r>
            <a:r>
              <a:rPr lang="es-MX" dirty="0"/>
              <a:t>.</a:t>
            </a:r>
          </a:p>
          <a:p>
            <a:r>
              <a:rPr lang="es-MX" dirty="0"/>
              <a:t>Cachés totalmente asociativos.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98A417-9972-48E8-881E-82B522DB3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28B2C3-80CE-4AFD-A200-B8BC2CD0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918BB-A3AC-134B-A25F-9DD538B43737}" type="slidenum">
              <a:rPr lang="pt-BR" altLang="es-MX" smtClean="0"/>
              <a:pPr/>
              <a:t>2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004632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4 Marcador de pie de página">
            <a:extLst>
              <a:ext uri="{FF2B5EF4-FFF2-40B4-BE49-F238E27FC236}">
                <a16:creationId xmlns:a16="http://schemas.microsoft.com/office/drawing/2014/main" id="{4E723C7B-0CE5-9B52-CC88-EF09DF49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2" name="5 Marcador de número de diapositiva">
            <a:extLst>
              <a:ext uri="{FF2B5EF4-FFF2-40B4-BE49-F238E27FC236}">
                <a16:creationId xmlns:a16="http://schemas.microsoft.com/office/drawing/2014/main" id="{634BC694-65FE-F2F4-AFE9-4DBD2177E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B44D24-68C2-994F-B31C-8C91B4AF6EE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28AB03E5-7FC4-4778-2A02-80D148963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2DCBE245-57BE-115C-3920-90B2DDC373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Direcciones de 8 bits.</a:t>
            </a:r>
          </a:p>
          <a:p>
            <a:pPr eaLnBrk="1" hangingPunct="1"/>
            <a:r>
              <a:rPr lang="es-MX" altLang="es-MX"/>
              <a:t>Tamaño de la memoria caché: 8 bloques.</a:t>
            </a:r>
          </a:p>
          <a:p>
            <a:pPr eaLnBrk="1" hangingPunct="1"/>
            <a:r>
              <a:rPr lang="es-MX" altLang="es-MX"/>
              <a:t>Tamaño del bloque: 1 byte.</a:t>
            </a:r>
          </a:p>
          <a:p>
            <a:pPr eaLnBrk="1" hangingPunct="1"/>
            <a:r>
              <a:rPr lang="es-MX" altLang="es-MX"/>
              <a:t>Offset = log</a:t>
            </a:r>
            <a:r>
              <a:rPr lang="es-MX" altLang="es-MX" baseline="-25000"/>
              <a:t>2</a:t>
            </a:r>
            <a:r>
              <a:rPr lang="es-MX" altLang="es-MX"/>
              <a:t>(1) = 0 bits.</a:t>
            </a:r>
          </a:p>
          <a:p>
            <a:pPr eaLnBrk="1" hangingPunct="1"/>
            <a:r>
              <a:rPr lang="es-MX" altLang="es-MX"/>
              <a:t>Index = log</a:t>
            </a:r>
            <a:r>
              <a:rPr lang="es-MX" altLang="es-MX" baseline="-25000"/>
              <a:t>2</a:t>
            </a:r>
            <a:r>
              <a:rPr lang="es-MX" altLang="es-MX"/>
              <a:t>(8) = 3 bits.</a:t>
            </a:r>
          </a:p>
          <a:p>
            <a:pPr eaLnBrk="1" hangingPunct="1"/>
            <a:r>
              <a:rPr lang="es-MX" altLang="es-MX"/>
              <a:t>Etiqueta = 8 – 3 – 0 = 5 bits.</a:t>
            </a:r>
          </a:p>
          <a:p>
            <a:pPr eaLnBrk="1" hangingPunct="1"/>
            <a:r>
              <a:rPr lang="es-MX" altLang="es-MX"/>
              <a:t>Inicialmente la memoria caché está vacía (para todas las entradas bit válido = falso).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>
            <a:extLst>
              <a:ext uri="{FF2B5EF4-FFF2-40B4-BE49-F238E27FC236}">
                <a16:creationId xmlns:a16="http://schemas.microsoft.com/office/drawing/2014/main" id="{2E5D3348-00B7-89C9-68F8-6236C018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</a:p>
        </p:txBody>
      </p:sp>
      <p:sp>
        <p:nvSpPr>
          <p:cNvPr id="34819" name="2 Marcador de contenido">
            <a:extLst>
              <a:ext uri="{FF2B5EF4-FFF2-40B4-BE49-F238E27FC236}">
                <a16:creationId xmlns:a16="http://schemas.microsoft.com/office/drawing/2014/main" id="{10801900-6216-9AD0-5BCE-A363AEA7E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Suponer que se reciben las siguientes peticiones de direcciones: 22, 26, 22, 26, 16, 3, 16 y 18.</a:t>
            </a:r>
          </a:p>
          <a:p>
            <a:r>
              <a:rPr lang="es-MX" altLang="es-MX" dirty="0"/>
              <a:t>Simular el comportamiento del caché y determinar la tasa de éxitos.</a:t>
            </a:r>
            <a:endParaRPr lang="en-US" altLang="es-MX" dirty="0"/>
          </a:p>
        </p:txBody>
      </p:sp>
      <p:sp>
        <p:nvSpPr>
          <p:cNvPr id="34821" name="4 Marcador de pie de página">
            <a:extLst>
              <a:ext uri="{FF2B5EF4-FFF2-40B4-BE49-F238E27FC236}">
                <a16:creationId xmlns:a16="http://schemas.microsoft.com/office/drawing/2014/main" id="{7536719B-58B7-EFC6-F4A1-7D97652B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22" name="5 Marcador de número de diapositiva">
            <a:extLst>
              <a:ext uri="{FF2B5EF4-FFF2-40B4-BE49-F238E27FC236}">
                <a16:creationId xmlns:a16="http://schemas.microsoft.com/office/drawing/2014/main" id="{992C1693-4568-8152-454B-7D971D4F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4BE908-9501-334F-A57F-4184D8C493CE}" type="slidenum">
              <a:rPr lang="pt-BR" altLang="es-MX">
                <a:solidFill>
                  <a:srgbClr val="F30000"/>
                </a:solidFill>
              </a:rPr>
              <a:pPr/>
              <a:t>21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4 Marcador de pie de página">
            <a:extLst>
              <a:ext uri="{FF2B5EF4-FFF2-40B4-BE49-F238E27FC236}">
                <a16:creationId xmlns:a16="http://schemas.microsoft.com/office/drawing/2014/main" id="{4A31E35C-DA8F-253F-6E87-38111734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4" name="5 Marcador de número de diapositiva">
            <a:extLst>
              <a:ext uri="{FF2B5EF4-FFF2-40B4-BE49-F238E27FC236}">
                <a16:creationId xmlns:a16="http://schemas.microsoft.com/office/drawing/2014/main" id="{D37AEA5B-CCF4-D0AF-25B6-3FE041424C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CD4C86-A06E-E24B-823A-8FFAB976CCA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86C6D3CF-2CC8-078A-43D9-6D901C2A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Estado inicial</a:t>
            </a:r>
            <a:endParaRPr lang="en-US" altLang="es-MX"/>
          </a:p>
        </p:txBody>
      </p:sp>
      <p:pic>
        <p:nvPicPr>
          <p:cNvPr id="35846" name="Picture 4">
            <a:extLst>
              <a:ext uri="{FF2B5EF4-FFF2-40B4-BE49-F238E27FC236}">
                <a16:creationId xmlns:a16="http://schemas.microsoft.com/office/drawing/2014/main" id="{92C8A373-78E6-C28D-343A-8DC30B95A69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209800"/>
            <a:ext cx="5794375" cy="3516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4 Marcador de pie de página">
            <a:extLst>
              <a:ext uri="{FF2B5EF4-FFF2-40B4-BE49-F238E27FC236}">
                <a16:creationId xmlns:a16="http://schemas.microsoft.com/office/drawing/2014/main" id="{DEC8EF35-3561-5815-9A27-BF3EA8FC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7892" name="5 Marcador de número de diapositiva">
            <a:extLst>
              <a:ext uri="{FF2B5EF4-FFF2-40B4-BE49-F238E27FC236}">
                <a16:creationId xmlns:a16="http://schemas.microsoft.com/office/drawing/2014/main" id="{308857C4-66D2-D500-6C23-677A17A1C9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AFDD94-AEA1-FA41-9076-81E6135FC143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5B283F31-57E8-1474-CBAB-867CA432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22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183D3FD-2ECA-767C-832A-B4B9F69467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22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</a:t>
            </a:r>
            <a:r>
              <a:rPr lang="en-US" altLang="es-MX" sz="2200" dirty="0"/>
              <a:t>= 10110</a:t>
            </a:r>
            <a:r>
              <a:rPr lang="en-US" altLang="es-MX" sz="2200" baseline="-25000" dirty="0"/>
              <a:t>2</a:t>
            </a:r>
            <a:r>
              <a:rPr lang="en-US" altLang="es-MX" sz="2200" dirty="0"/>
              <a:t> = 10-110.</a:t>
            </a:r>
          </a:p>
          <a:p>
            <a:pPr eaLnBrk="1" hangingPunct="1"/>
            <a:r>
              <a:rPr lang="es-MX" altLang="es-MX" sz="2200" dirty="0"/>
              <a:t>Se busca en el bloque 110 y se produce una falla.</a:t>
            </a:r>
          </a:p>
          <a:p>
            <a:pPr eaLnBrk="1" hangingPunct="1"/>
            <a:r>
              <a:rPr lang="es-MX" altLang="es-MX" sz="2200" dirty="0"/>
              <a:t>Se carga el dato en el bloque 110. Tasa de éxito: 0/1.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31FDB4EB-2213-9308-9D49-5DFFF4F0F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92475"/>
            <a:ext cx="4495800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3" name="Picture 5">
            <a:extLst>
              <a:ext uri="{FF2B5EF4-FFF2-40B4-BE49-F238E27FC236}">
                <a16:creationId xmlns:a16="http://schemas.microsoft.com/office/drawing/2014/main" id="{AE848894-812D-206C-2E42-B3D80AF39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0100"/>
            <a:ext cx="4419600" cy="268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4 Marcador de pie de página">
            <a:extLst>
              <a:ext uri="{FF2B5EF4-FFF2-40B4-BE49-F238E27FC236}">
                <a16:creationId xmlns:a16="http://schemas.microsoft.com/office/drawing/2014/main" id="{A1C63E5C-33D1-1313-A363-646B203F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9940" name="5 Marcador de número de diapositiva">
            <a:extLst>
              <a:ext uri="{FF2B5EF4-FFF2-40B4-BE49-F238E27FC236}">
                <a16:creationId xmlns:a16="http://schemas.microsoft.com/office/drawing/2014/main" id="{3FF52573-0C1D-96A4-A364-921A19773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C92114-6033-D748-9CF7-B4C346723F88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13AE50A4-EA2E-AF98-0CD4-41AE7B9BD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26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0B438FF-1AF5-9675-F177-20AD9E266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26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= 11010</a:t>
            </a:r>
            <a:r>
              <a:rPr lang="es-MX" altLang="es-MX" sz="2200" baseline="-25000" dirty="0"/>
              <a:t>2</a:t>
            </a:r>
            <a:r>
              <a:rPr lang="es-MX" altLang="es-MX" sz="2200" dirty="0"/>
              <a:t> = 11-010.</a:t>
            </a:r>
          </a:p>
          <a:p>
            <a:pPr eaLnBrk="1" hangingPunct="1"/>
            <a:r>
              <a:rPr lang="es-MX" altLang="es-MX" sz="2200" dirty="0"/>
              <a:t>Se busca en el bloque 010 y se produce una falla.</a:t>
            </a:r>
          </a:p>
          <a:p>
            <a:pPr eaLnBrk="1" hangingPunct="1"/>
            <a:r>
              <a:rPr lang="es-MX" altLang="es-MX" sz="2200" dirty="0"/>
              <a:t>Se carga el dato en el bloque 010. Tasa de éxito 0/2.</a:t>
            </a:r>
            <a:endParaRPr lang="en-US" altLang="es-MX" sz="2200" dirty="0"/>
          </a:p>
        </p:txBody>
      </p:sp>
      <p:pic>
        <p:nvPicPr>
          <p:cNvPr id="34822" name="Picture 6">
            <a:extLst>
              <a:ext uri="{FF2B5EF4-FFF2-40B4-BE49-F238E27FC236}">
                <a16:creationId xmlns:a16="http://schemas.microsoft.com/office/drawing/2014/main" id="{9BA0C8DF-47CC-6EC4-2D0A-B2D2D0E95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81400"/>
            <a:ext cx="457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>
            <a:extLst>
              <a:ext uri="{FF2B5EF4-FFF2-40B4-BE49-F238E27FC236}">
                <a16:creationId xmlns:a16="http://schemas.microsoft.com/office/drawing/2014/main" id="{DC3250F9-52D7-85C5-8ECA-D4455983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4419600" cy="26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4 Marcador de pie de página">
            <a:extLst>
              <a:ext uri="{FF2B5EF4-FFF2-40B4-BE49-F238E27FC236}">
                <a16:creationId xmlns:a16="http://schemas.microsoft.com/office/drawing/2014/main" id="{7A5095D3-A033-1C85-295F-28AEFAB9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8" name="5 Marcador de número de diapositiva">
            <a:extLst>
              <a:ext uri="{FF2B5EF4-FFF2-40B4-BE49-F238E27FC236}">
                <a16:creationId xmlns:a16="http://schemas.microsoft.com/office/drawing/2014/main" id="{F6ED1DA7-FEA5-1D81-B9FF-B5949269A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EF5CD6-70A8-E34F-9296-8EFA954F4367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41989" name="Rectangle 2">
            <a:extLst>
              <a:ext uri="{FF2B5EF4-FFF2-40B4-BE49-F238E27FC236}">
                <a16:creationId xmlns:a16="http://schemas.microsoft.com/office/drawing/2014/main" id="{8D0613FE-518A-1BB1-5D16-FDCB322A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22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6E13207-7992-1074-6685-3D4DC2CD37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22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</a:t>
            </a:r>
            <a:r>
              <a:rPr lang="en-US" altLang="es-MX" sz="2200" dirty="0"/>
              <a:t>= 10110</a:t>
            </a:r>
            <a:r>
              <a:rPr lang="en-US" altLang="es-MX" sz="2200" baseline="-25000" dirty="0"/>
              <a:t>2</a:t>
            </a:r>
            <a:r>
              <a:rPr lang="en-US" altLang="es-MX" sz="2200" dirty="0"/>
              <a:t> = 10-110.</a:t>
            </a:r>
          </a:p>
          <a:p>
            <a:pPr eaLnBrk="1" hangingPunct="1"/>
            <a:r>
              <a:rPr lang="es-MX" altLang="es-MX" sz="2200" dirty="0"/>
              <a:t>Se busca en el bloque 110.</a:t>
            </a:r>
          </a:p>
          <a:p>
            <a:pPr eaLnBrk="1" hangingPunct="1"/>
            <a:r>
              <a:rPr lang="es-MX" altLang="es-MX" sz="2200" dirty="0"/>
              <a:t>Se compara la etiqueta con 10 (la parte alta de la dirección).</a:t>
            </a:r>
          </a:p>
          <a:p>
            <a:pPr eaLnBrk="1" hangingPunct="1"/>
            <a:r>
              <a:rPr lang="es-MX" altLang="es-MX" sz="2200" dirty="0"/>
              <a:t>Se produce un éxito. Tasa de éxito: 1/3.</a:t>
            </a:r>
            <a:endParaRPr lang="en-US" altLang="es-MX" sz="2200" dirty="0"/>
          </a:p>
        </p:txBody>
      </p:sp>
      <p:pic>
        <p:nvPicPr>
          <p:cNvPr id="36870" name="Picture 6">
            <a:extLst>
              <a:ext uri="{FF2B5EF4-FFF2-40B4-BE49-F238E27FC236}">
                <a16:creationId xmlns:a16="http://schemas.microsoft.com/office/drawing/2014/main" id="{6D96B8DF-FB6D-1482-71A2-1DC9DE587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70275"/>
            <a:ext cx="51816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4 Marcador de pie de página">
            <a:extLst>
              <a:ext uri="{FF2B5EF4-FFF2-40B4-BE49-F238E27FC236}">
                <a16:creationId xmlns:a16="http://schemas.microsoft.com/office/drawing/2014/main" id="{CD4EA8A9-39CE-6B5C-3CBF-5E5D7ABC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6" name="5 Marcador de número de diapositiva">
            <a:extLst>
              <a:ext uri="{FF2B5EF4-FFF2-40B4-BE49-F238E27FC236}">
                <a16:creationId xmlns:a16="http://schemas.microsoft.com/office/drawing/2014/main" id="{E14B8A93-2907-1D5B-A52A-3624F887D7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5B882B-6E5C-ED44-9C95-E8A9CB0145A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44037" name="Rectangle 2">
            <a:extLst>
              <a:ext uri="{FF2B5EF4-FFF2-40B4-BE49-F238E27FC236}">
                <a16:creationId xmlns:a16="http://schemas.microsoft.com/office/drawing/2014/main" id="{E2A36E49-1A31-8A47-20E2-6BDE44D1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26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FFA7692-FA9D-AE79-2B3A-45EC83A39F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26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</a:t>
            </a:r>
            <a:r>
              <a:rPr lang="en-US" altLang="es-MX" sz="2200" dirty="0"/>
              <a:t>= 11010</a:t>
            </a:r>
            <a:r>
              <a:rPr lang="en-US" altLang="es-MX" sz="2200" baseline="-25000" dirty="0"/>
              <a:t>2</a:t>
            </a:r>
            <a:r>
              <a:rPr lang="en-US" altLang="es-MX" sz="2200" dirty="0"/>
              <a:t> = 11-010.</a:t>
            </a:r>
          </a:p>
          <a:p>
            <a:pPr eaLnBrk="1" hangingPunct="1"/>
            <a:r>
              <a:rPr lang="es-MX" altLang="es-MX" sz="2200" dirty="0"/>
              <a:t>Se busca en el bloque 010.</a:t>
            </a:r>
          </a:p>
          <a:p>
            <a:pPr eaLnBrk="1" hangingPunct="1"/>
            <a:r>
              <a:rPr lang="es-MX" altLang="es-MX" sz="2200" dirty="0"/>
              <a:t>Se compara la etiqueta con 11 (la parte alta de la dirección).</a:t>
            </a:r>
          </a:p>
          <a:p>
            <a:pPr eaLnBrk="1" hangingPunct="1"/>
            <a:r>
              <a:rPr lang="es-MX" altLang="es-MX" sz="2200" dirty="0"/>
              <a:t>Se produce un éxito. Tasa de éxito: 2/4.</a:t>
            </a:r>
            <a:endParaRPr lang="en-US" altLang="es-MX" sz="2200" dirty="0"/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14B63C55-A6A6-D663-F8F3-49E57DA93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70275"/>
            <a:ext cx="51816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4 Marcador de pie de página">
            <a:extLst>
              <a:ext uri="{FF2B5EF4-FFF2-40B4-BE49-F238E27FC236}">
                <a16:creationId xmlns:a16="http://schemas.microsoft.com/office/drawing/2014/main" id="{F22E7296-2D44-10CA-8B74-575AFB27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4" name="5 Marcador de número de diapositiva">
            <a:extLst>
              <a:ext uri="{FF2B5EF4-FFF2-40B4-BE49-F238E27FC236}">
                <a16:creationId xmlns:a16="http://schemas.microsoft.com/office/drawing/2014/main" id="{DCDA7641-E129-6936-C780-41C4986DF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7A807A-8CC1-C24B-9CBB-1A45238721B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C83BC363-B337-593D-C8B9-263141891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16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97694AA-AC36-5A78-EB47-91DFAFA826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16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= 10000</a:t>
            </a:r>
            <a:r>
              <a:rPr lang="es-MX" altLang="es-MX" sz="2200" baseline="-25000" dirty="0"/>
              <a:t>2</a:t>
            </a:r>
            <a:r>
              <a:rPr lang="es-MX" altLang="es-MX" sz="2200" dirty="0"/>
              <a:t> = 10-000.</a:t>
            </a:r>
          </a:p>
          <a:p>
            <a:pPr eaLnBrk="1" hangingPunct="1"/>
            <a:r>
              <a:rPr lang="es-MX" altLang="es-MX" sz="2200" dirty="0"/>
              <a:t>Se busca en el bloque 000 y se produce una falla.</a:t>
            </a:r>
          </a:p>
          <a:p>
            <a:pPr eaLnBrk="1" hangingPunct="1"/>
            <a:r>
              <a:rPr lang="es-MX" altLang="es-MX" sz="2200" dirty="0"/>
              <a:t>Se carga el dato en el bloque 000. Tasa de éxito 2/5.</a:t>
            </a:r>
            <a:endParaRPr lang="en-US" altLang="es-MX" sz="2200" dirty="0"/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A2A77A18-3C43-2405-5B96-8EB9F2BA4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44958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>
            <a:extLst>
              <a:ext uri="{FF2B5EF4-FFF2-40B4-BE49-F238E27FC236}">
                <a16:creationId xmlns:a16="http://schemas.microsoft.com/office/drawing/2014/main" id="{F6EADA2E-0CC1-6763-79AE-C854F6226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41700"/>
            <a:ext cx="4572000" cy="268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4 Marcador de pie de página">
            <a:extLst>
              <a:ext uri="{FF2B5EF4-FFF2-40B4-BE49-F238E27FC236}">
                <a16:creationId xmlns:a16="http://schemas.microsoft.com/office/drawing/2014/main" id="{D6144DF7-D933-29B1-0412-D8BEE2BB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2" name="5 Marcador de número de diapositiva">
            <a:extLst>
              <a:ext uri="{FF2B5EF4-FFF2-40B4-BE49-F238E27FC236}">
                <a16:creationId xmlns:a16="http://schemas.microsoft.com/office/drawing/2014/main" id="{40A63921-DDE6-4CEB-61A1-51CCBA9918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425E4D-22AE-1C48-BB4D-E734470D8560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48133" name="Rectangle 2">
            <a:extLst>
              <a:ext uri="{FF2B5EF4-FFF2-40B4-BE49-F238E27FC236}">
                <a16:creationId xmlns:a16="http://schemas.microsoft.com/office/drawing/2014/main" id="{2BF4848C-9471-EC58-18A5-4E32CA716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3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FFC5397-77E6-8676-3B17-4E0A6BEBB1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3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= 00011</a:t>
            </a:r>
            <a:r>
              <a:rPr lang="es-MX" altLang="es-MX" sz="2200" baseline="-25000" dirty="0"/>
              <a:t>2</a:t>
            </a:r>
            <a:r>
              <a:rPr lang="es-MX" altLang="es-MX" sz="2200" dirty="0"/>
              <a:t> = 00-011.</a:t>
            </a:r>
          </a:p>
          <a:p>
            <a:pPr eaLnBrk="1" hangingPunct="1"/>
            <a:r>
              <a:rPr lang="es-MX" altLang="es-MX" sz="2200" dirty="0"/>
              <a:t>Se busca en el bloque 011 y se produce una falla.</a:t>
            </a:r>
          </a:p>
          <a:p>
            <a:pPr eaLnBrk="1" hangingPunct="1"/>
            <a:r>
              <a:rPr lang="es-MX" altLang="es-MX" sz="2200" dirty="0"/>
              <a:t>Se carga el dato en el bloque 011. Tasa de éxito 2/6.</a:t>
            </a:r>
            <a:endParaRPr lang="en-US" altLang="es-MX" sz="2200" dirty="0"/>
          </a:p>
        </p:txBody>
      </p:sp>
      <p:pic>
        <p:nvPicPr>
          <p:cNvPr id="43012" name="Picture 4">
            <a:extLst>
              <a:ext uri="{FF2B5EF4-FFF2-40B4-BE49-F238E27FC236}">
                <a16:creationId xmlns:a16="http://schemas.microsoft.com/office/drawing/2014/main" id="{28614A4B-BDF5-5E42-961F-2E82C086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572000" cy="268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3" name="Picture 5">
            <a:extLst>
              <a:ext uri="{FF2B5EF4-FFF2-40B4-BE49-F238E27FC236}">
                <a16:creationId xmlns:a16="http://schemas.microsoft.com/office/drawing/2014/main" id="{E796AAF1-CB71-9E9C-3A05-4FDB7A046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44196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4 Marcador de pie de página">
            <a:extLst>
              <a:ext uri="{FF2B5EF4-FFF2-40B4-BE49-F238E27FC236}">
                <a16:creationId xmlns:a16="http://schemas.microsoft.com/office/drawing/2014/main" id="{FB9F3E8B-5DD4-1E79-F423-54F3AC32B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0180" name="5 Marcador de número de diapositiva">
            <a:extLst>
              <a:ext uri="{FF2B5EF4-FFF2-40B4-BE49-F238E27FC236}">
                <a16:creationId xmlns:a16="http://schemas.microsoft.com/office/drawing/2014/main" id="{06F26F39-2DAA-A8F9-E7A5-A7F766A55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55C1C3-9706-5A47-BCDC-3B3014C7DC8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0181" name="Rectangle 2">
            <a:extLst>
              <a:ext uri="{FF2B5EF4-FFF2-40B4-BE49-F238E27FC236}">
                <a16:creationId xmlns:a16="http://schemas.microsoft.com/office/drawing/2014/main" id="{AC098A6F-CF56-D4B4-9423-19DD7B115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16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646F51C-3418-9E58-B168-EC087FF61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16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= 10000</a:t>
            </a:r>
            <a:r>
              <a:rPr lang="es-MX" altLang="es-MX" sz="2200" baseline="-25000" dirty="0"/>
              <a:t>2</a:t>
            </a:r>
            <a:r>
              <a:rPr lang="es-MX" altLang="es-MX" sz="2200" dirty="0"/>
              <a:t> = 10-000.</a:t>
            </a:r>
          </a:p>
          <a:p>
            <a:pPr eaLnBrk="1" hangingPunct="1"/>
            <a:r>
              <a:rPr lang="es-MX" altLang="es-MX" sz="2200" dirty="0"/>
              <a:t>Se busca en el bloque 000.</a:t>
            </a:r>
          </a:p>
          <a:p>
            <a:pPr eaLnBrk="1" hangingPunct="1"/>
            <a:r>
              <a:rPr lang="es-MX" altLang="es-MX" sz="2200" dirty="0"/>
              <a:t>Se compara la etiqueta con 10 (la parte alta de la dirección).</a:t>
            </a:r>
          </a:p>
          <a:p>
            <a:pPr eaLnBrk="1" hangingPunct="1"/>
            <a:r>
              <a:rPr lang="es-MX" altLang="es-MX" sz="2200" dirty="0"/>
              <a:t>Se produce un éxito. Tasa de éxito: 3/7.</a:t>
            </a:r>
            <a:endParaRPr lang="en-US" altLang="es-MX" sz="2200" dirty="0"/>
          </a:p>
        </p:txBody>
      </p:sp>
      <p:pic>
        <p:nvPicPr>
          <p:cNvPr id="45060" name="Picture 4">
            <a:extLst>
              <a:ext uri="{FF2B5EF4-FFF2-40B4-BE49-F238E27FC236}">
                <a16:creationId xmlns:a16="http://schemas.microsoft.com/office/drawing/2014/main" id="{1C1A1B26-3E41-E02C-2AF4-2F54F78CC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35363"/>
            <a:ext cx="48768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4 Marcador de pie de página">
            <a:extLst>
              <a:ext uri="{FF2B5EF4-FFF2-40B4-BE49-F238E27FC236}">
                <a16:creationId xmlns:a16="http://schemas.microsoft.com/office/drawing/2014/main" id="{BCE4823B-81B8-3059-2C8B-BCC6C8D7B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172" name="5 Marcador de número de diapositiva">
            <a:extLst>
              <a:ext uri="{FF2B5EF4-FFF2-40B4-BE49-F238E27FC236}">
                <a16:creationId xmlns:a16="http://schemas.microsoft.com/office/drawing/2014/main" id="{E00E63BB-A84D-F7FF-8357-3D36CFDD5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AA433E-53E3-674D-81E3-C7F7F56C2CC0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B79B751E-458C-9D17-66BE-2963114C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Introducción</a:t>
            </a:r>
            <a:endParaRPr lang="en-US" altLang="es-MX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431B927-BF05-52B7-9AA9-8EFA5B07A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memoria caché es el nivel de memoria situada entre el procesador y la memoria principal.</a:t>
            </a:r>
          </a:p>
          <a:p>
            <a:pPr eaLnBrk="1" hangingPunct="1"/>
            <a:r>
              <a:rPr lang="es-MX" altLang="es-MX" dirty="0"/>
              <a:t>Se comenzaron a usar a fines de los años 60s.</a:t>
            </a:r>
          </a:p>
          <a:p>
            <a:pPr eaLnBrk="1" hangingPunct="1"/>
            <a:r>
              <a:rPr lang="es-MX" altLang="es-MX" dirty="0"/>
              <a:t>Todas la computadoras modernas incluyen cachés.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4 Marcador de pie de página">
            <a:extLst>
              <a:ext uri="{FF2B5EF4-FFF2-40B4-BE49-F238E27FC236}">
                <a16:creationId xmlns:a16="http://schemas.microsoft.com/office/drawing/2014/main" id="{1830BD6F-C45A-B6D5-9241-1F839783A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8" name="5 Marcador de número de diapositiva">
            <a:extLst>
              <a:ext uri="{FF2B5EF4-FFF2-40B4-BE49-F238E27FC236}">
                <a16:creationId xmlns:a16="http://schemas.microsoft.com/office/drawing/2014/main" id="{691C0D6E-0F8C-3926-CD32-CF24BE8DF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399525-2F26-DF41-B9A3-5D4141D4B7B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2229" name="Rectangle 2">
            <a:extLst>
              <a:ext uri="{FF2B5EF4-FFF2-40B4-BE49-F238E27FC236}">
                <a16:creationId xmlns:a16="http://schemas.microsoft.com/office/drawing/2014/main" id="{575DA7B5-67DD-3466-0D6D-ABDB6FE6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Se pide la dirección 18</a:t>
            </a:r>
            <a:r>
              <a:rPr lang="es-MX" altLang="es-MX" baseline="-25000"/>
              <a:t>10</a:t>
            </a:r>
            <a:endParaRPr lang="en-US" altLang="es-MX" baseline="-250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EE80332-FF82-36C7-73FC-501BEBF9C4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2200" dirty="0"/>
              <a:t>18</a:t>
            </a:r>
            <a:r>
              <a:rPr lang="es-MX" altLang="es-MX" sz="2200" baseline="-25000" dirty="0"/>
              <a:t>10</a:t>
            </a:r>
            <a:r>
              <a:rPr lang="es-MX" altLang="es-MX" sz="2200" dirty="0"/>
              <a:t> = 10010</a:t>
            </a:r>
            <a:r>
              <a:rPr lang="es-MX" altLang="es-MX" sz="2200" baseline="-25000" dirty="0"/>
              <a:t>2</a:t>
            </a:r>
            <a:r>
              <a:rPr lang="es-MX" altLang="es-MX" sz="2200" dirty="0"/>
              <a:t> = 10-010.</a:t>
            </a:r>
          </a:p>
          <a:p>
            <a:pPr eaLnBrk="1" hangingPunct="1"/>
            <a:r>
              <a:rPr lang="es-MX" altLang="es-MX" sz="2200" dirty="0"/>
              <a:t>Se busca en el bloque 010 y se produce una falla.</a:t>
            </a:r>
          </a:p>
          <a:p>
            <a:pPr eaLnBrk="1" hangingPunct="1"/>
            <a:r>
              <a:rPr lang="es-MX" altLang="es-MX" sz="2200" dirty="0"/>
              <a:t>Se carga el dato en el bloque 010. Tasa de éxito 3/8.</a:t>
            </a:r>
            <a:endParaRPr lang="en-US" altLang="es-MX" sz="2200" dirty="0"/>
          </a:p>
        </p:txBody>
      </p:sp>
      <p:pic>
        <p:nvPicPr>
          <p:cNvPr id="47108" name="Picture 4">
            <a:extLst>
              <a:ext uri="{FF2B5EF4-FFF2-40B4-BE49-F238E27FC236}">
                <a16:creationId xmlns:a16="http://schemas.microsoft.com/office/drawing/2014/main" id="{82457B51-D22E-ACFD-5A37-2DA97487D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4419600" cy="26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0" name="Picture 6">
            <a:extLst>
              <a:ext uri="{FF2B5EF4-FFF2-40B4-BE49-F238E27FC236}">
                <a16:creationId xmlns:a16="http://schemas.microsoft.com/office/drawing/2014/main" id="{6F18D70E-A0F6-838F-C640-64485A7AF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24250"/>
            <a:ext cx="4495800" cy="266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Título">
            <a:extLst>
              <a:ext uri="{FF2B5EF4-FFF2-40B4-BE49-F238E27FC236}">
                <a16:creationId xmlns:a16="http://schemas.microsoft.com/office/drawing/2014/main" id="{94555022-DBF7-8BB6-25D2-15010D83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Nomenclatura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0B3EFE0-E177-26CE-1957-D028B6A96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El nombre del caché indica el espacio disponible para guardar datos.</a:t>
            </a:r>
          </a:p>
          <a:p>
            <a:r>
              <a:rPr lang="es-MX" altLang="es-MX"/>
              <a:t>No se toma en cuenta el espacio extra dedicado a las etiquetas y a los bits válidos.</a:t>
            </a:r>
          </a:p>
          <a:p>
            <a:r>
              <a:rPr lang="es-MX" altLang="es-MX"/>
              <a:t>Un caché de 8KB tiene 8 kilobytes para guardar datos.</a:t>
            </a:r>
          </a:p>
          <a:p>
            <a:r>
              <a:rPr lang="es-MX" altLang="es-MX"/>
              <a:t>Un cache de 64KB tiene 64 kilobytes para guardar datos.</a:t>
            </a:r>
          </a:p>
          <a:p>
            <a:endParaRPr lang="es-MX" altLang="es-MX"/>
          </a:p>
        </p:txBody>
      </p:sp>
      <p:sp>
        <p:nvSpPr>
          <p:cNvPr id="54277" name="4 Marcador de pie de página">
            <a:extLst>
              <a:ext uri="{FF2B5EF4-FFF2-40B4-BE49-F238E27FC236}">
                <a16:creationId xmlns:a16="http://schemas.microsoft.com/office/drawing/2014/main" id="{1E93DF1A-3432-903E-25B5-E0B58243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4278" name="5 Marcador de número de diapositiva">
            <a:extLst>
              <a:ext uri="{FF2B5EF4-FFF2-40B4-BE49-F238E27FC236}">
                <a16:creationId xmlns:a16="http://schemas.microsoft.com/office/drawing/2014/main" id="{A7522D50-3314-7445-13A1-8ECB03194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63E117-A645-084F-91BD-6E6C169CD45D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4 Marcador de pie de página">
            <a:extLst>
              <a:ext uri="{FF2B5EF4-FFF2-40B4-BE49-F238E27FC236}">
                <a16:creationId xmlns:a16="http://schemas.microsoft.com/office/drawing/2014/main" id="{A4B2E9BD-80BA-2167-1D3F-27E88C85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5300" name="5 Marcador de número de diapositiva">
            <a:extLst>
              <a:ext uri="{FF2B5EF4-FFF2-40B4-BE49-F238E27FC236}">
                <a16:creationId xmlns:a16="http://schemas.microsoft.com/office/drawing/2014/main" id="{6354D7E5-8B96-3FE3-CEDC-BA6E2EBCD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370BDB-C0C1-8A4A-8F14-8C0221E5812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5301" name="Rectangle 2">
            <a:extLst>
              <a:ext uri="{FF2B5EF4-FFF2-40B4-BE49-F238E27FC236}">
                <a16:creationId xmlns:a16="http://schemas.microsoft.com/office/drawing/2014/main" id="{D2C73C71-F09F-5C26-E7C3-48BA3F47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Caché de 4KB de mapeo directo</a:t>
            </a:r>
          </a:p>
        </p:txBody>
      </p:sp>
      <p:sp>
        <p:nvSpPr>
          <p:cNvPr id="55302" name="Rectangle 3">
            <a:extLst>
              <a:ext uri="{FF2B5EF4-FFF2-40B4-BE49-F238E27FC236}">
                <a16:creationId xmlns:a16="http://schemas.microsoft.com/office/drawing/2014/main" id="{DEFCC362-4D22-5783-A14A-EC5957953F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55303" name="Picture 4">
            <a:extLst>
              <a:ext uri="{FF2B5EF4-FFF2-40B4-BE49-F238E27FC236}">
                <a16:creationId xmlns:a16="http://schemas.microsoft.com/office/drawing/2014/main" id="{EA86ADB2-0BD3-3AC7-9459-12524B405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4667250" cy="46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4 Marcador de pie de página">
            <a:extLst>
              <a:ext uri="{FF2B5EF4-FFF2-40B4-BE49-F238E27FC236}">
                <a16:creationId xmlns:a16="http://schemas.microsoft.com/office/drawing/2014/main" id="{54A15113-9AA8-066A-1CA2-9FECDF3BF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7348" name="5 Marcador de número de diapositiva">
            <a:extLst>
              <a:ext uri="{FF2B5EF4-FFF2-40B4-BE49-F238E27FC236}">
                <a16:creationId xmlns:a16="http://schemas.microsoft.com/office/drawing/2014/main" id="{05507535-9766-1223-E10B-9D0A6B45D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6152C5-A6C0-8D4F-AF38-745E0ADD166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7349" name="Rectangle 2">
            <a:extLst>
              <a:ext uri="{FF2B5EF4-FFF2-40B4-BE49-F238E27FC236}">
                <a16:creationId xmlns:a16="http://schemas.microsoft.com/office/drawing/2014/main" id="{680D56A1-0EAD-BE3C-0B5F-CC311A3F8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Explicación</a:t>
            </a:r>
            <a:endParaRPr lang="en-US" altLang="es-MX"/>
          </a:p>
        </p:txBody>
      </p:sp>
      <p:sp>
        <p:nvSpPr>
          <p:cNvPr id="57350" name="Rectangle 3">
            <a:extLst>
              <a:ext uri="{FF2B5EF4-FFF2-40B4-BE49-F238E27FC236}">
                <a16:creationId xmlns:a16="http://schemas.microsoft.com/office/drawing/2014/main" id="{0923A1F0-959C-AC8E-D20F-1E5A553C7D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1K = 1024 = 2</a:t>
            </a:r>
            <a:r>
              <a:rPr lang="es-MX" altLang="es-MX" baseline="30000" dirty="0"/>
              <a:t>10</a:t>
            </a:r>
            <a:r>
              <a:rPr lang="es-MX" altLang="es-MX" dirty="0"/>
              <a:t> palabras.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Direcciones de 32 bits.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dirección se divide en: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Índice del cache (bits 11:2) selecciona el bloque.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Etiqueta (bits 31:12) se compara con la etiqueta del bloque del caché.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Éxito = válido AND (etiqueta == dirección[31:12])</a:t>
            </a:r>
          </a:p>
          <a:p>
            <a:pPr eaLnBrk="1" hangingPunct="1">
              <a:lnSpc>
                <a:spcPct val="90000"/>
              </a:lnSpc>
            </a:pPr>
            <a:endParaRPr lang="en-US" altLang="es-MX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4 Marcador de pie de página">
            <a:extLst>
              <a:ext uri="{FF2B5EF4-FFF2-40B4-BE49-F238E27FC236}">
                <a16:creationId xmlns:a16="http://schemas.microsoft.com/office/drawing/2014/main" id="{58BE10D6-9341-7C16-3869-891992B3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9396" name="5 Marcador de número de diapositiva">
            <a:extLst>
              <a:ext uri="{FF2B5EF4-FFF2-40B4-BE49-F238E27FC236}">
                <a16:creationId xmlns:a16="http://schemas.microsoft.com/office/drawing/2014/main" id="{E0855423-9789-13CC-3604-CF08E46DF7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6620E2-01C3-7343-8E05-EBB0C13233E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59397" name="Rectangle 2">
            <a:extLst>
              <a:ext uri="{FF2B5EF4-FFF2-40B4-BE49-F238E27FC236}">
                <a16:creationId xmlns:a16="http://schemas.microsoft.com/office/drawing/2014/main" id="{B1415FD1-5068-0A85-4B40-5BCEE47A1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Overhead de un caché</a:t>
            </a:r>
            <a:endParaRPr lang="en-US" altLang="es-MX" dirty="0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88DC387-7264-AC8E-FA36-8C8DAAB71E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Overhead es el espacio extra requerido para guardar los items en un caché.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En un caché de mapeo directo, el overhead incluye las etiquetas y los bits válidos.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Hay al menos dos métodos para calcular el overhead de un caché:</a:t>
            </a:r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Título">
            <a:extLst>
              <a:ext uri="{FF2B5EF4-FFF2-40B4-BE49-F238E27FC236}">
                <a16:creationId xmlns:a16="http://schemas.microsoft.com/office/drawing/2014/main" id="{E26658D1-774D-DC8A-9DCD-D8D22A958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 dirty="0"/>
              <a:t>Overhead de un caché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F26A7B2-F052-1713-CABC-6C000EB9D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Método 1:</a:t>
            </a:r>
          </a:p>
          <a:p>
            <a:r>
              <a:rPr lang="es-MX" altLang="es-MX" dirty="0"/>
              <a:t>Calcular el número de bits que ocupan los datos en el caché y llamarle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Calcular el número de bits que ocupa todo el caché (incluyendo etiquetas y bits válidos) y llamarle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Overhead = ((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/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) – 1) x 100.</a:t>
            </a:r>
          </a:p>
          <a:p>
            <a:endParaRPr lang="es-MX" altLang="es-MX" dirty="0"/>
          </a:p>
        </p:txBody>
      </p:sp>
      <p:sp>
        <p:nvSpPr>
          <p:cNvPr id="61445" name="4 Marcador de pie de página">
            <a:extLst>
              <a:ext uri="{FF2B5EF4-FFF2-40B4-BE49-F238E27FC236}">
                <a16:creationId xmlns:a16="http://schemas.microsoft.com/office/drawing/2014/main" id="{4F60B9FF-2E84-C195-52D4-D70B16AA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1446" name="5 Marcador de número de diapositiva">
            <a:extLst>
              <a:ext uri="{FF2B5EF4-FFF2-40B4-BE49-F238E27FC236}">
                <a16:creationId xmlns:a16="http://schemas.microsoft.com/office/drawing/2014/main" id="{C9C84859-340E-56E3-C7A0-EFDC692E39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2606BA-6E15-EE46-9262-49DCAB9E2E5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Título">
            <a:extLst>
              <a:ext uri="{FF2B5EF4-FFF2-40B4-BE49-F238E27FC236}">
                <a16:creationId xmlns:a16="http://schemas.microsoft.com/office/drawing/2014/main" id="{854D0174-4441-74FD-C833-791BE441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 dirty="0"/>
              <a:t>Overhead de un caché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CFEA492-8750-50E2-D5A6-4C4DCB140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Método 2:</a:t>
            </a:r>
          </a:p>
          <a:p>
            <a:r>
              <a:rPr lang="es-MX" altLang="es-MX" dirty="0"/>
              <a:t>Obtener el tamaño de bloque en bits y llamarle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Calcular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= tamaño de etiqueta en bits + 1 (por el bit válido).</a:t>
            </a:r>
          </a:p>
          <a:p>
            <a:r>
              <a:rPr lang="es-MX" altLang="es-MX" dirty="0"/>
              <a:t>Overhead =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/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) x 100.</a:t>
            </a:r>
          </a:p>
          <a:p>
            <a:endParaRPr lang="es-MX" altLang="es-MX" dirty="0"/>
          </a:p>
        </p:txBody>
      </p:sp>
      <p:sp>
        <p:nvSpPr>
          <p:cNvPr id="62469" name="4 Marcador de pie de página">
            <a:extLst>
              <a:ext uri="{FF2B5EF4-FFF2-40B4-BE49-F238E27FC236}">
                <a16:creationId xmlns:a16="http://schemas.microsoft.com/office/drawing/2014/main" id="{C3F62B9E-7D40-1C1B-16A6-E9FBAE21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2470" name="5 Marcador de número de diapositiva">
            <a:extLst>
              <a:ext uri="{FF2B5EF4-FFF2-40B4-BE49-F238E27FC236}">
                <a16:creationId xmlns:a16="http://schemas.microsoft.com/office/drawing/2014/main" id="{BA928052-3ECC-1550-D8EE-F25C5C654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34EC55-6B13-6C42-8746-59724B95023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4 Marcador de pie de página">
            <a:extLst>
              <a:ext uri="{FF2B5EF4-FFF2-40B4-BE49-F238E27FC236}">
                <a16:creationId xmlns:a16="http://schemas.microsoft.com/office/drawing/2014/main" id="{7F45F784-F1DA-5872-4E62-2292845D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3492" name="5 Marcador de número de diapositiva">
            <a:extLst>
              <a:ext uri="{FF2B5EF4-FFF2-40B4-BE49-F238E27FC236}">
                <a16:creationId xmlns:a16="http://schemas.microsoft.com/office/drawing/2014/main" id="{71B3F208-9E02-03E3-F0F7-C24C18CF04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97207F-1DD8-E746-9E97-092E47DBD1DA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63493" name="Rectangle 2">
            <a:extLst>
              <a:ext uri="{FF2B5EF4-FFF2-40B4-BE49-F238E27FC236}">
                <a16:creationId xmlns:a16="http://schemas.microsoft.com/office/drawing/2014/main" id="{90DFD7F1-E250-0F92-F92B-AB46B3448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EDC9AD45-95F5-3806-68A2-9B2DC45159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¿Cuál es el overhead de un caché de 16 KB de datos en bloques de 4 palabras? Las direcciones son de 32 bits.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Título">
            <a:extLst>
              <a:ext uri="{FF2B5EF4-FFF2-40B4-BE49-F238E27FC236}">
                <a16:creationId xmlns:a16="http://schemas.microsoft.com/office/drawing/2014/main" id="{823FF200-005F-5F1B-6773-67E1AE2DC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método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79CAC8C-4375-511C-4D1E-97F1DB26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Calcular el número de bits que ocupan los datos en el caché y llamarle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El caché es de 16KB.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16 x 1024 x 8 = 131072 bits.</a:t>
            </a:r>
          </a:p>
          <a:p>
            <a:r>
              <a:rPr lang="es-MX" altLang="es-MX" dirty="0"/>
              <a:t>Calcular el número de bits que ocupa todo el caché (incluyendo etiquetas y bits válidos) y llamarle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.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= tamaño total del bloque en bits (datos + etiqueta + bit válido) x número de bloques.</a:t>
            </a:r>
          </a:p>
        </p:txBody>
      </p:sp>
      <p:sp>
        <p:nvSpPr>
          <p:cNvPr id="65541" name="4 Marcador de pie de página">
            <a:extLst>
              <a:ext uri="{FF2B5EF4-FFF2-40B4-BE49-F238E27FC236}">
                <a16:creationId xmlns:a16="http://schemas.microsoft.com/office/drawing/2014/main" id="{174F012E-EB54-3585-0169-77018EB6D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5542" name="5 Marcador de número de diapositiva">
            <a:extLst>
              <a:ext uri="{FF2B5EF4-FFF2-40B4-BE49-F238E27FC236}">
                <a16:creationId xmlns:a16="http://schemas.microsoft.com/office/drawing/2014/main" id="{9E3A8405-AFB6-5EED-C1F9-A35F464E9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7E7B88-34FB-3745-AC70-5658324D49CD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Título">
            <a:extLst>
              <a:ext uri="{FF2B5EF4-FFF2-40B4-BE49-F238E27FC236}">
                <a16:creationId xmlns:a16="http://schemas.microsoft.com/office/drawing/2014/main" id="{3EE70FEC-BE39-B67D-4B77-74A01F65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método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CACCBB4-4EF2-8953-F2FD-2EFB2FDC3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Tamaño del bloque de datos = 4 palabras.</a:t>
            </a:r>
          </a:p>
          <a:p>
            <a:r>
              <a:rPr lang="es-MX" altLang="es-MX"/>
              <a:t>Tamaño del bloque de datos en bits = 4 x 4 x 8 = 128 bits.</a:t>
            </a:r>
          </a:p>
          <a:p>
            <a:r>
              <a:rPr lang="es-MX" altLang="es-MX"/>
              <a:t>Tamaño de etiqueta = Tamaño de la dirección – (tamaño del index + tamaño del offset).</a:t>
            </a:r>
          </a:p>
          <a:p>
            <a:r>
              <a:rPr lang="es-MX" altLang="es-MX"/>
              <a:t>Tamaño del index = log</a:t>
            </a:r>
            <a:r>
              <a:rPr lang="es-MX" altLang="es-MX" baseline="-25000"/>
              <a:t>2</a:t>
            </a:r>
            <a:r>
              <a:rPr lang="es-MX" altLang="es-MX"/>
              <a:t> (número de bloques).</a:t>
            </a:r>
          </a:p>
          <a:p>
            <a:r>
              <a:rPr lang="es-MX" altLang="es-MX"/>
              <a:t>Número de bloques = tamaño del cache / tamaño del bloque de datos.</a:t>
            </a:r>
          </a:p>
          <a:p>
            <a:endParaRPr lang="es-MX" altLang="es-MX"/>
          </a:p>
        </p:txBody>
      </p:sp>
      <p:sp>
        <p:nvSpPr>
          <p:cNvPr id="66565" name="4 Marcador de pie de página">
            <a:extLst>
              <a:ext uri="{FF2B5EF4-FFF2-40B4-BE49-F238E27FC236}">
                <a16:creationId xmlns:a16="http://schemas.microsoft.com/office/drawing/2014/main" id="{45951989-AE84-0E8E-3A8C-DDA808E6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6566" name="5 Marcador de número de diapositiva">
            <a:extLst>
              <a:ext uri="{FF2B5EF4-FFF2-40B4-BE49-F238E27FC236}">
                <a16:creationId xmlns:a16="http://schemas.microsoft.com/office/drawing/2014/main" id="{C346D25A-45AA-6776-44BC-3CADF9B1AE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F12402-F466-4E41-8134-1DF4115B48F5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Marcador de pie de página">
            <a:extLst>
              <a:ext uri="{FF2B5EF4-FFF2-40B4-BE49-F238E27FC236}">
                <a16:creationId xmlns:a16="http://schemas.microsoft.com/office/drawing/2014/main" id="{0F7810CA-909C-E7DC-A01A-67E62A1D0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220" name="5 Marcador de número de diapositiva">
            <a:extLst>
              <a:ext uri="{FF2B5EF4-FFF2-40B4-BE49-F238E27FC236}">
                <a16:creationId xmlns:a16="http://schemas.microsoft.com/office/drawing/2014/main" id="{684007EC-A1F3-5046-EA76-7484611FD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C9B5DB-ADB2-AE4A-BAD6-41122BAB3BA7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DD12F094-3DA5-6B42-D5FE-542D69C8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Tipos de memorias cachés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5962FF9E-C03A-1707-AFDA-6E6F4636B0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/>
              <a:t>Cachés de datos</a:t>
            </a:r>
            <a:r>
              <a:rPr lang="es-MX" altLang="es-MX" dirty="0"/>
              <a:t>. Guardan los últimos datos referenciados.</a:t>
            </a:r>
          </a:p>
          <a:p>
            <a:pPr eaLnBrk="1" hangingPunct="1"/>
            <a:r>
              <a:rPr lang="es-MX" altLang="es-MX" b="1" dirty="0"/>
              <a:t>Cachés de instrucciones</a:t>
            </a:r>
            <a:r>
              <a:rPr lang="es-MX" altLang="es-MX" dirty="0"/>
              <a:t>. Guardan las últimas instrucciones ejecutadas.</a:t>
            </a:r>
          </a:p>
          <a:p>
            <a:pPr eaLnBrk="1" hangingPunct="1"/>
            <a:r>
              <a:rPr lang="es-MX" altLang="es-MX" b="1" dirty="0"/>
              <a:t>Cachés unificados</a:t>
            </a:r>
            <a:r>
              <a:rPr lang="es-MX" altLang="es-MX" dirty="0"/>
              <a:t>. Guardan los últimos datos e instrucciones utilizadas.</a:t>
            </a:r>
          </a:p>
          <a:p>
            <a:pPr eaLnBrk="1" hangingPunct="1"/>
            <a:r>
              <a:rPr lang="es-MX" altLang="es-MX" b="1" dirty="0"/>
              <a:t>Cachés de trazas (trace caches)</a:t>
            </a:r>
            <a:r>
              <a:rPr lang="es-MX" altLang="es-MX" dirty="0"/>
              <a:t>. Guardan secuencias de instrucciones para ejecutar que no son necesariamente adyacentes.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Título">
            <a:extLst>
              <a:ext uri="{FF2B5EF4-FFF2-40B4-BE49-F238E27FC236}">
                <a16:creationId xmlns:a16="http://schemas.microsoft.com/office/drawing/2014/main" id="{B9C386F5-95C4-1418-E69F-7C847469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método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BCE85FE-4A29-608C-BA50-7F3524E12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Número de bloques = (16 x 1024) / (4 x 4) = 1024 bloques.</a:t>
            </a:r>
          </a:p>
          <a:p>
            <a:r>
              <a:rPr lang="es-MX" altLang="es-MX"/>
              <a:t>Tamaño del index = log</a:t>
            </a:r>
            <a:r>
              <a:rPr lang="es-MX" altLang="es-MX" baseline="-25000"/>
              <a:t>2</a:t>
            </a:r>
            <a:r>
              <a:rPr lang="es-MX" altLang="es-MX"/>
              <a:t> (1024) = 10 bits.</a:t>
            </a:r>
          </a:p>
          <a:p>
            <a:r>
              <a:rPr lang="es-MX" altLang="es-MX"/>
              <a:t>Tamaño del offset = log</a:t>
            </a:r>
            <a:r>
              <a:rPr lang="es-MX" altLang="es-MX" baseline="-25000"/>
              <a:t>2</a:t>
            </a:r>
            <a:r>
              <a:rPr lang="es-MX" altLang="es-MX"/>
              <a:t> (tamaño de bloque en bytes).</a:t>
            </a:r>
          </a:p>
          <a:p>
            <a:r>
              <a:rPr lang="es-MX" altLang="es-MX"/>
              <a:t>Tamaño del offset = log</a:t>
            </a:r>
            <a:r>
              <a:rPr lang="es-MX" altLang="es-MX" baseline="-25000"/>
              <a:t>2</a:t>
            </a:r>
            <a:r>
              <a:rPr lang="es-MX" altLang="es-MX"/>
              <a:t> (4 x 4) = 4 bits.</a:t>
            </a:r>
          </a:p>
          <a:p>
            <a:r>
              <a:rPr lang="es-MX" altLang="es-MX"/>
              <a:t>Tamaño de la etiqueta = 32 – (10 + 4) = 18 bits.</a:t>
            </a:r>
          </a:p>
          <a:p>
            <a:r>
              <a:rPr lang="es-MX" altLang="es-MX"/>
              <a:t>Tamaño total del bloque = 128 + 18 + 1 = 147 bits.</a:t>
            </a:r>
          </a:p>
          <a:p>
            <a:endParaRPr lang="es-MX" altLang="es-MX"/>
          </a:p>
          <a:p>
            <a:endParaRPr lang="es-MX" altLang="es-MX"/>
          </a:p>
        </p:txBody>
      </p:sp>
      <p:sp>
        <p:nvSpPr>
          <p:cNvPr id="67589" name="4 Marcador de pie de página">
            <a:extLst>
              <a:ext uri="{FF2B5EF4-FFF2-40B4-BE49-F238E27FC236}">
                <a16:creationId xmlns:a16="http://schemas.microsoft.com/office/drawing/2014/main" id="{52869C1D-1037-1A56-AD6C-20CE030C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7590" name="5 Marcador de número de diapositiva">
            <a:extLst>
              <a:ext uri="{FF2B5EF4-FFF2-40B4-BE49-F238E27FC236}">
                <a16:creationId xmlns:a16="http://schemas.microsoft.com/office/drawing/2014/main" id="{1AE4F451-F66E-70C3-5E6D-5552C35FDA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54FE98-809A-A24A-B530-232A40B424B8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Título">
            <a:extLst>
              <a:ext uri="{FF2B5EF4-FFF2-40B4-BE49-F238E27FC236}">
                <a16:creationId xmlns:a16="http://schemas.microsoft.com/office/drawing/2014/main" id="{8C164B51-5928-0D6B-6883-7EF5BD67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método 1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366DA803-3952-6CB7-0DC6-447B2F6F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El número de bits que ocupa todo el caché (incluyendo etiquetas y bits válidos) es:</a:t>
            </a:r>
          </a:p>
          <a:p>
            <a:r>
              <a:rPr lang="es-MX" altLang="es-MX" i="1" dirty="0"/>
              <a:t>b</a:t>
            </a:r>
            <a:r>
              <a:rPr lang="es-MX" altLang="es-MX" dirty="0"/>
              <a:t> = 147 x 1024 = 150528 bits.</a:t>
            </a:r>
          </a:p>
          <a:p>
            <a:r>
              <a:rPr lang="es-MX" altLang="es-MX" dirty="0"/>
              <a:t>Son 1024 bloques y cada bloque ocupa en total 147 bits.</a:t>
            </a:r>
          </a:p>
          <a:p>
            <a:r>
              <a:rPr lang="es-MX" altLang="es-MX" dirty="0"/>
              <a:t>Overhead = (150528 / 131072) – 1 x 100.</a:t>
            </a:r>
          </a:p>
          <a:p>
            <a:r>
              <a:rPr lang="es-MX" altLang="es-MX" dirty="0"/>
              <a:t>Overhead = 14.84</a:t>
            </a:r>
          </a:p>
          <a:p>
            <a:r>
              <a:rPr lang="es-MX" altLang="es-MX" dirty="0"/>
              <a:t>Conclusión: el caché ocupa un espacio extra de casi 15% dedicado a las etiquetas y bits válidos.</a:t>
            </a:r>
          </a:p>
          <a:p>
            <a:endParaRPr lang="es-MX" altLang="es-MX" dirty="0"/>
          </a:p>
        </p:txBody>
      </p:sp>
      <p:sp>
        <p:nvSpPr>
          <p:cNvPr id="68613" name="4 Marcador de pie de página">
            <a:extLst>
              <a:ext uri="{FF2B5EF4-FFF2-40B4-BE49-F238E27FC236}">
                <a16:creationId xmlns:a16="http://schemas.microsoft.com/office/drawing/2014/main" id="{C9B5EF18-394F-7E37-6CDB-1EE55EAA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8614" name="5 Marcador de número de diapositiva">
            <a:extLst>
              <a:ext uri="{FF2B5EF4-FFF2-40B4-BE49-F238E27FC236}">
                <a16:creationId xmlns:a16="http://schemas.microsoft.com/office/drawing/2014/main" id="{740C18EF-C5F9-25E6-31DE-CB7F98C55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3366A9-2C82-2C4E-BAE2-DAA539C63695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Título">
            <a:extLst>
              <a:ext uri="{FF2B5EF4-FFF2-40B4-BE49-F238E27FC236}">
                <a16:creationId xmlns:a16="http://schemas.microsoft.com/office/drawing/2014/main" id="{DB191FCB-281D-500C-F480-6AADFE266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 método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8271CFC5-6DD3-C8F4-27E5-64CE40314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Calcular el tamaño de bloque en bits y llamar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Calcular el tamaño de la etiqueta, sumarle uno por el bit válido, y llamar a este número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.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= 128 bits.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= 19 bits.</a:t>
            </a:r>
          </a:p>
          <a:p>
            <a:r>
              <a:rPr lang="es-MX" altLang="es-MX" dirty="0"/>
              <a:t>Overhead = (19 / 128) x 100 = 14.84.</a:t>
            </a:r>
          </a:p>
          <a:p>
            <a:r>
              <a:rPr lang="es-MX" altLang="es-MX" dirty="0"/>
              <a:t>Conclusión: el </a:t>
            </a:r>
            <a:r>
              <a:rPr lang="es-MX" altLang="es-MX" dirty="0" err="1"/>
              <a:t>overhead</a:t>
            </a:r>
            <a:r>
              <a:rPr lang="es-MX" altLang="es-MX" dirty="0"/>
              <a:t> es de casi el 15%.</a:t>
            </a:r>
          </a:p>
          <a:p>
            <a:endParaRPr lang="es-MX" altLang="es-MX" dirty="0"/>
          </a:p>
        </p:txBody>
      </p:sp>
      <p:sp>
        <p:nvSpPr>
          <p:cNvPr id="69637" name="4 Marcador de pie de página">
            <a:extLst>
              <a:ext uri="{FF2B5EF4-FFF2-40B4-BE49-F238E27FC236}">
                <a16:creationId xmlns:a16="http://schemas.microsoft.com/office/drawing/2014/main" id="{1D299B98-B1E4-CE83-45ED-2AA8521B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9638" name="5 Marcador de número de diapositiva">
            <a:extLst>
              <a:ext uri="{FF2B5EF4-FFF2-40B4-BE49-F238E27FC236}">
                <a16:creationId xmlns:a16="http://schemas.microsoft.com/office/drawing/2014/main" id="{37EDEDEB-80E4-1CCB-4C7E-C4CEDE96C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580B85-4EDE-4749-AAB0-37ABD0E4644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4 Marcador de pie de página">
            <a:extLst>
              <a:ext uri="{FF2B5EF4-FFF2-40B4-BE49-F238E27FC236}">
                <a16:creationId xmlns:a16="http://schemas.microsoft.com/office/drawing/2014/main" id="{BF651232-47C5-02FD-AE34-3B0CE86E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1924" name="5 Marcador de número de diapositiva">
            <a:extLst>
              <a:ext uri="{FF2B5EF4-FFF2-40B4-BE49-F238E27FC236}">
                <a16:creationId xmlns:a16="http://schemas.microsoft.com/office/drawing/2014/main" id="{58738027-CB3E-3A80-47B8-6CCEA6855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CFFA29-356B-D14E-ABA4-C3942FE4DB81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81925" name="Rectangle 2">
            <a:extLst>
              <a:ext uri="{FF2B5EF4-FFF2-40B4-BE49-F238E27FC236}">
                <a16:creationId xmlns:a16="http://schemas.microsoft.com/office/drawing/2014/main" id="{C4539CEF-ACD1-D046-29D1-F32580C0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Manejo de escrituras</a:t>
            </a:r>
            <a:endParaRPr lang="en-US" altLang="es-MX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E15D92AD-E055-FB03-610F-F28C97A27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Una escritura a la memoria es el resultado de una instrucción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Hay dos escenarios:</a:t>
            </a:r>
          </a:p>
          <a:p>
            <a:pPr lvl="1" eaLnBrk="1" hangingPunct="1"/>
            <a:r>
              <a:rPr lang="es-MX" altLang="es-MX" dirty="0"/>
              <a:t>Escritura con éxito. El dato está en el caché (y en la memoria).</a:t>
            </a:r>
          </a:p>
          <a:p>
            <a:pPr lvl="1" eaLnBrk="1" hangingPunct="1"/>
            <a:r>
              <a:rPr lang="es-MX" altLang="es-MX" dirty="0"/>
              <a:t>Escritura con falla. El dato está en la memoria y no en el caché.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Título">
            <a:extLst>
              <a:ext uri="{FF2B5EF4-FFF2-40B4-BE49-F238E27FC236}">
                <a16:creationId xmlns:a16="http://schemas.microsoft.com/office/drawing/2014/main" id="{92DEB2FA-F6B5-2C21-7ED5-9F885BA14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 dirty="0"/>
              <a:t>Escritura con éxito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7C64183-5CC9-30FB-D78A-93188881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Si el dato está en el caché surge la pregunta si el dato se debe escribir en el caché y en la memoria o solo en el caché.</a:t>
            </a:r>
          </a:p>
          <a:p>
            <a:r>
              <a:rPr lang="es-MX" altLang="es-MX" dirty="0"/>
              <a:t>Si solo se escribe en el caché, se dice que el caché y la memoria son </a:t>
            </a:r>
            <a:r>
              <a:rPr lang="es-MX" altLang="es-MX" b="1" dirty="0"/>
              <a:t>inconsistentes</a:t>
            </a:r>
            <a:r>
              <a:rPr lang="es-MX" altLang="es-MX" dirty="0"/>
              <a:t>.</a:t>
            </a:r>
          </a:p>
          <a:p>
            <a:r>
              <a:rPr lang="es-MX" altLang="es-MX" dirty="0"/>
              <a:t>Hay dos políticas de escritura con éxito: </a:t>
            </a:r>
            <a:r>
              <a:rPr lang="es-MX" altLang="es-MX" dirty="0" err="1"/>
              <a:t>write-through</a:t>
            </a:r>
            <a:r>
              <a:rPr lang="es-MX" altLang="es-MX" dirty="0"/>
              <a:t> y </a:t>
            </a:r>
            <a:r>
              <a:rPr lang="es-MX" altLang="es-MX" dirty="0" err="1"/>
              <a:t>write</a:t>
            </a:r>
            <a:r>
              <a:rPr lang="es-MX" altLang="es-MX" dirty="0"/>
              <a:t>-back.</a:t>
            </a:r>
          </a:p>
          <a:p>
            <a:endParaRPr lang="es-MX" altLang="es-MX" dirty="0"/>
          </a:p>
        </p:txBody>
      </p:sp>
      <p:sp>
        <p:nvSpPr>
          <p:cNvPr id="83973" name="4 Marcador de pie de página">
            <a:extLst>
              <a:ext uri="{FF2B5EF4-FFF2-40B4-BE49-F238E27FC236}">
                <a16:creationId xmlns:a16="http://schemas.microsoft.com/office/drawing/2014/main" id="{0950B674-CBBF-E5D1-E658-332DCFA7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3974" name="5 Marcador de número de diapositiva">
            <a:extLst>
              <a:ext uri="{FF2B5EF4-FFF2-40B4-BE49-F238E27FC236}">
                <a16:creationId xmlns:a16="http://schemas.microsoft.com/office/drawing/2014/main" id="{66727B7B-0F3B-BF3C-8FBE-466E5937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882554-064F-1641-B755-781BF2ADDB59}" type="slidenum">
              <a:rPr lang="pt-BR" altLang="es-MX">
                <a:solidFill>
                  <a:srgbClr val="F30000"/>
                </a:solidFill>
              </a:rPr>
              <a:pPr/>
              <a:t>44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Título">
            <a:extLst>
              <a:ext uri="{FF2B5EF4-FFF2-40B4-BE49-F238E27FC236}">
                <a16:creationId xmlns:a16="http://schemas.microsoft.com/office/drawing/2014/main" id="{D6D2B9AC-3534-529D-B968-FDC99691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 dirty="0"/>
              <a:t>Escritura con falla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48C59CE-33AA-1987-115E-D0D260B06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Si el dato no está en el caché, surge la pregunta si después de escribir el dato en la memoria hay que subirlo o no al caché.</a:t>
            </a:r>
          </a:p>
          <a:p>
            <a:pPr eaLnBrk="1" hangingPunct="1"/>
            <a:r>
              <a:rPr lang="es-MX" altLang="es-MX" dirty="0"/>
              <a:t>Hay dos políticas de escritura con falla: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 y no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.</a:t>
            </a:r>
          </a:p>
          <a:p>
            <a:endParaRPr lang="es-MX" altLang="es-MX" dirty="0"/>
          </a:p>
        </p:txBody>
      </p:sp>
      <p:sp>
        <p:nvSpPr>
          <p:cNvPr id="84997" name="4 Marcador de pie de página">
            <a:extLst>
              <a:ext uri="{FF2B5EF4-FFF2-40B4-BE49-F238E27FC236}">
                <a16:creationId xmlns:a16="http://schemas.microsoft.com/office/drawing/2014/main" id="{57345347-A800-BD6D-C234-60738B76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4998" name="5 Marcador de número de diapositiva">
            <a:extLst>
              <a:ext uri="{FF2B5EF4-FFF2-40B4-BE49-F238E27FC236}">
                <a16:creationId xmlns:a16="http://schemas.microsoft.com/office/drawing/2014/main" id="{48B9D44C-4B1B-BB77-36E4-F0944DB0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D63678-626F-FB41-A009-5F4F03472D7C}" type="slidenum">
              <a:rPr lang="pt-BR" altLang="es-MX">
                <a:solidFill>
                  <a:srgbClr val="F30000"/>
                </a:solidFill>
              </a:rPr>
              <a:pPr/>
              <a:t>45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4 Marcador de pie de página">
            <a:extLst>
              <a:ext uri="{FF2B5EF4-FFF2-40B4-BE49-F238E27FC236}">
                <a16:creationId xmlns:a16="http://schemas.microsoft.com/office/drawing/2014/main" id="{7035EE9B-8BEE-E546-BB03-F346DCC9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6020" name="5 Marcador de número de diapositiva">
            <a:extLst>
              <a:ext uri="{FF2B5EF4-FFF2-40B4-BE49-F238E27FC236}">
                <a16:creationId xmlns:a16="http://schemas.microsoft.com/office/drawing/2014/main" id="{6F2730BE-2EBA-E1DA-8A6C-634F7ACBE0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AAD755-D695-B646-97B0-29EBB2085BA3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86021" name="Rectangle 2">
            <a:extLst>
              <a:ext uri="{FF2B5EF4-FFF2-40B4-BE49-F238E27FC236}">
                <a16:creationId xmlns:a16="http://schemas.microsoft.com/office/drawing/2014/main" id="{975343B5-4400-3451-6900-64E963D1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Write-through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6A043DE-2F65-DE4E-5D9C-BDD26E8F5C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Escribir cada vez en el caché y en la memoria.</a:t>
            </a:r>
          </a:p>
          <a:p>
            <a:pPr eaLnBrk="1" hangingPunct="1"/>
            <a:r>
              <a:rPr lang="es-MX" altLang="es-MX" dirty="0"/>
              <a:t>Problema: escribir en la memoria es lento.</a:t>
            </a:r>
          </a:p>
          <a:p>
            <a:pPr eaLnBrk="1" hangingPunct="1"/>
            <a:r>
              <a:rPr lang="es-MX" altLang="es-MX" dirty="0"/>
              <a:t>Una escritura puede tomar 100 ciclos de reloj.</a:t>
            </a:r>
          </a:p>
          <a:p>
            <a:pPr eaLnBrk="1" hangingPunct="1"/>
            <a:r>
              <a:rPr lang="es-MX" altLang="es-MX" dirty="0"/>
              <a:t>Según SPECInt2000, 10% de las instrucciones son escrituras.</a:t>
            </a:r>
          </a:p>
          <a:p>
            <a:pPr eaLnBrk="1" hangingPunct="1"/>
            <a:r>
              <a:rPr lang="es-MX" altLang="es-MX" dirty="0"/>
              <a:t>Si el CPI es 1, gastar 100 ciclos en cada escritura aumenta el CPI a 1 + 100 * 0.1 = 11.</a:t>
            </a:r>
          </a:p>
          <a:p>
            <a:pPr eaLnBrk="1" hangingPunct="1"/>
            <a:r>
              <a:rPr lang="es-MX" altLang="es-MX" dirty="0"/>
              <a:t>Escribir en el caché y en la memoria reduce el rendimiento 11 veces.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3" grpI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4 Marcador de pie de página">
            <a:extLst>
              <a:ext uri="{FF2B5EF4-FFF2-40B4-BE49-F238E27FC236}">
                <a16:creationId xmlns:a16="http://schemas.microsoft.com/office/drawing/2014/main" id="{4029CC82-F31B-245D-E5E3-77C7FAE4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8068" name="5 Marcador de número de diapositiva">
            <a:extLst>
              <a:ext uri="{FF2B5EF4-FFF2-40B4-BE49-F238E27FC236}">
                <a16:creationId xmlns:a16="http://schemas.microsoft.com/office/drawing/2014/main" id="{7DB93ABE-CA8C-5A85-0691-54A0AFA399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D8474B-B8AA-0647-881E-CE9FEF30AEE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88069" name="Rectangle 2">
            <a:extLst>
              <a:ext uri="{FF2B5EF4-FFF2-40B4-BE49-F238E27FC236}">
                <a16:creationId xmlns:a16="http://schemas.microsoft.com/office/drawing/2014/main" id="{AB6D77C1-C44C-4DE8-222F-60CF4160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Write-through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5EA19B3C-59DD-A080-DBF9-A20827B1A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Una solución es usar un buffer de escritura.</a:t>
            </a:r>
          </a:p>
          <a:p>
            <a:pPr eaLnBrk="1" hangingPunct="1"/>
            <a:r>
              <a:rPr lang="es-MX" altLang="es-MX" dirty="0"/>
              <a:t>El buffer de escritura es una cola que guarda datos que esperan ser escritos en la memoria principal.</a:t>
            </a:r>
          </a:p>
          <a:p>
            <a:pPr eaLnBrk="1" hangingPunct="1"/>
            <a:r>
              <a:rPr lang="es-MX" altLang="es-MX" dirty="0"/>
              <a:t>El programa escribe en el caché y en el buffer y continúa ejecutando instrucciones.</a:t>
            </a:r>
          </a:p>
          <a:p>
            <a:pPr eaLnBrk="1" hangingPunct="1"/>
            <a:r>
              <a:rPr lang="es-MX" altLang="es-MX" dirty="0"/>
              <a:t>Si el buffer está lleno, el siguiente store se detiene.</a:t>
            </a:r>
          </a:p>
          <a:p>
            <a:pPr eaLnBrk="1" hangingPunct="1"/>
            <a:r>
              <a:rPr lang="es-MX" altLang="es-MX" dirty="0"/>
              <a:t>Un procesador superescalar con scheduling dinámico puede continuar ejecutando alguna otra instrucción.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>
            <a:extLst>
              <a:ext uri="{FF2B5EF4-FFF2-40B4-BE49-F238E27FC236}">
                <a16:creationId xmlns:a16="http://schemas.microsoft.com/office/drawing/2014/main" id="{2748815C-6F0B-5BBA-A46C-4FFE8FBE2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s-MX"/>
              <a:t>Write-through</a:t>
            </a:r>
            <a:endParaRPr lang="es-MX" altLang="es-MX"/>
          </a:p>
        </p:txBody>
      </p:sp>
      <p:sp>
        <p:nvSpPr>
          <p:cNvPr id="90115" name="Content Placeholder 2">
            <a:extLst>
              <a:ext uri="{FF2B5EF4-FFF2-40B4-BE49-F238E27FC236}">
                <a16:creationId xmlns:a16="http://schemas.microsoft.com/office/drawing/2014/main" id="{E3762517-7AD4-03A5-70BA-89BCC05A2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Ningún buffer es suficiente si el procesador produce escrituras más rápido de lo que la memoria puede aceptarlas.</a:t>
            </a:r>
            <a:endParaRPr lang="en-US" altLang="es-MX" dirty="0"/>
          </a:p>
          <a:p>
            <a:endParaRPr lang="es-MX" altLang="es-MX" dirty="0"/>
          </a:p>
        </p:txBody>
      </p:sp>
      <p:sp>
        <p:nvSpPr>
          <p:cNvPr id="90117" name="Footer Placeholder 4">
            <a:extLst>
              <a:ext uri="{FF2B5EF4-FFF2-40B4-BE49-F238E27FC236}">
                <a16:creationId xmlns:a16="http://schemas.microsoft.com/office/drawing/2014/main" id="{5FFF8C6E-9186-E024-0FB2-EA3F40805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0118" name="Slide Number Placeholder 5">
            <a:extLst>
              <a:ext uri="{FF2B5EF4-FFF2-40B4-BE49-F238E27FC236}">
                <a16:creationId xmlns:a16="http://schemas.microsoft.com/office/drawing/2014/main" id="{B41D8CF7-3630-CC99-2F25-632E20B62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27CBA2-F02F-3C4C-AA3C-31FCF27A2D2A}" type="slidenum">
              <a:rPr lang="pt-BR" altLang="es-MX">
                <a:solidFill>
                  <a:srgbClr val="F30000"/>
                </a:solidFill>
              </a:rPr>
              <a:pPr/>
              <a:t>48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4 Marcador de pie de página">
            <a:extLst>
              <a:ext uri="{FF2B5EF4-FFF2-40B4-BE49-F238E27FC236}">
                <a16:creationId xmlns:a16="http://schemas.microsoft.com/office/drawing/2014/main" id="{40AAEE8C-E1D9-F52A-4F8E-61D0E292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1140" name="5 Marcador de número de diapositiva">
            <a:extLst>
              <a:ext uri="{FF2B5EF4-FFF2-40B4-BE49-F238E27FC236}">
                <a16:creationId xmlns:a16="http://schemas.microsoft.com/office/drawing/2014/main" id="{2984EC49-E6F3-DFA9-B12D-B187C77D0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6EC347-AC23-9C4E-B685-87A61CB056A6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91141" name="Rectangle 2">
            <a:extLst>
              <a:ext uri="{FF2B5EF4-FFF2-40B4-BE49-F238E27FC236}">
                <a16:creationId xmlns:a16="http://schemas.microsoft.com/office/drawing/2014/main" id="{B62905CB-8D82-E4D6-E8A2-5964CED0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Write-back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A1039C2-47D2-F71E-00A7-CAEE3B1161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Escribir solo en el caché y copiar el dato a la memoria cuando el bloque en el caché se debe reemplazar.</a:t>
            </a:r>
          </a:p>
          <a:p>
            <a:pPr eaLnBrk="1" hangingPunct="1"/>
            <a:r>
              <a:rPr lang="es-MX" altLang="es-MX" dirty="0"/>
              <a:t>El bloque en el caché tiene un bit llamado </a:t>
            </a:r>
            <a:r>
              <a:rPr lang="es-MX" altLang="es-MX" b="1" dirty="0"/>
              <a:t>bit sucio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Si el bit sucio está prendido, hay una inconsistencia entre el caché y la memoria. Antes de ser reemplazado, el bloque se debe escribir en la memoria.</a:t>
            </a:r>
          </a:p>
          <a:p>
            <a:pPr eaLnBrk="1" hangingPunct="1"/>
            <a:r>
              <a:rPr lang="es-MX" altLang="es-MX" dirty="0"/>
              <a:t>Si el bit sucio está apagado, el bloque no fue modificado y puede ser reemplazado sin peligro.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  <p:bldP spid="86019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4 Marcador de pie de página">
            <a:extLst>
              <a:ext uri="{FF2B5EF4-FFF2-40B4-BE49-F238E27FC236}">
                <a16:creationId xmlns:a16="http://schemas.microsoft.com/office/drawing/2014/main" id="{D768D84D-37E5-4608-B729-A48E1212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268" name="5 Marcador de número de diapositiva">
            <a:extLst>
              <a:ext uri="{FF2B5EF4-FFF2-40B4-BE49-F238E27FC236}">
                <a16:creationId xmlns:a16="http://schemas.microsoft.com/office/drawing/2014/main" id="{D1143221-CAA6-693F-22C7-B86AC67377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FE3154-20F9-6547-9A41-CB89BF30AA4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F3507A4A-88F8-4EF0-412B-9AC918AD3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Ejemplo</a:t>
            </a:r>
            <a:endParaRPr lang="en-US" altLang="es-MX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F7D774-90F3-3A4B-0AE5-55DDB842B1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tamaño del bloque es 1 palabra (4 bytes).</a:t>
            </a:r>
          </a:p>
          <a:p>
            <a:pPr eaLnBrk="1" hangingPunct="1"/>
            <a:r>
              <a:rPr lang="es-MX" altLang="es-MX" dirty="0"/>
              <a:t>Las peticiones de la CPU son de 1 palabra.</a:t>
            </a:r>
          </a:p>
          <a:p>
            <a:pPr eaLnBrk="1" hangingPunct="1"/>
            <a:r>
              <a:rPr lang="es-MX" altLang="es-MX" dirty="0"/>
              <a:t>La memoria caché ya tiene los siguientes datos:</a:t>
            </a:r>
          </a:p>
          <a:p>
            <a:pPr eaLnBrk="1" hangingPunct="1"/>
            <a:r>
              <a:rPr lang="es-MX" altLang="es-MX" dirty="0"/>
              <a:t>Se pide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s-MX" altLang="es-MX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s-MX" altLang="es-MX" dirty="0"/>
              <a:t>Se produce una falla.</a:t>
            </a:r>
          </a:p>
          <a:p>
            <a:pPr eaLnBrk="1" hangingPunct="1"/>
            <a:r>
              <a:rPr lang="es-MX" altLang="es-MX" dirty="0"/>
              <a:t>Se trae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de la memoria.</a:t>
            </a:r>
          </a:p>
          <a:p>
            <a:pPr eaLnBrk="1" hangingPunct="1"/>
            <a:r>
              <a:rPr lang="es-MX" altLang="es-MX" dirty="0"/>
              <a:t>Se inserta en el caché.</a:t>
            </a:r>
            <a:endParaRPr lang="en-US" altLang="es-MX" dirty="0"/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3BCDDE42-EA49-2567-5885-9D40F869A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429000"/>
            <a:ext cx="2262188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5">
            <a:extLst>
              <a:ext uri="{FF2B5EF4-FFF2-40B4-BE49-F238E27FC236}">
                <a16:creationId xmlns:a16="http://schemas.microsoft.com/office/drawing/2014/main" id="{371E3166-20F1-FEE0-D7C1-9D2FC32E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791200"/>
            <a:ext cx="387350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4 Marcador de pie de página">
            <a:extLst>
              <a:ext uri="{FF2B5EF4-FFF2-40B4-BE49-F238E27FC236}">
                <a16:creationId xmlns:a16="http://schemas.microsoft.com/office/drawing/2014/main" id="{A7DF2370-AF27-5551-9105-ED35D6C0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4212" name="5 Marcador de número de diapositiva">
            <a:extLst>
              <a:ext uri="{FF2B5EF4-FFF2-40B4-BE49-F238E27FC236}">
                <a16:creationId xmlns:a16="http://schemas.microsoft.com/office/drawing/2014/main" id="{44959B36-A536-E2C5-ED85-C762A7ABC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ED80E1-5C42-6F49-BA4B-B07F551DB0B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94213" name="Rectangle 2">
            <a:extLst>
              <a:ext uri="{FF2B5EF4-FFF2-40B4-BE49-F238E27FC236}">
                <a16:creationId xmlns:a16="http://schemas.microsoft.com/office/drawing/2014/main" id="{2BF7FBE0-1678-9F8C-53CC-9819AF037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 – write-through</a:t>
            </a:r>
            <a:endParaRPr lang="en-US" altLang="es-MX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A328785D-D2E5-AE28-26CB-A945B4EBDB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Ventajas: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Las fallas de lectura nunca producen escrituras en la memoria principal.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Fácil de implementar.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memoria principal y el caché siempre son consistentes.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Desventajas: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La escritura es más lenta.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Cada escritura necesita acceso a la memoria principal.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Requiere más ancho de banda.</a:t>
            </a:r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>
            <a:extLst>
              <a:ext uri="{FF2B5EF4-FFF2-40B4-BE49-F238E27FC236}">
                <a16:creationId xmlns:a16="http://schemas.microsoft.com/office/drawing/2014/main" id="{10E808FE-C80B-EC33-C91B-E25A358E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Comparación – write-back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E5B2-E540-E78D-8E5D-610A5797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Ventajas:</a:t>
            </a:r>
          </a:p>
          <a:p>
            <a:r>
              <a:rPr lang="es-MX" altLang="es-MX" dirty="0"/>
              <a:t>Las escrituras ocurren a la velocidad del caché.</a:t>
            </a:r>
          </a:p>
          <a:p>
            <a:r>
              <a:rPr lang="es-MX" altLang="es-MX" dirty="0"/>
              <a:t>Múltiples escrituras dentro de un bloque requieren una sola escritura en la memoria principal.</a:t>
            </a:r>
          </a:p>
          <a:p>
            <a:r>
              <a:rPr lang="es-MX" altLang="es-MX" dirty="0"/>
              <a:t>Requiere menos ancho de banda.</a:t>
            </a:r>
          </a:p>
          <a:p>
            <a:r>
              <a:rPr lang="es-MX" altLang="es-MX" dirty="0"/>
              <a:t>Desventajas:</a:t>
            </a:r>
          </a:p>
          <a:p>
            <a:r>
              <a:rPr lang="es-MX" altLang="es-MX" dirty="0"/>
              <a:t>Más difícil de implementar.</a:t>
            </a:r>
          </a:p>
          <a:p>
            <a:r>
              <a:rPr lang="es-MX" altLang="es-MX" dirty="0"/>
              <a:t>La memoria principal no siempre es consistente con el caché.</a:t>
            </a:r>
          </a:p>
        </p:txBody>
      </p:sp>
      <p:sp>
        <p:nvSpPr>
          <p:cNvPr id="96261" name="Footer Placeholder 4">
            <a:extLst>
              <a:ext uri="{FF2B5EF4-FFF2-40B4-BE49-F238E27FC236}">
                <a16:creationId xmlns:a16="http://schemas.microsoft.com/office/drawing/2014/main" id="{A0353465-63AB-2B5F-832D-F3C6B43AC5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6262" name="Slide Number Placeholder 5">
            <a:extLst>
              <a:ext uri="{FF2B5EF4-FFF2-40B4-BE49-F238E27FC236}">
                <a16:creationId xmlns:a16="http://schemas.microsoft.com/office/drawing/2014/main" id="{FFFCE850-6335-237C-B15F-F36C56F9C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7168AC-A3B9-3A48-8641-348364E4E6CB}" type="slidenum">
              <a:rPr lang="pt-BR" altLang="es-MX">
                <a:solidFill>
                  <a:srgbClr val="F30000"/>
                </a:solidFill>
              </a:rPr>
              <a:pPr/>
              <a:t>51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>
            <a:extLst>
              <a:ext uri="{FF2B5EF4-FFF2-40B4-BE49-F238E27FC236}">
                <a16:creationId xmlns:a16="http://schemas.microsoft.com/office/drawing/2014/main" id="{328B8096-9DE4-C765-06CB-2FFAEC24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Comparación – write-back</a:t>
            </a:r>
          </a:p>
        </p:txBody>
      </p:sp>
      <p:sp>
        <p:nvSpPr>
          <p:cNvPr id="97283" name="Content Placeholder 2">
            <a:extLst>
              <a:ext uri="{FF2B5EF4-FFF2-40B4-BE49-F238E27FC236}">
                <a16:creationId xmlns:a16="http://schemas.microsoft.com/office/drawing/2014/main" id="{8AF4606B-5D74-2723-221B-18598BBE9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Las lecturas que resultan en un reemplazo pueden resultar en escrituras de bloques sucios a la memoria principal.</a:t>
            </a:r>
          </a:p>
          <a:p>
            <a:endParaRPr lang="es-MX" altLang="es-MX"/>
          </a:p>
        </p:txBody>
      </p:sp>
      <p:sp>
        <p:nvSpPr>
          <p:cNvPr id="97285" name="Footer Placeholder 4">
            <a:extLst>
              <a:ext uri="{FF2B5EF4-FFF2-40B4-BE49-F238E27FC236}">
                <a16:creationId xmlns:a16="http://schemas.microsoft.com/office/drawing/2014/main" id="{97F800D9-77D1-72B5-9473-32B67C9753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7286" name="Slide Number Placeholder 5">
            <a:extLst>
              <a:ext uri="{FF2B5EF4-FFF2-40B4-BE49-F238E27FC236}">
                <a16:creationId xmlns:a16="http://schemas.microsoft.com/office/drawing/2014/main" id="{D80A4BC3-1E5B-AF6B-860A-91F0584D5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EC1D01-E5D9-5948-93A9-C40E4632EFF8}" type="slidenum">
              <a:rPr lang="pt-BR" altLang="es-MX">
                <a:solidFill>
                  <a:srgbClr val="F30000"/>
                </a:solidFill>
              </a:rPr>
              <a:pPr/>
              <a:t>52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>
            <a:extLst>
              <a:ext uri="{FF2B5EF4-FFF2-40B4-BE49-F238E27FC236}">
                <a16:creationId xmlns:a16="http://schemas.microsoft.com/office/drawing/2014/main" id="{AE462439-062F-5873-C87F-CF472635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Conclusión</a:t>
            </a:r>
          </a:p>
        </p:txBody>
      </p:sp>
      <p:sp>
        <p:nvSpPr>
          <p:cNvPr id="98307" name="Content Placeholder 2">
            <a:extLst>
              <a:ext uri="{FF2B5EF4-FFF2-40B4-BE49-F238E27FC236}">
                <a16:creationId xmlns:a16="http://schemas.microsoft.com/office/drawing/2014/main" id="{7665E286-1CCF-2A38-D8D9-A4A6723D7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No hay un claro ganador entre write-through y write-back.</a:t>
            </a:r>
          </a:p>
        </p:txBody>
      </p:sp>
      <p:sp>
        <p:nvSpPr>
          <p:cNvPr id="98309" name="Footer Placeholder 4">
            <a:extLst>
              <a:ext uri="{FF2B5EF4-FFF2-40B4-BE49-F238E27FC236}">
                <a16:creationId xmlns:a16="http://schemas.microsoft.com/office/drawing/2014/main" id="{D3401464-4965-7767-842A-E03BCB258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8310" name="Slide Number Placeholder 5">
            <a:extLst>
              <a:ext uri="{FF2B5EF4-FFF2-40B4-BE49-F238E27FC236}">
                <a16:creationId xmlns:a16="http://schemas.microsoft.com/office/drawing/2014/main" id="{D1751F68-AA1B-1E66-30A2-1720229CA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5499-1F82-4F47-BAEC-16A7518EED18}" type="slidenum">
              <a:rPr lang="pt-BR" altLang="es-MX">
                <a:solidFill>
                  <a:srgbClr val="F30000"/>
                </a:solidFill>
              </a:rPr>
              <a:pPr/>
              <a:t>53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>
            <a:extLst>
              <a:ext uri="{FF2B5EF4-FFF2-40B4-BE49-F238E27FC236}">
                <a16:creationId xmlns:a16="http://schemas.microsoft.com/office/drawing/2014/main" id="{A1641C9E-C6CE-4C38-CF49-969C6B2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Políticas de escritura con falla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F491-2990-B4A0-0D17-2FCCFEA1E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Write allocate: el bloque se carga en el caché y luego se aplica la política de escritura con éxito (write-through o write-back).</a:t>
            </a:r>
          </a:p>
          <a:p>
            <a:r>
              <a:rPr lang="es-MX" altLang="es-MX"/>
              <a:t>No write allocate: el bloque se escribe (actualiza) en la memoria y </a:t>
            </a:r>
            <a:r>
              <a:rPr lang="es-MX" altLang="es-MX" b="1"/>
              <a:t>no</a:t>
            </a:r>
            <a:r>
              <a:rPr lang="es-MX" altLang="es-MX"/>
              <a:t> se carga en el caché.</a:t>
            </a:r>
          </a:p>
          <a:p>
            <a:endParaRPr lang="es-MX" altLang="es-MX"/>
          </a:p>
        </p:txBody>
      </p:sp>
      <p:sp>
        <p:nvSpPr>
          <p:cNvPr id="99333" name="Footer Placeholder 4">
            <a:extLst>
              <a:ext uri="{FF2B5EF4-FFF2-40B4-BE49-F238E27FC236}">
                <a16:creationId xmlns:a16="http://schemas.microsoft.com/office/drawing/2014/main" id="{DF7129D0-8BFB-4E6A-B8B2-4EB0D63CA7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9334" name="Slide Number Placeholder 5">
            <a:extLst>
              <a:ext uri="{FF2B5EF4-FFF2-40B4-BE49-F238E27FC236}">
                <a16:creationId xmlns:a16="http://schemas.microsoft.com/office/drawing/2014/main" id="{D05B3DCE-27AF-374B-6477-5E6A5A580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03209B-E874-444D-992E-3F9BF0ADD2A8}" type="slidenum">
              <a:rPr lang="pt-BR" altLang="es-MX">
                <a:solidFill>
                  <a:srgbClr val="F30000"/>
                </a:solidFill>
              </a:rPr>
              <a:pPr/>
              <a:t>54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>
            <a:extLst>
              <a:ext uri="{FF2B5EF4-FFF2-40B4-BE49-F238E27FC236}">
                <a16:creationId xmlns:a16="http://schemas.microsoft.com/office/drawing/2014/main" id="{D4876553-2C97-A6F8-E9BE-405E5CC7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Combinaciones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8BD8-FEA5-568F-C674-45C7C65D1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En teoría, cualquier política de escritura con éxito (</a:t>
            </a:r>
            <a:r>
              <a:rPr lang="es-MX" altLang="es-MX" dirty="0" err="1"/>
              <a:t>write</a:t>
            </a:r>
            <a:r>
              <a:rPr lang="es-MX" altLang="es-MX" dirty="0"/>
              <a:t>-back o </a:t>
            </a:r>
            <a:r>
              <a:rPr lang="es-MX" altLang="es-MX" dirty="0" err="1"/>
              <a:t>write-through</a:t>
            </a:r>
            <a:r>
              <a:rPr lang="es-MX" altLang="es-MX" dirty="0"/>
              <a:t>) se puede combinar con cualquier política de escritura con falla (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 o no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).</a:t>
            </a:r>
          </a:p>
          <a:p>
            <a:r>
              <a:rPr lang="es-MX" altLang="es-MX" dirty="0"/>
              <a:t>En la práctica, lo más común es usar una de las siguientes dos combinaciones:</a:t>
            </a:r>
          </a:p>
          <a:p>
            <a:r>
              <a:rPr lang="es-MX" altLang="es-MX" dirty="0" err="1"/>
              <a:t>Write-through</a:t>
            </a:r>
            <a:r>
              <a:rPr lang="es-MX" altLang="es-MX" dirty="0"/>
              <a:t> con no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.</a:t>
            </a:r>
          </a:p>
          <a:p>
            <a:r>
              <a:rPr lang="es-MX" altLang="es-MX" dirty="0" err="1"/>
              <a:t>Write</a:t>
            </a:r>
            <a:r>
              <a:rPr lang="es-MX" altLang="es-MX" dirty="0"/>
              <a:t>-back con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.</a:t>
            </a:r>
          </a:p>
          <a:p>
            <a:endParaRPr lang="es-MX" altLang="es-MX" dirty="0"/>
          </a:p>
        </p:txBody>
      </p:sp>
      <p:sp>
        <p:nvSpPr>
          <p:cNvPr id="100357" name="Footer Placeholder 4">
            <a:extLst>
              <a:ext uri="{FF2B5EF4-FFF2-40B4-BE49-F238E27FC236}">
                <a16:creationId xmlns:a16="http://schemas.microsoft.com/office/drawing/2014/main" id="{A32F387D-6ECD-AB66-9642-5F6C52178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0358" name="Slide Number Placeholder 5">
            <a:extLst>
              <a:ext uri="{FF2B5EF4-FFF2-40B4-BE49-F238E27FC236}">
                <a16:creationId xmlns:a16="http://schemas.microsoft.com/office/drawing/2014/main" id="{1AD5A23D-6DBA-A57A-3504-D43144343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878BE-8BD0-3140-A92C-6FFB70C33964}" type="slidenum">
              <a:rPr lang="pt-BR" altLang="es-MX">
                <a:solidFill>
                  <a:srgbClr val="F30000"/>
                </a:solidFill>
              </a:rPr>
              <a:pPr/>
              <a:t>55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>
            <a:extLst>
              <a:ext uri="{FF2B5EF4-FFF2-40B4-BE49-F238E27FC236}">
                <a16:creationId xmlns:a16="http://schemas.microsoft.com/office/drawing/2014/main" id="{62EFDCA5-5E5A-9A17-1856-A7676B8F5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Write-through con no write allocate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93E08-A313-DB67-7F13-1F24536BE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Si hay éxito, escribe en el caché y en la memoria principal.</a:t>
            </a:r>
          </a:p>
          <a:p>
            <a:r>
              <a:rPr lang="es-MX" altLang="es-MX"/>
              <a:t>Si hay falla, actualiza el bloque en la memoria sin cargar el bloque en el caché.</a:t>
            </a:r>
          </a:p>
          <a:p>
            <a:r>
              <a:rPr lang="es-MX" altLang="es-MX"/>
              <a:t>Las siguientes escrituras al mismo bloque actualizan el bloque en la memoria.</a:t>
            </a:r>
          </a:p>
          <a:p>
            <a:r>
              <a:rPr lang="es-MX" altLang="es-MX"/>
              <a:t>Se ahorra tiempo al no cargar el bloque en el caché al producirse una falla.</a:t>
            </a:r>
          </a:p>
        </p:txBody>
      </p:sp>
      <p:sp>
        <p:nvSpPr>
          <p:cNvPr id="101381" name="Footer Placeholder 4">
            <a:extLst>
              <a:ext uri="{FF2B5EF4-FFF2-40B4-BE49-F238E27FC236}">
                <a16:creationId xmlns:a16="http://schemas.microsoft.com/office/drawing/2014/main" id="{796B56F9-EFA6-D961-C6C3-0A06FABB2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1382" name="Slide Number Placeholder 5">
            <a:extLst>
              <a:ext uri="{FF2B5EF4-FFF2-40B4-BE49-F238E27FC236}">
                <a16:creationId xmlns:a16="http://schemas.microsoft.com/office/drawing/2014/main" id="{DB033FD3-7329-0928-DF61-8A1E07278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ABAAD9-5017-E44B-BEC4-EDE01EF211AB}" type="slidenum">
              <a:rPr lang="pt-BR" altLang="es-MX">
                <a:solidFill>
                  <a:srgbClr val="F30000"/>
                </a:solidFill>
              </a:rPr>
              <a:pPr/>
              <a:t>56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>
            <a:extLst>
              <a:ext uri="{FF2B5EF4-FFF2-40B4-BE49-F238E27FC236}">
                <a16:creationId xmlns:a16="http://schemas.microsoft.com/office/drawing/2014/main" id="{30CD9B84-7CA0-3733-7D49-71E72334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Write-back con write allocate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B813A-71E3-B7A7-8EDD-84AC4BC0D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Si hay éxito, escribe en el caché y prende el bit sucio del bloque. La memoria no se actualiza.</a:t>
            </a:r>
          </a:p>
          <a:p>
            <a:r>
              <a:rPr lang="es-MX" altLang="es-MX"/>
              <a:t>Si hay falla, actualiza el bloque en el memoria y lo carga en el caché.</a:t>
            </a:r>
          </a:p>
          <a:p>
            <a:r>
              <a:rPr lang="es-MX" altLang="es-MX"/>
              <a:t>Las siguientes escrituras al mismo bloque van a producir éxitos y se ahorran accesos a la memoria.</a:t>
            </a:r>
          </a:p>
        </p:txBody>
      </p:sp>
      <p:sp>
        <p:nvSpPr>
          <p:cNvPr id="102405" name="Footer Placeholder 4">
            <a:extLst>
              <a:ext uri="{FF2B5EF4-FFF2-40B4-BE49-F238E27FC236}">
                <a16:creationId xmlns:a16="http://schemas.microsoft.com/office/drawing/2014/main" id="{62502A23-D22C-02D4-C8FB-88DC6C877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2406" name="Slide Number Placeholder 5">
            <a:extLst>
              <a:ext uri="{FF2B5EF4-FFF2-40B4-BE49-F238E27FC236}">
                <a16:creationId xmlns:a16="http://schemas.microsoft.com/office/drawing/2014/main" id="{3B10BAED-C318-C4D6-4B54-0199A898E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1F1F1F-DB6B-7A4F-8D4E-6F3C48E7E44A}" type="slidenum">
              <a:rPr lang="pt-BR" altLang="es-MX">
                <a:solidFill>
                  <a:srgbClr val="F30000"/>
                </a:solidFill>
              </a:rPr>
              <a:pPr/>
              <a:t>57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4 Marcador de pie de página">
            <a:extLst>
              <a:ext uri="{FF2B5EF4-FFF2-40B4-BE49-F238E27FC236}">
                <a16:creationId xmlns:a16="http://schemas.microsoft.com/office/drawing/2014/main" id="{74E35113-5D93-6981-5658-9686DFF3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3428" name="5 Marcador de número de diapositiva">
            <a:extLst>
              <a:ext uri="{FF2B5EF4-FFF2-40B4-BE49-F238E27FC236}">
                <a16:creationId xmlns:a16="http://schemas.microsoft.com/office/drawing/2014/main" id="{1D37FB50-AF20-397D-A134-9E2D30C94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41B071-0ACE-794C-85C2-16612C3797D4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03429" name="Rectangle 2">
            <a:extLst>
              <a:ext uri="{FF2B5EF4-FFF2-40B4-BE49-F238E27FC236}">
                <a16:creationId xmlns:a16="http://schemas.microsoft.com/office/drawing/2014/main" id="{92F01D0E-98EF-390E-9F0B-632C4460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FastMATH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C9EB2CD2-9B6C-BBE7-8750-3C11C97E15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s-MX"/>
              <a:t>Intrinsity FastMATH</a:t>
            </a:r>
            <a:r>
              <a:rPr lang="es-MX" altLang="es-MX"/>
              <a:t> es un procesador con un pipeline de 12 etapas y arquitectura MIPS.</a:t>
            </a:r>
          </a:p>
          <a:p>
            <a:pPr eaLnBrk="1" hangingPunct="1"/>
            <a:r>
              <a:rPr lang="es-MX" altLang="es-MX"/>
              <a:t>FastMATH tiene un caché dividido (split cache): dos cachés independientes que operan en paralelo, uno para instrucciones y otro para datos.</a:t>
            </a:r>
          </a:p>
          <a:p>
            <a:pPr eaLnBrk="1" hangingPunct="1"/>
            <a:r>
              <a:rPr lang="es-MX" altLang="es-MX"/>
              <a:t>La capacidad del caché es de 32 KB en total (16 KB por cada caché).</a:t>
            </a:r>
          </a:p>
          <a:p>
            <a:pPr eaLnBrk="1" hangingPunct="1"/>
            <a:r>
              <a:rPr lang="es-MX" altLang="es-MX"/>
              <a:t>Cada caché tiene 256 bloques con 16 palabras (64 bytes) por bloque.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4 Marcador de pie de página">
            <a:extLst>
              <a:ext uri="{FF2B5EF4-FFF2-40B4-BE49-F238E27FC236}">
                <a16:creationId xmlns:a16="http://schemas.microsoft.com/office/drawing/2014/main" id="{249990BD-C4F3-99F6-4934-76E92222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5476" name="5 Marcador de número de diapositiva">
            <a:extLst>
              <a:ext uri="{FF2B5EF4-FFF2-40B4-BE49-F238E27FC236}">
                <a16:creationId xmlns:a16="http://schemas.microsoft.com/office/drawing/2014/main" id="{4D6CBBB5-8F9D-1052-6E9E-F50002041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AA9D0D-92B4-BA43-B7B1-8B9331EC23CD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05477" name="Rectangle 2">
            <a:extLst>
              <a:ext uri="{FF2B5EF4-FFF2-40B4-BE49-F238E27FC236}">
                <a16:creationId xmlns:a16="http://schemas.microsoft.com/office/drawing/2014/main" id="{C3DAE16D-EE83-453C-00A9-E3478CABC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FastMATH</a:t>
            </a:r>
            <a:endParaRPr lang="en-US" altLang="es-MX"/>
          </a:p>
        </p:txBody>
      </p:sp>
      <p:pic>
        <p:nvPicPr>
          <p:cNvPr id="105478" name="Picture 4">
            <a:extLst>
              <a:ext uri="{FF2B5EF4-FFF2-40B4-BE49-F238E27FC236}">
                <a16:creationId xmlns:a16="http://schemas.microsoft.com/office/drawing/2014/main" id="{FA229E58-A1FE-DAFB-E137-393F5A1EE6A8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765300"/>
            <a:ext cx="7315200" cy="4757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4 Marcador de pie de página">
            <a:extLst>
              <a:ext uri="{FF2B5EF4-FFF2-40B4-BE49-F238E27FC236}">
                <a16:creationId xmlns:a16="http://schemas.microsoft.com/office/drawing/2014/main" id="{B581D169-5EB2-23CC-89D2-AE7E15EC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3316" name="5 Marcador de número de diapositiva">
            <a:extLst>
              <a:ext uri="{FF2B5EF4-FFF2-40B4-BE49-F238E27FC236}">
                <a16:creationId xmlns:a16="http://schemas.microsoft.com/office/drawing/2014/main" id="{D46BC957-0692-D168-34A5-62AF11AE4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DC16A8-156D-C942-9023-2F6AFA4A311D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A2559960-E83D-328C-9053-96FCA9F11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2 preguntas 2</a:t>
            </a:r>
            <a:endParaRPr lang="en-US" altLang="es-MX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942A4A1-7157-7F03-CBC4-AAAEEFA65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¿Cómo se sabe si un dato está en el caché?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Si está, ¿Dónde se encuentra?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endParaRPr lang="es-MX" altLang="es-MX" dirty="0"/>
          </a:p>
          <a:p>
            <a:pPr marL="495300" indent="-495300" eaLnBrk="1" hangingPunct="1"/>
            <a:r>
              <a:rPr lang="es-MX" altLang="es-MX" dirty="0"/>
              <a:t>Estrategias:</a:t>
            </a:r>
          </a:p>
          <a:p>
            <a:pPr marL="850900" lvl="1" indent="-457200" eaLnBrk="1" hangingPunct="1">
              <a:buFont typeface="Wingdings 2" pitchFamily="2" charset="2"/>
              <a:buAutoNum type="alphaLcParenR"/>
            </a:pPr>
            <a:r>
              <a:rPr lang="es-MX" altLang="es-MX" dirty="0"/>
              <a:t>Caché de mapeo directo (</a:t>
            </a:r>
            <a:r>
              <a:rPr lang="es-MX" altLang="es-MX" dirty="0" err="1"/>
              <a:t>direct</a:t>
            </a:r>
            <a:r>
              <a:rPr lang="es-MX" altLang="es-MX" dirty="0"/>
              <a:t> </a:t>
            </a:r>
            <a:r>
              <a:rPr lang="es-MX" altLang="es-MX" dirty="0" err="1"/>
              <a:t>mapped</a:t>
            </a:r>
            <a:r>
              <a:rPr lang="es-MX" altLang="es-MX" dirty="0"/>
              <a:t> cache).</a:t>
            </a:r>
          </a:p>
          <a:p>
            <a:pPr marL="850900" lvl="1" indent="-457200" eaLnBrk="1" hangingPunct="1">
              <a:buFont typeface="Wingdings 2" pitchFamily="2" charset="2"/>
              <a:buAutoNum type="alphaLcParenR"/>
            </a:pPr>
            <a:r>
              <a:rPr lang="es-MX" altLang="es-MX" dirty="0"/>
              <a:t>Caché asociativo total (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cache).</a:t>
            </a:r>
          </a:p>
          <a:p>
            <a:pPr marL="850900" lvl="1" indent="-457200" eaLnBrk="1" hangingPunct="1">
              <a:buFont typeface="Wingdings 2" pitchFamily="2" charset="2"/>
              <a:buAutoNum type="alphaLcParenR"/>
            </a:pPr>
            <a:r>
              <a:rPr lang="es-MX" altLang="es-MX" dirty="0"/>
              <a:t>Caché asociativo por conjunto (n-</a:t>
            </a:r>
            <a:r>
              <a:rPr lang="es-MX" altLang="es-MX" dirty="0" err="1"/>
              <a:t>way</a:t>
            </a:r>
            <a:r>
              <a:rPr lang="es-MX" altLang="es-MX" dirty="0"/>
              <a:t> set </a:t>
            </a:r>
            <a:r>
              <a:rPr lang="es-MX" altLang="es-MX" dirty="0" err="1"/>
              <a:t>associative</a:t>
            </a:r>
            <a:r>
              <a:rPr lang="es-MX" altLang="es-MX" dirty="0"/>
              <a:t> cache).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1 Título">
            <a:extLst>
              <a:ext uri="{FF2B5EF4-FFF2-40B4-BE49-F238E27FC236}">
                <a16:creationId xmlns:a16="http://schemas.microsoft.com/office/drawing/2014/main" id="{E280F641-C0AE-1F71-1307-7814AE9C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FastMATH (Explicación)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F8AA498-4484-AD04-0CF9-87A7B6166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La palabra correcta se selecciona con un MUX controlado por los bits 2 a 5 de la dirección.</a:t>
            </a:r>
          </a:p>
          <a:p>
            <a:r>
              <a:rPr lang="es-MX" altLang="es-MX"/>
              <a:t>Para escribir, FastMATH ofrece write-through y write-back, dejando al sistema operativo decidir que estrategia usar para una aplicación.</a:t>
            </a:r>
          </a:p>
          <a:p>
            <a:r>
              <a:rPr lang="es-MX" altLang="es-MX"/>
              <a:t>Además, tiene un buffer de escritura de una entrada.</a:t>
            </a:r>
          </a:p>
          <a:p>
            <a:endParaRPr lang="es-MX" altLang="es-MX"/>
          </a:p>
        </p:txBody>
      </p:sp>
      <p:sp>
        <p:nvSpPr>
          <p:cNvPr id="107525" name="4 Marcador de pie de página">
            <a:extLst>
              <a:ext uri="{FF2B5EF4-FFF2-40B4-BE49-F238E27FC236}">
                <a16:creationId xmlns:a16="http://schemas.microsoft.com/office/drawing/2014/main" id="{055ACCD5-E300-7073-DF64-F6AF11C1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7526" name="5 Marcador de número de diapositiva">
            <a:extLst>
              <a:ext uri="{FF2B5EF4-FFF2-40B4-BE49-F238E27FC236}">
                <a16:creationId xmlns:a16="http://schemas.microsoft.com/office/drawing/2014/main" id="{5CF13F02-E2BF-2133-6F26-202C7E72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432566-A079-424C-89D4-B2FB462FDC2D}" type="slidenum">
              <a:rPr lang="pt-BR" altLang="es-MX">
                <a:solidFill>
                  <a:srgbClr val="F30000"/>
                </a:solidFill>
              </a:rPr>
              <a:pPr/>
              <a:t>60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4 Marcador de pie de página">
            <a:extLst>
              <a:ext uri="{FF2B5EF4-FFF2-40B4-BE49-F238E27FC236}">
                <a16:creationId xmlns:a16="http://schemas.microsoft.com/office/drawing/2014/main" id="{DB0B8982-2FF4-2F76-C5B8-67752171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08548" name="5 Marcador de número de diapositiva">
            <a:extLst>
              <a:ext uri="{FF2B5EF4-FFF2-40B4-BE49-F238E27FC236}">
                <a16:creationId xmlns:a16="http://schemas.microsoft.com/office/drawing/2014/main" id="{5B09497E-F93F-F4D5-D402-32714E3C8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0594C3-48A8-2948-819E-D549C712E085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08549" name="Rectangle 2">
            <a:extLst>
              <a:ext uri="{FF2B5EF4-FFF2-40B4-BE49-F238E27FC236}">
                <a16:creationId xmlns:a16="http://schemas.microsoft.com/office/drawing/2014/main" id="{1BE1959C-62E3-1944-490A-21530675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FastMATH</a:t>
            </a:r>
            <a:endParaRPr lang="en-US" altLang="es-MX"/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B04B668-6631-5E91-C4BA-C751D125CF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Tasas de falla en SPEC2000.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r>
              <a:rPr lang="es-MX" altLang="es-MX" dirty="0"/>
              <a:t>Por lo general, un caché unificado tiene tasa de falla ligeramente menor que un caché dividido: 3.18% vs. 3.24%.</a:t>
            </a:r>
          </a:p>
          <a:p>
            <a:pPr eaLnBrk="1" hangingPunct="1"/>
            <a:r>
              <a:rPr lang="es-MX" altLang="es-MX" dirty="0"/>
              <a:t>Un caché dividido tiene más ancho de banda porque puede accesar instrucciones y datos a la vez.</a:t>
            </a:r>
          </a:p>
          <a:p>
            <a:pPr eaLnBrk="1" hangingPunct="1"/>
            <a:endParaRPr lang="en-US" altLang="es-MX" dirty="0"/>
          </a:p>
        </p:txBody>
      </p:sp>
      <p:pic>
        <p:nvPicPr>
          <p:cNvPr id="108551" name="Picture 4">
            <a:extLst>
              <a:ext uri="{FF2B5EF4-FFF2-40B4-BE49-F238E27FC236}">
                <a16:creationId xmlns:a16="http://schemas.microsoft.com/office/drawing/2014/main" id="{A360BE6F-BD54-9663-B9D8-1C4AE36A3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665162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4 Marcador de pie de página">
            <a:extLst>
              <a:ext uri="{FF2B5EF4-FFF2-40B4-BE49-F238E27FC236}">
                <a16:creationId xmlns:a16="http://schemas.microsoft.com/office/drawing/2014/main" id="{F2FA6B88-E71D-AF55-3F77-8E58DE94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0596" name="5 Marcador de número de diapositiva">
            <a:extLst>
              <a:ext uri="{FF2B5EF4-FFF2-40B4-BE49-F238E27FC236}">
                <a16:creationId xmlns:a16="http://schemas.microsoft.com/office/drawing/2014/main" id="{0EE3B708-148A-552D-B752-1170E851D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344CC7-D76A-6045-A485-15606C007765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10597" name="Rectangle 2">
            <a:extLst>
              <a:ext uri="{FF2B5EF4-FFF2-40B4-BE49-F238E27FC236}">
                <a16:creationId xmlns:a16="http://schemas.microsoft.com/office/drawing/2014/main" id="{6A7DAB8A-1772-8FE2-9C4D-05FB80B6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Organización de la memoria</a:t>
            </a:r>
            <a:endParaRPr lang="en-US" altLang="es-MX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EF48F0BF-58B4-6760-565A-81F72AFB7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La memoria se puede organizar para reducir el castigo por falla.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r>
              <a:rPr lang="es-MX" altLang="es-MX" dirty="0"/>
              <a:t>Hay 3 formas de organizar la memoria: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s-MX" altLang="es-MX" b="1" dirty="0"/>
              <a:t>Memoria delgada</a:t>
            </a:r>
            <a:r>
              <a:rPr lang="es-MX" altLang="es-MX" dirty="0"/>
              <a:t>. El tamaño de bloque del caché, el ancho del bus que conecta el caché con la memoria y el ancho de la memoria es típicamente de 1 palabra.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s-MX" altLang="es-MX" b="1" dirty="0"/>
              <a:t>Memoria ancha</a:t>
            </a:r>
            <a:r>
              <a:rPr lang="es-MX" altLang="es-MX" dirty="0"/>
              <a:t>. El tamaño de bloque del caché, el ancho del bus que conecta el caché con la memoria y el ancho de la memoria es típicamente de 4 palabras o más.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>
            <a:extLst>
              <a:ext uri="{FF2B5EF4-FFF2-40B4-BE49-F238E27FC236}">
                <a16:creationId xmlns:a16="http://schemas.microsoft.com/office/drawing/2014/main" id="{17D1D43C-26ED-41A9-4412-F324E09F1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Organización de la memoria</a:t>
            </a:r>
          </a:p>
        </p:txBody>
      </p:sp>
      <p:sp>
        <p:nvSpPr>
          <p:cNvPr id="112643" name="Content Placeholder 2">
            <a:extLst>
              <a:ext uri="{FF2B5EF4-FFF2-40B4-BE49-F238E27FC236}">
                <a16:creationId xmlns:a16="http://schemas.microsoft.com/office/drawing/2014/main" id="{A18FB97E-6EBC-E554-5F93-63E94EDD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 startAt="3"/>
            </a:pPr>
            <a:r>
              <a:rPr lang="es-MX" altLang="es-MX" b="1" dirty="0"/>
              <a:t>Memoria entrelazada (</a:t>
            </a:r>
            <a:r>
              <a:rPr lang="es-MX" altLang="es-MX" b="1" dirty="0" err="1"/>
              <a:t>interleaved</a:t>
            </a:r>
            <a:r>
              <a:rPr lang="es-MX" altLang="es-MX" b="1" dirty="0"/>
              <a:t>)</a:t>
            </a:r>
            <a:r>
              <a:rPr lang="es-MX" altLang="es-MX" dirty="0"/>
              <a:t>. El tamaño de bloque del caché y el ancho del bus que conecta el caché con la memoria es típicamente de 1 palabra. La memoria está organizada en bancos que se pueden leer en paralelo.</a:t>
            </a:r>
          </a:p>
        </p:txBody>
      </p:sp>
      <p:sp>
        <p:nvSpPr>
          <p:cNvPr id="112645" name="Footer Placeholder 4">
            <a:extLst>
              <a:ext uri="{FF2B5EF4-FFF2-40B4-BE49-F238E27FC236}">
                <a16:creationId xmlns:a16="http://schemas.microsoft.com/office/drawing/2014/main" id="{CEBE817A-DBBA-88EE-35B3-9B9A935CF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2646" name="Slide Number Placeholder 5">
            <a:extLst>
              <a:ext uri="{FF2B5EF4-FFF2-40B4-BE49-F238E27FC236}">
                <a16:creationId xmlns:a16="http://schemas.microsoft.com/office/drawing/2014/main" id="{D6609D3C-9745-2D62-24D4-1083B691EB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D4E4C7-D5C1-DE40-BD42-0E7916F1DBFF}" type="slidenum">
              <a:rPr lang="pt-BR" altLang="es-MX">
                <a:solidFill>
                  <a:srgbClr val="F30000"/>
                </a:solidFill>
              </a:rPr>
              <a:pPr/>
              <a:t>63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4 Marcador de pie de página">
            <a:extLst>
              <a:ext uri="{FF2B5EF4-FFF2-40B4-BE49-F238E27FC236}">
                <a16:creationId xmlns:a16="http://schemas.microsoft.com/office/drawing/2014/main" id="{59A31762-73CC-F3B1-E12E-691BBE89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3668" name="5 Marcador de número de diapositiva">
            <a:extLst>
              <a:ext uri="{FF2B5EF4-FFF2-40B4-BE49-F238E27FC236}">
                <a16:creationId xmlns:a16="http://schemas.microsoft.com/office/drawing/2014/main" id="{59D7C452-5269-C76C-8738-37AB88F86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2A15D7-3CC3-1049-9836-8A2991F4698C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13669" name="Rectangle 2">
            <a:extLst>
              <a:ext uri="{FF2B5EF4-FFF2-40B4-BE49-F238E27FC236}">
                <a16:creationId xmlns:a16="http://schemas.microsoft.com/office/drawing/2014/main" id="{6D530FFC-F2AE-3603-9736-7E7FDD07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Organización de la memoria</a:t>
            </a:r>
            <a:endParaRPr lang="en-US" altLang="es-MX"/>
          </a:p>
        </p:txBody>
      </p:sp>
      <p:pic>
        <p:nvPicPr>
          <p:cNvPr id="113670" name="Picture 4">
            <a:extLst>
              <a:ext uri="{FF2B5EF4-FFF2-40B4-BE49-F238E27FC236}">
                <a16:creationId xmlns:a16="http://schemas.microsoft.com/office/drawing/2014/main" id="{8361EE6E-DFF4-C45A-6EF9-9EF5AF3CD88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752600"/>
            <a:ext cx="7315200" cy="4756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>
            <a:extLst>
              <a:ext uri="{FF2B5EF4-FFF2-40B4-BE49-F238E27FC236}">
                <a16:creationId xmlns:a16="http://schemas.microsoft.com/office/drawing/2014/main" id="{CFA6853A-3210-2B36-B93C-6CC3AB93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</a:p>
        </p:txBody>
      </p:sp>
      <p:sp>
        <p:nvSpPr>
          <p:cNvPr id="115715" name="Content Placeholder 2">
            <a:extLst>
              <a:ext uri="{FF2B5EF4-FFF2-40B4-BE49-F238E27FC236}">
                <a16:creationId xmlns:a16="http://schemas.microsoft.com/office/drawing/2014/main" id="{2B7544FD-6509-BE6D-FE2F-A0AC48ACC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Suponer los siguientes tiempos en ciclos de reloj: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1 ciclo para enviar la dirección.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15 ciclos por cada acceso a memoria.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1 ciclo para enviar una palabra.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Suponer un tamaño de bloque de 4 palabras.</a:t>
            </a:r>
          </a:p>
          <a:p>
            <a:endParaRPr lang="es-MX" altLang="es-MX" dirty="0"/>
          </a:p>
        </p:txBody>
      </p:sp>
      <p:sp>
        <p:nvSpPr>
          <p:cNvPr id="115717" name="Footer Placeholder 4">
            <a:extLst>
              <a:ext uri="{FF2B5EF4-FFF2-40B4-BE49-F238E27FC236}">
                <a16:creationId xmlns:a16="http://schemas.microsoft.com/office/drawing/2014/main" id="{CAFA43ED-3181-5154-A667-6D7241FBA1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5718" name="Slide Number Placeholder 5">
            <a:extLst>
              <a:ext uri="{FF2B5EF4-FFF2-40B4-BE49-F238E27FC236}">
                <a16:creationId xmlns:a16="http://schemas.microsoft.com/office/drawing/2014/main" id="{27543CF6-D97E-531B-2CF3-B3BFE6273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218E60-007F-8545-828B-7D50E41CE316}" type="slidenum">
              <a:rPr lang="pt-BR" altLang="es-MX">
                <a:solidFill>
                  <a:srgbClr val="F30000"/>
                </a:solidFill>
              </a:rPr>
              <a:pPr/>
              <a:t>65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4 Marcador de pie de página">
            <a:extLst>
              <a:ext uri="{FF2B5EF4-FFF2-40B4-BE49-F238E27FC236}">
                <a16:creationId xmlns:a16="http://schemas.microsoft.com/office/drawing/2014/main" id="{983C8C43-62E2-4F3E-13A6-38E5951E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6740" name="5 Marcador de número de diapositiva">
            <a:extLst>
              <a:ext uri="{FF2B5EF4-FFF2-40B4-BE49-F238E27FC236}">
                <a16:creationId xmlns:a16="http://schemas.microsoft.com/office/drawing/2014/main" id="{DC2E5E48-1CD0-9694-5D11-6A4958536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44BAAF-198A-DA4C-9BD4-C6D33B5647F7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16741" name="Rectangle 2">
            <a:extLst>
              <a:ext uri="{FF2B5EF4-FFF2-40B4-BE49-F238E27FC236}">
                <a16:creationId xmlns:a16="http://schemas.microsoft.com/office/drawing/2014/main" id="{4762DB28-D85E-47B2-1872-F0788327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Memoria delgada (1 palabra)</a:t>
            </a:r>
            <a:endParaRPr lang="en-US" altLang="es-MX"/>
          </a:p>
        </p:txBody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75076AB5-73B0-6D29-158B-2B5BCE6CB3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Ancho del bus y de la memoria es de 1 palabra.</a:t>
            </a:r>
          </a:p>
          <a:p>
            <a:pPr eaLnBrk="1" hangingPunct="1"/>
            <a:r>
              <a:rPr lang="es-MX" altLang="es-MX" dirty="0"/>
              <a:t>El acceso a la memoria es secuencial.</a:t>
            </a:r>
          </a:p>
          <a:p>
            <a:pPr eaLnBrk="1" hangingPunct="1"/>
            <a:r>
              <a:rPr lang="es-MX" altLang="es-MX" dirty="0"/>
              <a:t>Castigo por falla: 1 + 4 x 15 + 4 x 1 = 65 ciclos de reloj del bus.</a:t>
            </a:r>
          </a:p>
          <a:p>
            <a:pPr eaLnBrk="1" hangingPunct="1"/>
            <a:r>
              <a:rPr lang="es-MX" altLang="es-MX" dirty="0"/>
              <a:t>Número de bytes transferidos por ciclo de reloj por cada falla: (4 x 4) / 65 = 0.25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4 Marcador de pie de página">
            <a:extLst>
              <a:ext uri="{FF2B5EF4-FFF2-40B4-BE49-F238E27FC236}">
                <a16:creationId xmlns:a16="http://schemas.microsoft.com/office/drawing/2014/main" id="{2376B818-3212-D884-6D51-E4AD0433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8788" name="5 Marcador de número de diapositiva">
            <a:extLst>
              <a:ext uri="{FF2B5EF4-FFF2-40B4-BE49-F238E27FC236}">
                <a16:creationId xmlns:a16="http://schemas.microsoft.com/office/drawing/2014/main" id="{DDE2BB96-83D6-5B07-166B-7B7D8E73A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7FC4D7-194B-3D4F-9231-CDFE13FDE26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18789" name="Rectangle 2">
            <a:extLst>
              <a:ext uri="{FF2B5EF4-FFF2-40B4-BE49-F238E27FC236}">
                <a16:creationId xmlns:a16="http://schemas.microsoft.com/office/drawing/2014/main" id="{3BEA6CA5-1446-5352-0758-F28C88D7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Memoria ancha (4 palabras)</a:t>
            </a:r>
            <a:endParaRPr lang="en-US" altLang="es-MX"/>
          </a:p>
        </p:txBody>
      </p:sp>
      <p:sp>
        <p:nvSpPr>
          <p:cNvPr id="64518" name="Rectangle 3">
            <a:extLst>
              <a:ext uri="{FF2B5EF4-FFF2-40B4-BE49-F238E27FC236}">
                <a16:creationId xmlns:a16="http://schemas.microsoft.com/office/drawing/2014/main" id="{7DFB3D40-F679-D3F9-F5DA-EA827B0749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Ancho del bus y de la memoria es de 4 palabras.</a:t>
            </a:r>
          </a:p>
          <a:p>
            <a:pPr eaLnBrk="1" hangingPunct="1"/>
            <a:r>
              <a:rPr lang="es-MX" altLang="es-MX" dirty="0"/>
              <a:t>El acceso a la memoria es en paralelo.</a:t>
            </a:r>
          </a:p>
          <a:p>
            <a:pPr eaLnBrk="1" hangingPunct="1"/>
            <a:r>
              <a:rPr lang="es-MX" altLang="es-MX" dirty="0"/>
              <a:t>Castigo por falla: 1 + 1 x 15 + 1 x 1 = 17 ciclos de reloj del bus.</a:t>
            </a:r>
          </a:p>
          <a:p>
            <a:pPr eaLnBrk="1" hangingPunct="1"/>
            <a:r>
              <a:rPr lang="es-MX" altLang="es-MX" dirty="0"/>
              <a:t>Número de bytes transferidos por ciclo de reloj por cada falla: (4 x 4) / 17 = 0.94</a:t>
            </a:r>
          </a:p>
          <a:p>
            <a:pPr lvl="1"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4 Marcador de pie de página">
            <a:extLst>
              <a:ext uri="{FF2B5EF4-FFF2-40B4-BE49-F238E27FC236}">
                <a16:creationId xmlns:a16="http://schemas.microsoft.com/office/drawing/2014/main" id="{7FE5D16D-6912-3435-1739-3A40845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20836" name="5 Marcador de número de diapositiva">
            <a:extLst>
              <a:ext uri="{FF2B5EF4-FFF2-40B4-BE49-F238E27FC236}">
                <a16:creationId xmlns:a16="http://schemas.microsoft.com/office/drawing/2014/main" id="{73552FFF-7099-AC3C-D8AF-272952CCE8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B11C5E-1E4A-3B43-AB71-30BA24FEB6D2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20837" name="Rectangle 2">
            <a:extLst>
              <a:ext uri="{FF2B5EF4-FFF2-40B4-BE49-F238E27FC236}">
                <a16:creationId xmlns:a16="http://schemas.microsoft.com/office/drawing/2014/main" id="{6441DF55-7D3E-2BE5-0222-A8CF5466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Memoria entrelazada</a:t>
            </a:r>
            <a:endParaRPr lang="en-US" altLang="es-MX" dirty="0"/>
          </a:p>
        </p:txBody>
      </p:sp>
      <p:sp>
        <p:nvSpPr>
          <p:cNvPr id="65542" name="Rectangle 3">
            <a:extLst>
              <a:ext uri="{FF2B5EF4-FFF2-40B4-BE49-F238E27FC236}">
                <a16:creationId xmlns:a16="http://schemas.microsoft.com/office/drawing/2014/main" id="{893E64CF-FF29-A62E-075B-534A67D51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Ancho del bus es de 1 palabra.</a:t>
            </a:r>
          </a:p>
          <a:p>
            <a:pPr eaLnBrk="1" hangingPunct="1"/>
            <a:r>
              <a:rPr lang="es-MX" altLang="es-MX" dirty="0"/>
              <a:t>Ancho de la memoria es de 4 palabras repartidas en 4 bancos de memoria independientes.</a:t>
            </a:r>
          </a:p>
          <a:p>
            <a:pPr eaLnBrk="1" hangingPunct="1"/>
            <a:r>
              <a:rPr lang="es-MX" altLang="es-MX" dirty="0"/>
              <a:t>El acceso a la memoria es en paralelo.</a:t>
            </a:r>
          </a:p>
          <a:p>
            <a:pPr eaLnBrk="1" hangingPunct="1"/>
            <a:r>
              <a:rPr lang="es-MX" altLang="es-MX" dirty="0"/>
              <a:t>La transferencia es secuencial.</a:t>
            </a:r>
          </a:p>
          <a:p>
            <a:pPr eaLnBrk="1" hangingPunct="1"/>
            <a:r>
              <a:rPr lang="es-MX" altLang="es-MX" dirty="0"/>
              <a:t>Castigo por falla: 1 + 1 x 15 + 1 x 4 = 20 ciclos de reloj.</a:t>
            </a:r>
          </a:p>
          <a:p>
            <a:pPr eaLnBrk="1" hangingPunct="1"/>
            <a:r>
              <a:rPr lang="es-MX" altLang="es-MX" dirty="0"/>
              <a:t>Número de bytes transferidos por ciclo de reloj del bus por cada falla: (4 x 4) / 20 = 0.8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4 Marcador de pie de página">
            <a:extLst>
              <a:ext uri="{FF2B5EF4-FFF2-40B4-BE49-F238E27FC236}">
                <a16:creationId xmlns:a16="http://schemas.microsoft.com/office/drawing/2014/main" id="{54006EE4-01F2-F6CF-30DA-495E583F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22884" name="5 Marcador de número de diapositiva">
            <a:extLst>
              <a:ext uri="{FF2B5EF4-FFF2-40B4-BE49-F238E27FC236}">
                <a16:creationId xmlns:a16="http://schemas.microsoft.com/office/drawing/2014/main" id="{A6498DDB-8258-7194-4510-A9F7B1764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245D67-089F-F34C-ABAB-55DCD4AC1FAD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22885" name="Rectangle 2">
            <a:extLst>
              <a:ext uri="{FF2B5EF4-FFF2-40B4-BE49-F238E27FC236}">
                <a16:creationId xmlns:a16="http://schemas.microsoft.com/office/drawing/2014/main" id="{F1D2D0A4-41E4-98AF-3745-968126DE0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Organización de la memoria</a:t>
            </a:r>
            <a:endParaRPr lang="en-US" altLang="es-MX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CF8A7C5-29C7-0AE6-388B-E8BB7D6D83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organización entrelazada es la preferida:</a:t>
            </a:r>
          </a:p>
          <a:p>
            <a:pPr lvl="1" eaLnBrk="1" hangingPunct="1"/>
            <a:r>
              <a:rPr lang="es-MX" altLang="es-MX" dirty="0"/>
              <a:t>El castigo por falla es aceptable.</a:t>
            </a:r>
          </a:p>
          <a:p>
            <a:pPr lvl="1" eaLnBrk="1" hangingPunct="1"/>
            <a:r>
              <a:rPr lang="es-MX" altLang="es-MX" dirty="0"/>
              <a:t>Un bus y memoria de 4 palabras es mas caro que un bus y 4 bancos de 1 palabra cada uno.</a:t>
            </a:r>
          </a:p>
          <a:p>
            <a:pPr lvl="1" eaLnBrk="1" hangingPunct="1"/>
            <a:r>
              <a:rPr lang="es-MX" altLang="es-MX" dirty="0"/>
              <a:t>Cada banco puede escribir en forma independiente, cuadruplicando el ancho de banda al escribir y provocando menos detenciones (</a:t>
            </a:r>
            <a:r>
              <a:rPr lang="es-MX" altLang="es-MX" dirty="0" err="1"/>
              <a:t>stalls</a:t>
            </a:r>
            <a:r>
              <a:rPr lang="es-MX" altLang="es-MX" dirty="0"/>
              <a:t>) en un caché </a:t>
            </a:r>
            <a:r>
              <a:rPr lang="es-MX" altLang="es-MX" dirty="0" err="1"/>
              <a:t>write-through</a:t>
            </a:r>
            <a:r>
              <a:rPr lang="es-MX" altLang="es-MX" dirty="0"/>
              <a:t>.</a:t>
            </a:r>
          </a:p>
          <a:p>
            <a:pPr lvl="1"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>
            <a:extLst>
              <a:ext uri="{FF2B5EF4-FFF2-40B4-BE49-F238E27FC236}">
                <a16:creationId xmlns:a16="http://schemas.microsoft.com/office/drawing/2014/main" id="{AA5A73AE-AA02-5E82-3922-14C84DDB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Caché de mapeo directo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D8B95F4-F6ED-2573-477B-60F3A4233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A cada bloque en la memoria se le asigna un bloque (línea) en el caché.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Problema: dada una dirección de un bloque en la memoria hay que encontrar en que bloque del caché se va a guardar.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Hay 2 soluciones (al menos):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MX" dirty="0"/>
              <a:t>Usar fórmulas.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MX" dirty="0"/>
              <a:t>Usar la dirección del bloque en la memoria.</a:t>
            </a:r>
          </a:p>
        </p:txBody>
      </p:sp>
      <p:sp>
        <p:nvSpPr>
          <p:cNvPr id="15365" name="4 Marcador de pie de página">
            <a:extLst>
              <a:ext uri="{FF2B5EF4-FFF2-40B4-BE49-F238E27FC236}">
                <a16:creationId xmlns:a16="http://schemas.microsoft.com/office/drawing/2014/main" id="{68CEA841-C8FC-A4B9-60DE-C5BD7A074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5366" name="5 Marcador de número de diapositiva">
            <a:extLst>
              <a:ext uri="{FF2B5EF4-FFF2-40B4-BE49-F238E27FC236}">
                <a16:creationId xmlns:a16="http://schemas.microsoft.com/office/drawing/2014/main" id="{85A44EFE-1B8E-9898-5053-20E7262B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B5DEC8-C8E3-BD4E-94E4-D665ABEDB573}" type="slidenum">
              <a:rPr lang="pt-BR" altLang="es-MX">
                <a:solidFill>
                  <a:srgbClr val="F30000"/>
                </a:solidFill>
              </a:rPr>
              <a:pPr/>
              <a:t>7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21">
            <a:extLst>
              <a:ext uri="{FF2B5EF4-FFF2-40B4-BE49-F238E27FC236}">
                <a16:creationId xmlns:a16="http://schemas.microsoft.com/office/drawing/2014/main" id="{322A86CC-FABA-28BA-76A3-711CB01C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4" name="Slide Number Placeholder 17">
            <a:extLst>
              <a:ext uri="{FF2B5EF4-FFF2-40B4-BE49-F238E27FC236}">
                <a16:creationId xmlns:a16="http://schemas.microsoft.com/office/drawing/2014/main" id="{32A8175C-7F2C-1D93-4F68-3B41C6433E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FE1D94-54B3-F442-A4FF-87C47FBE6714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28675" name="5 Marcador de número de diapositiva">
            <a:extLst>
              <a:ext uri="{FF2B5EF4-FFF2-40B4-BE49-F238E27FC236}">
                <a16:creationId xmlns:a16="http://schemas.microsoft.com/office/drawing/2014/main" id="{DDF51D1F-729F-2646-1F45-F4F90A1158D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C7F47D4-AA5A-7546-909A-40BF1CEE3058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4AE67FB0-4735-BCD4-12D9-4750622D5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Organización del caché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1BB82F3-C93E-9DC5-D038-2CF9621592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Hasta ahora solo se ha visto la estrategia de mapeo directo.</a:t>
            </a:r>
          </a:p>
          <a:p>
            <a:pPr eaLnBrk="1" hangingPunct="1"/>
            <a:r>
              <a:rPr lang="es-MX" altLang="es-MX" dirty="0"/>
              <a:t>Un bloque solo puede ir en un lugar en el caché.</a:t>
            </a:r>
          </a:p>
          <a:p>
            <a:pPr eaLnBrk="1" hangingPunct="1"/>
            <a:r>
              <a:rPr lang="es-MX" altLang="es-MX" dirty="0"/>
              <a:t>Otras organizaciones pueden reducir la tasa de fallas:</a:t>
            </a:r>
          </a:p>
          <a:p>
            <a:pPr lvl="1" eaLnBrk="1" hangingPunct="1"/>
            <a:r>
              <a:rPr lang="en-US" altLang="es-MX" dirty="0"/>
              <a:t>Fully associative cache</a:t>
            </a:r>
            <a:r>
              <a:rPr lang="es-MX" altLang="es-MX" dirty="0"/>
              <a:t>. El bloque de memoria puede ir en cualquier línea del caché.</a:t>
            </a:r>
          </a:p>
          <a:p>
            <a:pPr lvl="1" eaLnBrk="1" hangingPunct="1"/>
            <a:r>
              <a:rPr lang="en-US" altLang="es-MX" dirty="0"/>
              <a:t>Set associative cache</a:t>
            </a:r>
            <a:r>
              <a:rPr lang="es-MX" altLang="es-MX" dirty="0"/>
              <a:t>. El bloque de memoria puede ir en cualquier línea dentro del conjunto que le toque.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21">
            <a:extLst>
              <a:ext uri="{FF2B5EF4-FFF2-40B4-BE49-F238E27FC236}">
                <a16:creationId xmlns:a16="http://schemas.microsoft.com/office/drawing/2014/main" id="{A262F865-6711-60F5-7CF4-02D3816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0722" name="Slide Number Placeholder 17">
            <a:extLst>
              <a:ext uri="{FF2B5EF4-FFF2-40B4-BE49-F238E27FC236}">
                <a16:creationId xmlns:a16="http://schemas.microsoft.com/office/drawing/2014/main" id="{29B112F4-9F34-4F0B-FF86-4BFF11A58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F5CB5A-16FE-BC47-971B-F59C54E858F3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0723" name="5 Marcador de número de diapositiva">
            <a:extLst>
              <a:ext uri="{FF2B5EF4-FFF2-40B4-BE49-F238E27FC236}">
                <a16:creationId xmlns:a16="http://schemas.microsoft.com/office/drawing/2014/main" id="{59B516A4-430A-36AA-E9B5-9CDE1469220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3B46CD-BACB-1A44-B55C-0E77C571684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1095B73-A3CE-530B-AB0E-258624AD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Fully associative cache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9DB869F-2BA2-82A2-4F02-E2473CF12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Un bloque en memoria puede estar asociado con cualquier línea en el caché.</a:t>
            </a:r>
          </a:p>
          <a:p>
            <a:pPr eaLnBrk="1" hangingPunct="1"/>
            <a:r>
              <a:rPr lang="es-MX" altLang="es-MX" dirty="0"/>
              <a:t>Para encontrar un item se debe buscar en todo el caché.</a:t>
            </a:r>
          </a:p>
          <a:p>
            <a:pPr eaLnBrk="1" hangingPunct="1"/>
            <a:r>
              <a:rPr lang="es-MX" altLang="es-MX" dirty="0"/>
              <a:t>Para ser práctica, la búsqueda se hace en paralelo asociando un comparador con cada línea del caché.</a:t>
            </a:r>
          </a:p>
          <a:p>
            <a:pPr eaLnBrk="1" hangingPunct="1"/>
            <a:r>
              <a:rPr lang="es-MX" altLang="es-MX" dirty="0"/>
              <a:t>Los comparadores incrementan el costo del hardware.</a:t>
            </a:r>
          </a:p>
          <a:p>
            <a:pPr eaLnBrk="1" hangingPunct="1"/>
            <a:r>
              <a:rPr lang="es-MX" altLang="es-MX" dirty="0"/>
              <a:t>Son prácticos solo para cachés pequeños.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21">
            <a:extLst>
              <a:ext uri="{FF2B5EF4-FFF2-40B4-BE49-F238E27FC236}">
                <a16:creationId xmlns:a16="http://schemas.microsoft.com/office/drawing/2014/main" id="{54BACA92-121A-AE9D-72B2-F479EF2A0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0" name="Slide Number Placeholder 17">
            <a:extLst>
              <a:ext uri="{FF2B5EF4-FFF2-40B4-BE49-F238E27FC236}">
                <a16:creationId xmlns:a16="http://schemas.microsoft.com/office/drawing/2014/main" id="{EBC849DC-597C-71D8-99CE-41E529821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D80991-824A-0645-B75A-8C8ADAB54AEE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1" name="5 Marcador de número de diapositiva">
            <a:extLst>
              <a:ext uri="{FF2B5EF4-FFF2-40B4-BE49-F238E27FC236}">
                <a16:creationId xmlns:a16="http://schemas.microsoft.com/office/drawing/2014/main" id="{D387A0D2-50CD-4D68-92B3-17A8585D6D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297D6AC-1445-3E4A-AF08-D5AB0418B33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4C58FB79-68E6-D25F-F1BC-AB7971C3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Set associative cache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1707916-7EB4-218B-AD47-9D89C4D4D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/>
            <a:r>
              <a:rPr lang="es-MX" altLang="es-MX" dirty="0"/>
              <a:t>El caché está dividido en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MX" altLang="es-MX" dirty="0"/>
              <a:t> conjuntos.</a:t>
            </a:r>
          </a:p>
          <a:p>
            <a:pPr eaLnBrk="1" hangingPunct="1"/>
            <a:r>
              <a:rPr lang="es-MX" altLang="es-MX" dirty="0"/>
              <a:t>Cada conjunto consta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bloques.</a:t>
            </a:r>
          </a:p>
          <a:p>
            <a:pPr eaLnBrk="1" hangingPunct="1"/>
            <a:r>
              <a:rPr lang="es-MX" altLang="es-MX" dirty="0"/>
              <a:t>Se le llama </a:t>
            </a:r>
            <a:r>
              <a:rPr lang="en-US" altLang="es-MX" dirty="0"/>
              <a:t>n-way set associative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Un bloque en la memoria está asociado con un solo conjunto.</a:t>
            </a:r>
          </a:p>
          <a:p>
            <a:pPr eaLnBrk="1" hangingPunct="1"/>
            <a:r>
              <a:rPr lang="es-MX" altLang="es-MX" dirty="0"/>
              <a:t>Dentro del conjunto, el bloque puede ir en cualquier bloque.</a:t>
            </a:r>
          </a:p>
          <a:p>
            <a:pPr eaLnBrk="1" hangingPunct="1"/>
            <a:r>
              <a:rPr lang="es-MX" altLang="es-MX" dirty="0"/>
              <a:t>Un item se busca en todos los bloques del conjunto asociado con este item.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21">
            <a:extLst>
              <a:ext uri="{FF2B5EF4-FFF2-40B4-BE49-F238E27FC236}">
                <a16:creationId xmlns:a16="http://schemas.microsoft.com/office/drawing/2014/main" id="{54BACA92-121A-AE9D-72B2-F479EF2A0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0" name="Slide Number Placeholder 17">
            <a:extLst>
              <a:ext uri="{FF2B5EF4-FFF2-40B4-BE49-F238E27FC236}">
                <a16:creationId xmlns:a16="http://schemas.microsoft.com/office/drawing/2014/main" id="{EBC849DC-597C-71D8-99CE-41E529821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D80991-824A-0645-B75A-8C8ADAB54AEE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1" name="5 Marcador de número de diapositiva">
            <a:extLst>
              <a:ext uri="{FF2B5EF4-FFF2-40B4-BE49-F238E27FC236}">
                <a16:creationId xmlns:a16="http://schemas.microsoft.com/office/drawing/2014/main" id="{D387A0D2-50CD-4D68-92B3-17A8585D6D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297D6AC-1445-3E4A-AF08-D5AB0418B33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4C58FB79-68E6-D25F-F1BC-AB7971C3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s-MX"/>
              <a:t>Set associative cache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1707916-7EB4-218B-AD47-9D89C4D4D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/>
            <a:r>
              <a:rPr lang="es-MX" altLang="es-MX" dirty="0"/>
              <a:t>Las fórmulas para calcular el bloque en el caché son </a:t>
            </a:r>
            <a:r>
              <a:rPr lang="es-MX" altLang="es-MX" i="1" dirty="0"/>
              <a:t>casi</a:t>
            </a:r>
            <a:r>
              <a:rPr lang="es-MX" altLang="es-MX" dirty="0"/>
              <a:t> las mismas que en mapeo directo.</a:t>
            </a:r>
          </a:p>
          <a:p>
            <a:pPr eaLnBrk="1" hangingPunct="1"/>
            <a:r>
              <a:rPr lang="es-MX" altLang="es-MX" dirty="0"/>
              <a:t>La diferencia es que se usa el número de conjuntos y no el número de bloques.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28960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1">
            <a:extLst>
              <a:ext uri="{FF2B5EF4-FFF2-40B4-BE49-F238E27FC236}">
                <a16:creationId xmlns:a16="http://schemas.microsoft.com/office/drawing/2014/main" id="{A59315AC-AA0E-6F3B-177F-5AFBF40B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18" name="Slide Number Placeholder 17">
            <a:extLst>
              <a:ext uri="{FF2B5EF4-FFF2-40B4-BE49-F238E27FC236}">
                <a16:creationId xmlns:a16="http://schemas.microsoft.com/office/drawing/2014/main" id="{C1B010E3-2D27-26EF-CFD7-D1F117737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252816-5CB0-4840-BF61-1CE01003E95F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E27450A-1E50-345D-D637-887079EB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Set associative cache</a:t>
            </a:r>
            <a:endParaRPr lang="es-ES" altLang="es-MX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E30D9EA-1B52-9CEF-5F00-7D672183E1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a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altLang="es-MX" dirty="0"/>
              <a:t> es la dirección de bloque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es la dirección del item en la memoria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es el tamaño del bloque en bytes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d mod n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es el número de bloque</a:t>
            </a: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es el número de </a:t>
            </a:r>
            <a:r>
              <a:rPr lang="es-MX" altLang="es-MX" b="1" dirty="0"/>
              <a:t>conjuntos</a:t>
            </a:r>
            <a:r>
              <a:rPr lang="es-MX" altLang="es-MX" dirty="0"/>
              <a:t> que tiene el caché</a:t>
            </a:r>
          </a:p>
          <a:p>
            <a:endParaRPr lang="es-ES" altLang="es-MX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21">
            <a:extLst>
              <a:ext uri="{FF2B5EF4-FFF2-40B4-BE49-F238E27FC236}">
                <a16:creationId xmlns:a16="http://schemas.microsoft.com/office/drawing/2014/main" id="{CE7CEB80-8E22-FB37-EF4F-2AD93EED0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2" name="Slide Number Placeholder 17">
            <a:extLst>
              <a:ext uri="{FF2B5EF4-FFF2-40B4-BE49-F238E27FC236}">
                <a16:creationId xmlns:a16="http://schemas.microsoft.com/office/drawing/2014/main" id="{EDE7485E-DD41-D925-04DC-4C25D8AD7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40E8BA-B37B-5B4E-9DE7-8A8133D0C5F1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20439D4-F6E6-37FD-2D48-76145E17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Set associative cache</a:t>
            </a:r>
            <a:endParaRPr lang="es-ES" altLang="es-MX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56A2B26-25AC-3C5D-CFF1-FE38B0596A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dirty="0"/>
              <a:t>La división de la dirección en binario funciona </a:t>
            </a:r>
            <a:r>
              <a:rPr lang="es-MX" altLang="es-MX" i="1" dirty="0"/>
              <a:t>casi</a:t>
            </a:r>
            <a:r>
              <a:rPr lang="es-MX" altLang="es-MX" dirty="0"/>
              <a:t> igual que en mapeo directo:</a:t>
            </a:r>
          </a:p>
          <a:p>
            <a:r>
              <a:rPr lang="es-MX" altLang="es-MX" dirty="0"/>
              <a:t>Offset. La posición del byte dentro del bloque. Ocupa los bits bajos de la dirección. Tamaño =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s-MX" altLang="es-MX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(k)</a:t>
            </a:r>
            <a:r>
              <a:rPr lang="es-MX" altLang="es-MX" dirty="0"/>
              <a:t>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es el tamaño del bloque en bytes.</a:t>
            </a:r>
          </a:p>
          <a:p>
            <a:r>
              <a:rPr lang="es-MX" altLang="es-MX" dirty="0"/>
              <a:t>Índice. El número de conjunto en donde se guarda el dato. No hay forma de saber en que bloque se guarda el dato. Ocupa los bits intermedios de la dirección. Tamaño =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s-MX" altLang="es-MX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r>
              <a:rPr lang="es-MX" altLang="es-MX" dirty="0"/>
              <a:t>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es el número de conjuntos que tiene el caché.</a:t>
            </a:r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21">
            <a:extLst>
              <a:ext uri="{FF2B5EF4-FFF2-40B4-BE49-F238E27FC236}">
                <a16:creationId xmlns:a16="http://schemas.microsoft.com/office/drawing/2014/main" id="{DF8108A9-1E48-5ABA-1625-B00DB208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6" name="Slide Number Placeholder 17">
            <a:extLst>
              <a:ext uri="{FF2B5EF4-FFF2-40B4-BE49-F238E27FC236}">
                <a16:creationId xmlns:a16="http://schemas.microsoft.com/office/drawing/2014/main" id="{7FDC1A3F-7F11-D50B-8C72-79BBF65FA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B7F4DC-B7E2-C74B-8183-4A4B0D0E07FD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C7FFA52-73C5-B9D5-B9B2-76195593C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Set associative caché</a:t>
            </a:r>
            <a:endParaRPr lang="es-ES" altLang="es-MX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FFAD0CD-C0EC-AB33-500D-85AEE88BC9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Etiqueta. Ocupa los bits altos de la dirección.</a:t>
            </a:r>
            <a:endParaRPr lang="es-ES" altLang="es-MX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21">
            <a:extLst>
              <a:ext uri="{FF2B5EF4-FFF2-40B4-BE49-F238E27FC236}">
                <a16:creationId xmlns:a16="http://schemas.microsoft.com/office/drawing/2014/main" id="{12726028-454B-4193-A281-117368AAA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7890" name="Slide Number Placeholder 17">
            <a:extLst>
              <a:ext uri="{FF2B5EF4-FFF2-40B4-BE49-F238E27FC236}">
                <a16:creationId xmlns:a16="http://schemas.microsoft.com/office/drawing/2014/main" id="{B6A06B48-50E1-92D0-9B5C-8E5B57E2B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B29252-2E88-D448-959D-7AF7A1ED9A86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9F8279A-FC0D-2D31-7874-5B892D59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4B9B23D-98C5-B32B-06C5-87A2298ECD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Suponer un caché 4-way con capacidad de 4K bytes y bloques de 4 palabras. Las direcciones son de 32 bits.</a:t>
            </a:r>
          </a:p>
          <a:p>
            <a:r>
              <a:rPr lang="es-MX" altLang="es-MX"/>
              <a:t>¿Cuántos bloques y cuántos conjuntos tiene el caché?</a:t>
            </a:r>
          </a:p>
          <a:p>
            <a:r>
              <a:rPr lang="es-MX" altLang="es-MX"/>
              <a:t>¿Cómo se divide la dirección?</a:t>
            </a:r>
          </a:p>
          <a:p>
            <a:r>
              <a:rPr lang="es-MX" altLang="es-MX"/>
              <a:t>¿Qué conjunto en el caché le toca a la dirección en la memoria 1714?</a:t>
            </a:r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21">
            <a:extLst>
              <a:ext uri="{FF2B5EF4-FFF2-40B4-BE49-F238E27FC236}">
                <a16:creationId xmlns:a16="http://schemas.microsoft.com/office/drawing/2014/main" id="{0C0C57D0-04DB-BBCC-F061-A55218C4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8914" name="Slide Number Placeholder 17">
            <a:extLst>
              <a:ext uri="{FF2B5EF4-FFF2-40B4-BE49-F238E27FC236}">
                <a16:creationId xmlns:a16="http://schemas.microsoft.com/office/drawing/2014/main" id="{66FD51BA-D6FF-0AAB-ACC5-603066DC83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017059-C686-E54A-92DC-631A570F0D64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EAED443-935A-8C31-8000-D5C09CC4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74FE5DD-341C-0CD6-3A8E-E2467FA46E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¿Cuántos bloques y cuántos conjuntos tiene el caché?</a:t>
            </a:r>
          </a:p>
          <a:p>
            <a:r>
              <a:rPr lang="es-MX" altLang="es-MX"/>
              <a:t>Número de bloques:</a:t>
            </a:r>
          </a:p>
          <a:p>
            <a:endParaRPr lang="es-MX" altLang="es-MX"/>
          </a:p>
          <a:p>
            <a:endParaRPr lang="es-MX" altLang="es-MX"/>
          </a:p>
          <a:p>
            <a:r>
              <a:rPr lang="es-MX" altLang="es-MX"/>
              <a:t>Es un cache 4-way, por lo tanto cada conjunto tiene 4 bloques, es decir:</a:t>
            </a:r>
          </a:p>
          <a:p>
            <a:endParaRPr lang="es-MX" altLang="es-MX"/>
          </a:p>
          <a:p>
            <a:endParaRPr lang="es-ES" altLang="es-MX"/>
          </a:p>
        </p:txBody>
      </p:sp>
      <p:graphicFrame>
        <p:nvGraphicFramePr>
          <p:cNvPr id="41988" name="Object 4">
            <a:extLst>
              <a:ext uri="{FF2B5EF4-FFF2-40B4-BE49-F238E27FC236}">
                <a16:creationId xmlns:a16="http://schemas.microsoft.com/office/drawing/2014/main" id="{3FEF5717-310E-077F-C6F3-3A8B803D88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276600"/>
          <a:ext cx="5410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56756300" imgH="9067800" progId="Equation.DSMT4">
                  <p:embed/>
                </p:oleObj>
              </mc:Choice>
              <mc:Fallback>
                <p:oleObj name="Equation" r:id="rId3" imgW="56756300" imgH="9067800" progId="Equation.DSMT4">
                  <p:embed/>
                  <p:pic>
                    <p:nvPicPr>
                      <p:cNvPr id="41988" name="Object 4">
                        <a:extLst>
                          <a:ext uri="{FF2B5EF4-FFF2-40B4-BE49-F238E27FC236}">
                            <a16:creationId xmlns:a16="http://schemas.microsoft.com/office/drawing/2014/main" id="{3FEF5717-310E-077F-C6F3-3A8B803D88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76600"/>
                        <a:ext cx="54102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>
            <a:extLst>
              <a:ext uri="{FF2B5EF4-FFF2-40B4-BE49-F238E27FC236}">
                <a16:creationId xmlns:a16="http://schemas.microsoft.com/office/drawing/2014/main" id="{D86F7103-183B-6224-5228-181CC20F65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5257800"/>
          <a:ext cx="4343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5" imgW="45643800" imgH="9067800" progId="Equation.DSMT4">
                  <p:embed/>
                </p:oleObj>
              </mc:Choice>
              <mc:Fallback>
                <p:oleObj name="Equation" r:id="rId5" imgW="45643800" imgH="9067800" progId="Equation.DSMT4">
                  <p:embed/>
                  <p:pic>
                    <p:nvPicPr>
                      <p:cNvPr id="41989" name="Object 5">
                        <a:extLst>
                          <a:ext uri="{FF2B5EF4-FFF2-40B4-BE49-F238E27FC236}">
                            <a16:creationId xmlns:a16="http://schemas.microsoft.com/office/drawing/2014/main" id="{D86F7103-183B-6224-5228-181CC20F65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257800"/>
                        <a:ext cx="4343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21">
            <a:extLst>
              <a:ext uri="{FF2B5EF4-FFF2-40B4-BE49-F238E27FC236}">
                <a16:creationId xmlns:a16="http://schemas.microsoft.com/office/drawing/2014/main" id="{A1E22DDB-B869-0E7A-DFDC-01F9B20C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9938" name="Slide Number Placeholder 17">
            <a:extLst>
              <a:ext uri="{FF2B5EF4-FFF2-40B4-BE49-F238E27FC236}">
                <a16:creationId xmlns:a16="http://schemas.microsoft.com/office/drawing/2014/main" id="{FB767C3D-0F51-3E9A-B557-53BF3F6FD4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7C60E8-C2CF-0140-90F8-E3A3303EB76A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D51B32D-32E6-38A5-9F0A-7660493D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71CA724-364D-78DB-B179-6CFA513BDB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¿Cómo se divide la dirección?</a:t>
            </a:r>
          </a:p>
          <a:p>
            <a:endParaRPr lang="es-MX" altLang="es-MX"/>
          </a:p>
          <a:p>
            <a:r>
              <a:rPr lang="es-MX" altLang="es-MX"/>
              <a:t>Tamaño del offset = log</a:t>
            </a:r>
            <a:r>
              <a:rPr lang="es-MX" altLang="es-MX" baseline="-25000"/>
              <a:t>2</a:t>
            </a:r>
            <a:r>
              <a:rPr lang="es-MX" altLang="es-MX"/>
              <a:t>(16) = 4 bits</a:t>
            </a:r>
          </a:p>
          <a:p>
            <a:r>
              <a:rPr lang="es-MX" altLang="es-MX"/>
              <a:t>Tamaño del índice = log</a:t>
            </a:r>
            <a:r>
              <a:rPr lang="es-MX" altLang="es-MX" baseline="-25000"/>
              <a:t>2</a:t>
            </a:r>
            <a:r>
              <a:rPr lang="es-MX" altLang="es-MX"/>
              <a:t>(64) = 6 bits</a:t>
            </a:r>
          </a:p>
          <a:p>
            <a:r>
              <a:rPr lang="es-MX" altLang="es-MX"/>
              <a:t>Tamaño de la etiqueta = 32 – (6 + 4) = 22 bits</a:t>
            </a:r>
          </a:p>
          <a:p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4 Marcador de pie de página">
            <a:extLst>
              <a:ext uri="{FF2B5EF4-FFF2-40B4-BE49-F238E27FC236}">
                <a16:creationId xmlns:a16="http://schemas.microsoft.com/office/drawing/2014/main" id="{FB95047C-61DE-359C-005F-2B1A2864F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6388" name="5 Marcador de número de diapositiva">
            <a:extLst>
              <a:ext uri="{FF2B5EF4-FFF2-40B4-BE49-F238E27FC236}">
                <a16:creationId xmlns:a16="http://schemas.microsoft.com/office/drawing/2014/main" id="{AADD1427-D79A-8F52-BAF6-14FB5C76E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43859F-D62C-9E45-B1F8-1C8CBE12E6AE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BF9AC55D-A1D9-423F-C8C9-F868E079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Método 1</a:t>
            </a:r>
            <a:endParaRPr lang="en-US" altLang="es-MX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D6820D8-A229-3886-03B0-715D165F2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Datos de entrada:</a:t>
            </a:r>
          </a:p>
          <a:p>
            <a:pPr lvl="1"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– la dirección del item en la memoria.</a:t>
            </a:r>
          </a:p>
          <a:p>
            <a:pPr lvl="1"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– el tamaño de bloque en bytes.</a:t>
            </a:r>
          </a:p>
          <a:p>
            <a:pPr lvl="1"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– el número de bloques que tiene el caché.</a:t>
            </a:r>
          </a:p>
          <a:p>
            <a:pPr eaLnBrk="1" hangingPunct="1"/>
            <a:r>
              <a:rPr lang="es-MX" altLang="es-MX" dirty="0"/>
              <a:t>Se usan la siguientes fórmulas:</a:t>
            </a:r>
          </a:p>
          <a:p>
            <a:pPr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altLang="es-MX" dirty="0"/>
              <a:t> =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</a:t>
            </a:r>
            <a:r>
              <a:rPr lang="es-MX" altLang="es-MX" dirty="0" err="1"/>
              <a:t>div</a:t>
            </a:r>
            <a:r>
              <a:rPr lang="es-MX" altLang="es-MX" dirty="0"/>
              <a:t>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=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altLang="es-MX" dirty="0"/>
              <a:t> mod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eaLnBrk="1" hangingPunct="1"/>
            <a:r>
              <a:rPr lang="es-MX" altLang="es-MX" dirty="0"/>
              <a:t>Conclusión: el item con dirección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en la memoria se guarda en el bloque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del caché.</a:t>
            </a:r>
          </a:p>
          <a:p>
            <a:pPr eaLnBrk="1" hangingPunct="1"/>
            <a:endParaRPr lang="es-MX" altLang="es-MX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21">
            <a:extLst>
              <a:ext uri="{FF2B5EF4-FFF2-40B4-BE49-F238E27FC236}">
                <a16:creationId xmlns:a16="http://schemas.microsoft.com/office/drawing/2014/main" id="{8A169D96-4708-1909-3D9D-2831E955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0962" name="Slide Number Placeholder 17">
            <a:extLst>
              <a:ext uri="{FF2B5EF4-FFF2-40B4-BE49-F238E27FC236}">
                <a16:creationId xmlns:a16="http://schemas.microsoft.com/office/drawing/2014/main" id="{824DEE42-8A0E-641E-DFAE-0049B4CA5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8895FE-E593-B245-ADE3-C3CEC5FD0780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83AF56B-3D1E-F98C-03EF-054B6447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89F5CF3-1922-CAB7-F5F8-BAF46B4F5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 dirty="0"/>
              <a:t>¿Qué conjunto en el caché le toca a la dirección en la memoria 1714?</a:t>
            </a:r>
            <a:endParaRPr lang="es-ES" altLang="es-MX" dirty="0"/>
          </a:p>
          <a:p>
            <a:r>
              <a:rPr lang="es-MX" altLang="es-MX" dirty="0"/>
              <a:t>Método 1 – usando las fórmulas.</a:t>
            </a:r>
          </a:p>
          <a:p>
            <a:r>
              <a:rPr lang="es-MX" altLang="es-MX" dirty="0"/>
              <a:t>Datos: a = 1714; k = 16; n = 64</a:t>
            </a:r>
          </a:p>
          <a:p>
            <a:r>
              <a:rPr lang="es-MX" altLang="es-MX" dirty="0"/>
              <a:t>d = 1714 </a:t>
            </a:r>
            <a:r>
              <a:rPr lang="es-MX" altLang="es-MX" b="1" dirty="0" err="1"/>
              <a:t>div</a:t>
            </a:r>
            <a:r>
              <a:rPr lang="es-MX" altLang="es-MX" dirty="0"/>
              <a:t> 16 = 107</a:t>
            </a:r>
          </a:p>
          <a:p>
            <a:r>
              <a:rPr lang="es-MX" altLang="es-MX" dirty="0"/>
              <a:t>b = 107 </a:t>
            </a:r>
            <a:r>
              <a:rPr lang="es-MX" altLang="es-MX" b="1" dirty="0"/>
              <a:t>mod</a:t>
            </a:r>
            <a:r>
              <a:rPr lang="es-MX" altLang="es-MX" dirty="0"/>
              <a:t> 64 = 43</a:t>
            </a:r>
          </a:p>
          <a:p>
            <a:r>
              <a:rPr lang="es-MX" altLang="es-MX" dirty="0"/>
              <a:t>Conclusión: la dirección 1714 se guarda en el conjunto 43.</a:t>
            </a:r>
          </a:p>
          <a:p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21">
            <a:extLst>
              <a:ext uri="{FF2B5EF4-FFF2-40B4-BE49-F238E27FC236}">
                <a16:creationId xmlns:a16="http://schemas.microsoft.com/office/drawing/2014/main" id="{54D5D2F1-E45C-2CBF-204A-D4335B5B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6" name="Slide Number Placeholder 17">
            <a:extLst>
              <a:ext uri="{FF2B5EF4-FFF2-40B4-BE49-F238E27FC236}">
                <a16:creationId xmlns:a16="http://schemas.microsoft.com/office/drawing/2014/main" id="{F614FCE5-0F06-35D6-2881-AFEBFFAC4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5EE140-C25E-4F4E-A1C8-3B0F7679DFC7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31F972D-3B7B-0FC5-057B-45EE78E5F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54B9BDB-8A3A-8584-2E40-4AE0C2E75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¿Qué conjunto en el caché le toca a la dirección en la memoria 1714?</a:t>
            </a:r>
          </a:p>
          <a:p>
            <a:r>
              <a:rPr lang="es-MX" altLang="es-MX"/>
              <a:t>Método 2 – analizando la dirección en binario.</a:t>
            </a:r>
          </a:p>
          <a:p>
            <a:r>
              <a:rPr lang="es-MX" altLang="es-MX"/>
              <a:t>1714</a:t>
            </a:r>
            <a:r>
              <a:rPr lang="es-MX" altLang="es-MX" baseline="-25000"/>
              <a:t>10</a:t>
            </a:r>
            <a:r>
              <a:rPr lang="es-MX" altLang="es-MX"/>
              <a:t> = 11010110010</a:t>
            </a:r>
            <a:r>
              <a:rPr lang="es-MX" altLang="es-MX" baseline="-25000"/>
              <a:t>2 </a:t>
            </a:r>
            <a:r>
              <a:rPr lang="es-MX" altLang="es-MX"/>
              <a:t>= 1-101011-0010</a:t>
            </a:r>
          </a:p>
          <a:p>
            <a:r>
              <a:rPr lang="es-MX" altLang="es-MX"/>
              <a:t>Se convierte el índice a base 10.</a:t>
            </a:r>
          </a:p>
          <a:p>
            <a:r>
              <a:rPr lang="es-MX" altLang="es-MX"/>
              <a:t>101011</a:t>
            </a:r>
            <a:r>
              <a:rPr lang="es-MX" altLang="es-MX" baseline="-25000"/>
              <a:t>2</a:t>
            </a:r>
            <a:r>
              <a:rPr lang="es-MX" altLang="es-MX"/>
              <a:t> = 43</a:t>
            </a:r>
            <a:r>
              <a:rPr lang="es-MX" altLang="es-MX" baseline="-25000"/>
              <a:t>10</a:t>
            </a:r>
          </a:p>
          <a:p>
            <a:r>
              <a:rPr lang="es-MX" altLang="es-MX"/>
              <a:t>Conclusión: la dirección 1714 se guarda en el conjunto 43.</a:t>
            </a:r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21">
            <a:extLst>
              <a:ext uri="{FF2B5EF4-FFF2-40B4-BE49-F238E27FC236}">
                <a16:creationId xmlns:a16="http://schemas.microsoft.com/office/drawing/2014/main" id="{1AC7B86F-A890-930E-81DA-9CDA1798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3010" name="Slide Number Placeholder 17">
            <a:extLst>
              <a:ext uri="{FF2B5EF4-FFF2-40B4-BE49-F238E27FC236}">
                <a16:creationId xmlns:a16="http://schemas.microsoft.com/office/drawing/2014/main" id="{E7C2D6C2-8073-6793-A6D2-73C1ABCD5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E0E157-0E48-994A-926C-A7A4CD347C64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3011" name="5 Marcador de número de diapositiva">
            <a:extLst>
              <a:ext uri="{FF2B5EF4-FFF2-40B4-BE49-F238E27FC236}">
                <a16:creationId xmlns:a16="http://schemas.microsoft.com/office/drawing/2014/main" id="{7D7A4E81-BA61-2B55-91C4-F32DA2D909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2626D72-571A-7B41-AE57-677E0A2819A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183D791-7944-7A51-7447-A2F6F155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Variantes de una forma</a:t>
            </a:r>
            <a:endParaRPr lang="en-US" altLang="es-MX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96DA6A-DC30-0F6E-6E02-4F273F5A2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Mapeo directo y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se pueden ver como variantes de set </a:t>
            </a:r>
            <a:r>
              <a:rPr lang="es-MX" altLang="es-MX" dirty="0" err="1"/>
              <a:t>associative</a:t>
            </a:r>
            <a:r>
              <a:rPr lang="es-MX" altLang="es-MX" dirty="0"/>
              <a:t>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Mapeo directo es 1-way set </a:t>
            </a:r>
            <a:r>
              <a:rPr lang="es-MX" altLang="es-MX" dirty="0" err="1"/>
              <a:t>associative</a:t>
            </a:r>
            <a:r>
              <a:rPr lang="es-MX" altLang="es-MX" dirty="0"/>
              <a:t>.</a:t>
            </a:r>
          </a:p>
          <a:p>
            <a:pPr marL="850900" lvl="1" indent="-457200" eaLnBrk="1" hangingPunct="1"/>
            <a:r>
              <a:rPr lang="es-MX" altLang="es-MX" dirty="0"/>
              <a:t>Un caché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bloques se puede ver como un caché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conjuntos y cada conjunto tiene 1 bloque.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es n-</a:t>
            </a:r>
            <a:r>
              <a:rPr lang="es-MX" altLang="es-MX" dirty="0" err="1"/>
              <a:t>way</a:t>
            </a:r>
            <a:r>
              <a:rPr lang="es-MX" altLang="es-MX" dirty="0"/>
              <a:t> set </a:t>
            </a:r>
            <a:r>
              <a:rPr lang="es-MX" altLang="es-MX" dirty="0" err="1"/>
              <a:t>associative</a:t>
            </a:r>
            <a:r>
              <a:rPr lang="es-MX" altLang="es-MX" dirty="0"/>
              <a:t>.</a:t>
            </a:r>
          </a:p>
          <a:p>
            <a:pPr marL="850900" lvl="1" indent="-457200" eaLnBrk="1" hangingPunct="1"/>
            <a:r>
              <a:rPr lang="es-MX" altLang="es-MX" dirty="0"/>
              <a:t>Un caché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bloques se puede ver como un caché de 1 conjunto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bloques.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21">
            <a:extLst>
              <a:ext uri="{FF2B5EF4-FFF2-40B4-BE49-F238E27FC236}">
                <a16:creationId xmlns:a16="http://schemas.microsoft.com/office/drawing/2014/main" id="{80FF85C9-362E-8574-1E75-DDDF0E84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5058" name="Slide Number Placeholder 17">
            <a:extLst>
              <a:ext uri="{FF2B5EF4-FFF2-40B4-BE49-F238E27FC236}">
                <a16:creationId xmlns:a16="http://schemas.microsoft.com/office/drawing/2014/main" id="{42BB3345-6455-6204-7F39-6FFD0449A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B5AC20-A492-7342-AAD2-3B4F0A3ABB0E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5059" name="5 Marcador de número de diapositiva">
            <a:extLst>
              <a:ext uri="{FF2B5EF4-FFF2-40B4-BE49-F238E27FC236}">
                <a16:creationId xmlns:a16="http://schemas.microsoft.com/office/drawing/2014/main" id="{B409178E-FDCA-C318-DD78-A7C21E74AA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21C2358-9903-CF49-B342-8A003B732864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A6CC1EE2-6703-43E5-2264-EEF639EA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Variantes de una forma</a:t>
            </a:r>
            <a:endParaRPr lang="en-US" altLang="es-MX"/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1338E205-6702-4C4D-3C63-6846ACD016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Variantes para un caché de 8 bloques.</a:t>
            </a:r>
            <a:endParaRPr lang="en-US" altLang="es-MX"/>
          </a:p>
        </p:txBody>
      </p:sp>
      <p:pic>
        <p:nvPicPr>
          <p:cNvPr id="45062" name="Picture 4">
            <a:extLst>
              <a:ext uri="{FF2B5EF4-FFF2-40B4-BE49-F238E27FC236}">
                <a16:creationId xmlns:a16="http://schemas.microsoft.com/office/drawing/2014/main" id="{4B2C7A97-F45A-F9B2-8ED7-103308A88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33625"/>
            <a:ext cx="5257800" cy="413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57BD6-3639-4953-ADA3-7901A7D4F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Políticas de reemplazo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13EE58-9B3A-4401-AE52-07FF1E45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necesita una política de reemplazo para cuando un conjunto está lleno y tiene que insertarse un nuevo bloque.</a:t>
            </a:r>
          </a:p>
          <a:p>
            <a:r>
              <a:rPr lang="es-MX" dirty="0"/>
              <a:t>Políticas más comunes:</a:t>
            </a:r>
          </a:p>
          <a:p>
            <a:r>
              <a:rPr lang="es-MX" dirty="0"/>
              <a:t>LRU (</a:t>
            </a:r>
            <a:r>
              <a:rPr lang="es-MX" dirty="0" err="1"/>
              <a:t>least</a:t>
            </a:r>
            <a:r>
              <a:rPr lang="es-MX" dirty="0"/>
              <a:t> </a:t>
            </a:r>
            <a:r>
              <a:rPr lang="es-MX" dirty="0" err="1"/>
              <a:t>recently</a:t>
            </a:r>
            <a:r>
              <a:rPr lang="es-MX" dirty="0"/>
              <a:t> </a:t>
            </a:r>
            <a:r>
              <a:rPr lang="es-MX" dirty="0" err="1"/>
              <a:t>used</a:t>
            </a:r>
            <a:r>
              <a:rPr lang="es-MX" dirty="0"/>
              <a:t>) o una aproximación.</a:t>
            </a:r>
          </a:p>
          <a:p>
            <a:r>
              <a:rPr lang="es-MX" dirty="0"/>
              <a:t>FIFO (</a:t>
            </a:r>
            <a:r>
              <a:rPr lang="es-MX" dirty="0" err="1"/>
              <a:t>first</a:t>
            </a:r>
            <a:r>
              <a:rPr lang="es-MX" dirty="0"/>
              <a:t>-in, </a:t>
            </a:r>
            <a:r>
              <a:rPr lang="es-MX" dirty="0" err="1"/>
              <a:t>first-out</a:t>
            </a:r>
            <a:r>
              <a:rPr lang="es-MX" dirty="0"/>
              <a:t>).</a:t>
            </a:r>
          </a:p>
          <a:p>
            <a:r>
              <a:rPr lang="es-MX" dirty="0"/>
              <a:t>Aleatorio.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6B0239-AC2D-4E22-82C4-71134232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D66AB7-A706-49C2-B5B1-FD2A7D5B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918BB-A3AC-134B-A25F-9DD538B43737}" type="slidenum">
              <a:rPr lang="pt-BR" altLang="es-MX" smtClean="0"/>
              <a:pPr/>
              <a:t>84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96797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21">
            <a:extLst>
              <a:ext uri="{FF2B5EF4-FFF2-40B4-BE49-F238E27FC236}">
                <a16:creationId xmlns:a16="http://schemas.microsoft.com/office/drawing/2014/main" id="{B0B6405D-369D-0E33-7801-C6B13460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7106" name="Slide Number Placeholder 17">
            <a:extLst>
              <a:ext uri="{FF2B5EF4-FFF2-40B4-BE49-F238E27FC236}">
                <a16:creationId xmlns:a16="http://schemas.microsoft.com/office/drawing/2014/main" id="{51245C5F-C630-3496-283E-69BBE98ED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13CC1E-8A0A-644E-BBD4-53FCB2BD667D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7107" name="5 Marcador de número de diapositiva">
            <a:extLst>
              <a:ext uri="{FF2B5EF4-FFF2-40B4-BE49-F238E27FC236}">
                <a16:creationId xmlns:a16="http://schemas.microsoft.com/office/drawing/2014/main" id="{E56AFA11-4834-A349-409B-C750625998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1CFF11C-8952-8842-B79A-D23EE5963C6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id="{CD87C5A5-2B52-CEBD-8BA3-BC8AB37A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Efecto de la asociatividad</a:t>
            </a:r>
            <a:endParaRPr lang="en-US" altLang="es-MX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0F93412-7A76-7D6D-63E8-19832F6837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Ventaja: generalmente decrementa la tasa de fallas.</a:t>
            </a:r>
          </a:p>
          <a:p>
            <a:pPr eaLnBrk="1" hangingPunct="1"/>
            <a:r>
              <a:rPr lang="es-MX" altLang="es-MX" dirty="0"/>
              <a:t>Desventaja: incrementa el tiempo de éxito (hit time).</a:t>
            </a:r>
          </a:p>
          <a:p>
            <a:pPr eaLnBrk="1" hangingPunct="1"/>
            <a:endParaRPr lang="en-US" altLang="es-MX" dirty="0"/>
          </a:p>
        </p:txBody>
      </p:sp>
      <p:pic>
        <p:nvPicPr>
          <p:cNvPr id="47110" name="Picture 5">
            <a:extLst>
              <a:ext uri="{FF2B5EF4-FFF2-40B4-BE49-F238E27FC236}">
                <a16:creationId xmlns:a16="http://schemas.microsoft.com/office/drawing/2014/main" id="{C4FCA472-219C-5A2D-C447-E8D69EA5C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3085291"/>
            <a:ext cx="4635500" cy="329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21">
            <a:extLst>
              <a:ext uri="{FF2B5EF4-FFF2-40B4-BE49-F238E27FC236}">
                <a16:creationId xmlns:a16="http://schemas.microsoft.com/office/drawing/2014/main" id="{415A6400-F463-394C-166C-488546ED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9394" name="Slide Number Placeholder 17">
            <a:extLst>
              <a:ext uri="{FF2B5EF4-FFF2-40B4-BE49-F238E27FC236}">
                <a16:creationId xmlns:a16="http://schemas.microsoft.com/office/drawing/2014/main" id="{03B2BAED-242D-EBBD-F352-01F490B64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6ED514-A2A8-DE43-947D-7F7ACB22A828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9395" name="5 Marcador de número de diapositiva">
            <a:extLst>
              <a:ext uri="{FF2B5EF4-FFF2-40B4-BE49-F238E27FC236}">
                <a16:creationId xmlns:a16="http://schemas.microsoft.com/office/drawing/2014/main" id="{0BDD7634-95F0-0F29-50EA-544020D2C01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959CDE4-C9F1-5047-BA78-7296DA537563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EAD6C77F-C432-24D9-7F52-6E8DA1A4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Efecto de la asociatividad</a:t>
            </a:r>
            <a:endParaRPr lang="en-US" altLang="es-MX" dirty="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64ACD98-6FA5-F5B3-7D7C-108E42D522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Ejemplo: caché de datos de 64 KB con bloques de 64 bytes.</a:t>
            </a:r>
          </a:p>
          <a:p>
            <a:pPr eaLnBrk="1" hangingPunct="1"/>
            <a:r>
              <a:rPr lang="es-MX" altLang="es-MX" dirty="0"/>
              <a:t>La asociatividad se varía desde 1-way (mapeo directo) hasta 8-way.</a:t>
            </a:r>
          </a:p>
          <a:p>
            <a:pPr eaLnBrk="1" hangingPunct="1"/>
            <a:r>
              <a:rPr lang="es-MX" altLang="es-MX" dirty="0"/>
              <a:t>Benchmark SPEC2000.</a:t>
            </a:r>
            <a:endParaRPr lang="en-US" altLang="es-MX" dirty="0"/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27D910A6-1608-2EDF-EAFA-3FA0BD394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09" y="4191000"/>
            <a:ext cx="83058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oter Placeholder 21">
            <a:extLst>
              <a:ext uri="{FF2B5EF4-FFF2-40B4-BE49-F238E27FC236}">
                <a16:creationId xmlns:a16="http://schemas.microsoft.com/office/drawing/2014/main" id="{8753CB36-3764-326E-C9DC-CE69E659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1442" name="Slide Number Placeholder 17">
            <a:extLst>
              <a:ext uri="{FF2B5EF4-FFF2-40B4-BE49-F238E27FC236}">
                <a16:creationId xmlns:a16="http://schemas.microsoft.com/office/drawing/2014/main" id="{20B0CECD-504E-E238-2075-2AA3A39B2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935FF7-52DB-9740-9950-F1FFA7643EF7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1443" name="1 Título">
            <a:extLst>
              <a:ext uri="{FF2B5EF4-FFF2-40B4-BE49-F238E27FC236}">
                <a16:creationId xmlns:a16="http://schemas.microsoft.com/office/drawing/2014/main" id="{F209BD8A-FA98-974E-5245-D32315D0E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</a:t>
            </a:r>
          </a:p>
        </p:txBody>
      </p:sp>
      <p:sp>
        <p:nvSpPr>
          <p:cNvPr id="61444" name="5 Marcador de número de diapositiva">
            <a:extLst>
              <a:ext uri="{FF2B5EF4-FFF2-40B4-BE49-F238E27FC236}">
                <a16:creationId xmlns:a16="http://schemas.microsoft.com/office/drawing/2014/main" id="{369FC4F9-03A6-0F46-2F26-B0A4FB9E86F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9A4C77E-F307-CA43-99F1-F4FBAADE1EB1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pic>
        <p:nvPicPr>
          <p:cNvPr id="61445" name="Picture 2">
            <a:extLst>
              <a:ext uri="{FF2B5EF4-FFF2-40B4-BE49-F238E27FC236}">
                <a16:creationId xmlns:a16="http://schemas.microsoft.com/office/drawing/2014/main" id="{4ED1C71F-1A5C-DD34-F9BA-891402697B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752600"/>
            <a:ext cx="6103938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4 Marcador de pie de página">
            <a:extLst>
              <a:ext uri="{FF2B5EF4-FFF2-40B4-BE49-F238E27FC236}">
                <a16:creationId xmlns:a16="http://schemas.microsoft.com/office/drawing/2014/main" id="{4C09BD6D-203E-EBB1-C7BB-F1E318E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24932" name="5 Marcador de número de diapositiva">
            <a:extLst>
              <a:ext uri="{FF2B5EF4-FFF2-40B4-BE49-F238E27FC236}">
                <a16:creationId xmlns:a16="http://schemas.microsoft.com/office/drawing/2014/main" id="{DA867680-AA7E-FE44-D877-2DC6575D8D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8D93E6-AC9F-D445-B0CA-8298EB8EA49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88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24933" name="Rectangle 2">
            <a:extLst>
              <a:ext uri="{FF2B5EF4-FFF2-40B4-BE49-F238E27FC236}">
                <a16:creationId xmlns:a16="http://schemas.microsoft.com/office/drawing/2014/main" id="{7F693A6E-0FC3-F004-B58D-9F260807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293067E3-3303-82A8-1DAC-E60882C2BD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Caché de mapeo directo: un item está asociado con un solo bloque.</a:t>
            </a:r>
          </a:p>
          <a:p>
            <a:pPr eaLnBrk="1" hangingPunct="1"/>
            <a:r>
              <a:rPr lang="es-MX" altLang="es-MX" dirty="0"/>
              <a:t>Caché n-</a:t>
            </a:r>
            <a:r>
              <a:rPr lang="es-MX" altLang="es-MX" dirty="0" err="1"/>
              <a:t>way</a:t>
            </a:r>
            <a:r>
              <a:rPr lang="es-MX" altLang="es-MX" dirty="0"/>
              <a:t>: un item está asociado con un solo conjunto. Dentro de este conjunto, puede estar en cualquier bloque.</a:t>
            </a:r>
          </a:p>
          <a:p>
            <a:pPr eaLnBrk="1" hangingPunct="1"/>
            <a:r>
              <a:rPr lang="es-MX" altLang="es-MX" dirty="0"/>
              <a:t>Caché </a:t>
            </a:r>
            <a:r>
              <a:rPr lang="es-MX" altLang="es-MX" dirty="0" err="1"/>
              <a:t>fully</a:t>
            </a:r>
            <a:r>
              <a:rPr lang="es-MX" altLang="es-MX" dirty="0"/>
              <a:t>: un item está asociado con cualquier bloque.</a:t>
            </a:r>
          </a:p>
          <a:p>
            <a:pPr eaLnBrk="1" hangingPunct="1"/>
            <a:r>
              <a:rPr lang="es-MX" altLang="es-MX" dirty="0"/>
              <a:t>Políticas de escritura con éxito: </a:t>
            </a:r>
            <a:r>
              <a:rPr lang="es-MX" altLang="es-MX" dirty="0" err="1"/>
              <a:t>write-through</a:t>
            </a:r>
            <a:r>
              <a:rPr lang="es-MX" altLang="es-MX" dirty="0"/>
              <a:t> y </a:t>
            </a:r>
            <a:r>
              <a:rPr lang="es-MX" altLang="es-MX" dirty="0" err="1"/>
              <a:t>write</a:t>
            </a:r>
            <a:r>
              <a:rPr lang="es-MX" altLang="es-MX" dirty="0"/>
              <a:t>-back.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153614583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4 Marcador de pie de página">
            <a:extLst>
              <a:ext uri="{FF2B5EF4-FFF2-40B4-BE49-F238E27FC236}">
                <a16:creationId xmlns:a16="http://schemas.microsoft.com/office/drawing/2014/main" id="{4C09BD6D-203E-EBB1-C7BB-F1E318E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24932" name="5 Marcador de número de diapositiva">
            <a:extLst>
              <a:ext uri="{FF2B5EF4-FFF2-40B4-BE49-F238E27FC236}">
                <a16:creationId xmlns:a16="http://schemas.microsoft.com/office/drawing/2014/main" id="{DA867680-AA7E-FE44-D877-2DC6575D8D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8D93E6-AC9F-D445-B0CA-8298EB8EA499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24933" name="Rectangle 2">
            <a:extLst>
              <a:ext uri="{FF2B5EF4-FFF2-40B4-BE49-F238E27FC236}">
                <a16:creationId xmlns:a16="http://schemas.microsoft.com/office/drawing/2014/main" id="{7F693A6E-0FC3-F004-B58D-9F260807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293067E3-3303-82A8-1DAC-E60882C2BD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Políticas de escritura con falla: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 y no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Para tomar ventaja de la locality espacial el bloque del caché debe ser mayor a un byte.</a:t>
            </a:r>
          </a:p>
          <a:p>
            <a:pPr eaLnBrk="1" hangingPunct="1"/>
            <a:r>
              <a:rPr lang="es-MX" altLang="es-MX" dirty="0"/>
              <a:t>Bloques grandes reducen la tasa de fallas y mejora la eficiencia al requerir menos espacio para las etiquetas.</a:t>
            </a:r>
          </a:p>
          <a:p>
            <a:pPr eaLnBrk="1" hangingPunct="1"/>
            <a:r>
              <a:rPr lang="es-MX" altLang="es-MX" dirty="0"/>
              <a:t>Bloques grandes aumentan el castigo por falla.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3405467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F18E0A80-F7B7-68E8-F7F6-EDE157D5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Método 2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608BDCB-4655-F5C5-303D-49512FDB2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La dirección del item en la memoria,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dirty="0"/>
              <a:t>, se convierte a binario y se divide en tres partes.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MX" dirty="0"/>
              <a:t>El offset. Ocupa lo bits más bajos. Indica en que byte dentro del bloque se almacena el item. Su tamaño es log</a:t>
            </a:r>
            <a:r>
              <a:rPr lang="es-MX" baseline="-25000" dirty="0"/>
              <a:t>2</a:t>
            </a:r>
            <a:r>
              <a:rPr lang="es-MX" dirty="0"/>
              <a:t>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dirty="0"/>
              <a:t>), donde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dirty="0"/>
              <a:t> es el tamaño del bloque en bytes.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MX" dirty="0"/>
              <a:t>El índice. Ocupa los bits intermedios. En mapeo directo indica en que bloque del caché se va a guardar el item. Su tamaño es log</a:t>
            </a:r>
            <a:r>
              <a:rPr lang="es-MX" baseline="-25000" dirty="0"/>
              <a:t>2</a:t>
            </a:r>
            <a:r>
              <a:rPr lang="es-MX" dirty="0"/>
              <a:t>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), donde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 es el número de bloques del caché.</a:t>
            </a:r>
          </a:p>
        </p:txBody>
      </p:sp>
      <p:sp>
        <p:nvSpPr>
          <p:cNvPr id="20485" name="4 Marcador de pie de página">
            <a:extLst>
              <a:ext uri="{FF2B5EF4-FFF2-40B4-BE49-F238E27FC236}">
                <a16:creationId xmlns:a16="http://schemas.microsoft.com/office/drawing/2014/main" id="{1BF7ED0B-5D4B-F04C-A390-2029171B1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0486" name="5 Marcador de número de diapositiva">
            <a:extLst>
              <a:ext uri="{FF2B5EF4-FFF2-40B4-BE49-F238E27FC236}">
                <a16:creationId xmlns:a16="http://schemas.microsoft.com/office/drawing/2014/main" id="{79DCC57E-8308-A6B4-19E0-E6718076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A2B998-78A2-0549-B9CF-8B30A8BC811E}" type="slidenum">
              <a:rPr lang="pt-BR" altLang="es-MX">
                <a:solidFill>
                  <a:srgbClr val="F30000"/>
                </a:solidFill>
              </a:rPr>
              <a:pPr/>
              <a:t>9</a:t>
            </a:fld>
            <a:endParaRPr lang="pt-BR" altLang="es-MX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4 Marcador de pie de página">
            <a:extLst>
              <a:ext uri="{FF2B5EF4-FFF2-40B4-BE49-F238E27FC236}">
                <a16:creationId xmlns:a16="http://schemas.microsoft.com/office/drawing/2014/main" id="{80116A75-828A-FB8E-1FA7-85A0A5F7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26980" name="5 Marcador de número de diapositiva">
            <a:extLst>
              <a:ext uri="{FF2B5EF4-FFF2-40B4-BE49-F238E27FC236}">
                <a16:creationId xmlns:a16="http://schemas.microsoft.com/office/drawing/2014/main" id="{4A104F9F-62E2-4BB1-85CB-DB16F5A99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2C4920-5E60-6742-92B8-9967A14206DF}" type="slidenum">
              <a:rPr lang="pt-BR" altLang="es-MX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90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126981" name="Rectangle 2">
            <a:extLst>
              <a:ext uri="{FF2B5EF4-FFF2-40B4-BE49-F238E27FC236}">
                <a16:creationId xmlns:a16="http://schemas.microsoft.com/office/drawing/2014/main" id="{BC95274E-C2FC-5FCD-3D6C-0D08FF68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Resumen</a:t>
            </a:r>
            <a:endParaRPr lang="en-US" altLang="es-MX"/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AD7FB3B1-66A0-0927-8AC3-0EAD0067B9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castigo por falla se puede reducir incrementando el ancho de banda de la memoria para transferir bloques de forma eficiente.</a:t>
            </a:r>
          </a:p>
          <a:p>
            <a:pPr eaLnBrk="1" hangingPunct="1"/>
            <a:r>
              <a:rPr lang="es-MX" altLang="es-MX" dirty="0"/>
              <a:t>Dos métodos comunes para aumentar el ancho de banda son memoria ancha y memoria interleaved.</a:t>
            </a:r>
          </a:p>
          <a:p>
            <a:pPr eaLnBrk="1" hangingPunct="1"/>
            <a:r>
              <a:rPr lang="es-MX" altLang="es-MX" dirty="0"/>
              <a:t>Interleaving tiene ventajas adicionales.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25012180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21">
            <a:extLst>
              <a:ext uri="{FF2B5EF4-FFF2-40B4-BE49-F238E27FC236}">
                <a16:creationId xmlns:a16="http://schemas.microsoft.com/office/drawing/2014/main" id="{15B4CD11-4ECC-A911-3578-62C28BBE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2466" name="Slide Number Placeholder 17">
            <a:extLst>
              <a:ext uri="{FF2B5EF4-FFF2-40B4-BE49-F238E27FC236}">
                <a16:creationId xmlns:a16="http://schemas.microsoft.com/office/drawing/2014/main" id="{07DCED24-5FAD-314D-FAC5-5AA699694F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BC6E6E-CB23-474C-9C30-CEA85CA32792}" type="slidenum">
              <a:rPr lang="pt-BR" altLang="en-US" sz="120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2467" name="5 Marcador de número de diapositiva">
            <a:extLst>
              <a:ext uri="{FF2B5EF4-FFF2-40B4-BE49-F238E27FC236}">
                <a16:creationId xmlns:a16="http://schemas.microsoft.com/office/drawing/2014/main" id="{F3430B76-6964-2651-A2A2-62C5BFC35AA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6DFF472-6203-E04B-B012-0FDABBACB943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B1690438-DF16-3073-CDEF-2D59CD4F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888C4DC7-F41A-0338-0653-2B18673229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Los cachés n-</a:t>
            </a:r>
            <a:r>
              <a:rPr lang="es-MX" altLang="es-MX" dirty="0" err="1"/>
              <a:t>way</a:t>
            </a:r>
            <a:r>
              <a:rPr lang="es-MX" altLang="es-MX" dirty="0"/>
              <a:t> set </a:t>
            </a:r>
            <a:r>
              <a:rPr lang="es-MX" altLang="es-MX" dirty="0" err="1"/>
              <a:t>associative</a:t>
            </a:r>
            <a:r>
              <a:rPr lang="es-MX" altLang="es-MX" dirty="0"/>
              <a:t>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</a:t>
            </a:r>
            <a:r>
              <a:rPr lang="en-US" altLang="es-MX" dirty="0"/>
              <a:t>&gt; 1)</a:t>
            </a:r>
            <a:r>
              <a:rPr lang="es-MX" altLang="es-MX" dirty="0"/>
              <a:t> por lo general tienen tasas de fallas menores que los cachés de mapeo directo.</a:t>
            </a:r>
          </a:p>
          <a:p>
            <a:pPr eaLnBrk="1" hangingPunct="1"/>
            <a:r>
              <a:rPr lang="es-MX" altLang="es-MX" dirty="0"/>
              <a:t>Los cachés n-</a:t>
            </a:r>
            <a:r>
              <a:rPr lang="es-MX" altLang="es-MX" dirty="0" err="1"/>
              <a:t>way</a:t>
            </a:r>
            <a:r>
              <a:rPr lang="es-MX" altLang="es-MX" dirty="0"/>
              <a:t> set </a:t>
            </a:r>
            <a:r>
              <a:rPr lang="es-MX" altLang="es-MX" dirty="0" err="1"/>
              <a:t>associative</a:t>
            </a:r>
            <a:r>
              <a:rPr lang="es-MX" altLang="es-MX" dirty="0"/>
              <a:t> (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</a:t>
            </a:r>
            <a:r>
              <a:rPr lang="en-US" altLang="es-MX" dirty="0"/>
              <a:t>&gt; 1)</a:t>
            </a:r>
            <a:r>
              <a:rPr lang="es-MX" altLang="es-MX" dirty="0"/>
              <a:t> tienen mayor tiempo de éxito que los cachés de mapeo directo.</a:t>
            </a:r>
          </a:p>
          <a:p>
            <a:pPr eaLnBrk="1" hangingPunct="1"/>
            <a:r>
              <a:rPr lang="es-MX" altLang="es-MX" dirty="0"/>
              <a:t>Se puede reducir el tiempo de éxito usando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comparadores.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3036</TotalTime>
  <Words>5032</Words>
  <Application>Microsoft Office PowerPoint</Application>
  <PresentationFormat>Presentación en pantalla (4:3)</PresentationFormat>
  <Paragraphs>690</Paragraphs>
  <Slides>91</Slides>
  <Notes>47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91</vt:i4>
      </vt:variant>
    </vt:vector>
  </HeadingPairs>
  <TitlesOfParts>
    <vt:vector size="99" baseType="lpstr">
      <vt:lpstr>Arial</vt:lpstr>
      <vt:lpstr>Calibri</vt:lpstr>
      <vt:lpstr>Constantia</vt:lpstr>
      <vt:lpstr>Times New Roman</vt:lpstr>
      <vt:lpstr>Wingdings 2</vt:lpstr>
      <vt:lpstr>1_Flow</vt:lpstr>
      <vt:lpstr>Flow</vt:lpstr>
      <vt:lpstr>Equation</vt:lpstr>
      <vt:lpstr>Conceptos básicos de cachés</vt:lpstr>
      <vt:lpstr>Temario</vt:lpstr>
      <vt:lpstr>Introducción</vt:lpstr>
      <vt:lpstr>Tipos de memorias cachés</vt:lpstr>
      <vt:lpstr>Ejemplo</vt:lpstr>
      <vt:lpstr>2 preguntas 2</vt:lpstr>
      <vt:lpstr>Caché de mapeo directo</vt:lpstr>
      <vt:lpstr>Método 1</vt:lpstr>
      <vt:lpstr>Método 2</vt:lpstr>
      <vt:lpstr>Método 2</vt:lpstr>
      <vt:lpstr>Ejemplo 1</vt:lpstr>
      <vt:lpstr>Ejemplo 1</vt:lpstr>
      <vt:lpstr>Ejemplo 1</vt:lpstr>
      <vt:lpstr>Ejemplo 2</vt:lpstr>
      <vt:lpstr>Ejemplo 2</vt:lpstr>
      <vt:lpstr>Ejemplo 2</vt:lpstr>
      <vt:lpstr>Ejemplo 2</vt:lpstr>
      <vt:lpstr>Etiqueta y bit válido</vt:lpstr>
      <vt:lpstr>Etiqueta y bit válido</vt:lpstr>
      <vt:lpstr>Ejemplo</vt:lpstr>
      <vt:lpstr>Ejemplo</vt:lpstr>
      <vt:lpstr>Estado inicial</vt:lpstr>
      <vt:lpstr>Se pide la dirección 2210</vt:lpstr>
      <vt:lpstr>Se pide la dirección 2610</vt:lpstr>
      <vt:lpstr>Se pide la dirección 2210</vt:lpstr>
      <vt:lpstr>Se pide la dirección 2610</vt:lpstr>
      <vt:lpstr>Se pide la dirección 1610</vt:lpstr>
      <vt:lpstr>Se pide la dirección 310</vt:lpstr>
      <vt:lpstr>Se pide la dirección 1610</vt:lpstr>
      <vt:lpstr>Se pide la dirección 1810</vt:lpstr>
      <vt:lpstr>Nomenclatura</vt:lpstr>
      <vt:lpstr>Caché de 4KB de mapeo directo</vt:lpstr>
      <vt:lpstr>Explicación</vt:lpstr>
      <vt:lpstr>Overhead de un caché</vt:lpstr>
      <vt:lpstr>Overhead de un caché</vt:lpstr>
      <vt:lpstr>Overhead de un caché</vt:lpstr>
      <vt:lpstr>Ejemplo</vt:lpstr>
      <vt:lpstr>Ejemplo método 1</vt:lpstr>
      <vt:lpstr>Ejemplo método 1</vt:lpstr>
      <vt:lpstr>Ejemplo método 1</vt:lpstr>
      <vt:lpstr>Ejemplo método 1</vt:lpstr>
      <vt:lpstr>Ejemplo método 2</vt:lpstr>
      <vt:lpstr>Manejo de escrituras</vt:lpstr>
      <vt:lpstr>Escritura con éxito</vt:lpstr>
      <vt:lpstr>Escritura con falla</vt:lpstr>
      <vt:lpstr>Write-through</vt:lpstr>
      <vt:lpstr>Write-through</vt:lpstr>
      <vt:lpstr>Write-through</vt:lpstr>
      <vt:lpstr>Write-back</vt:lpstr>
      <vt:lpstr>Comparación – write-through</vt:lpstr>
      <vt:lpstr>Comparación – write-back</vt:lpstr>
      <vt:lpstr>Comparación – write-back</vt:lpstr>
      <vt:lpstr>Conclusión</vt:lpstr>
      <vt:lpstr>Políticas de escritura con falla</vt:lpstr>
      <vt:lpstr>Combinaciones</vt:lpstr>
      <vt:lpstr>Write-through con no write allocate</vt:lpstr>
      <vt:lpstr>Write-back con write allocate</vt:lpstr>
      <vt:lpstr>FastMATH</vt:lpstr>
      <vt:lpstr>FastMATH</vt:lpstr>
      <vt:lpstr>FastMATH (Explicación)</vt:lpstr>
      <vt:lpstr>FastMATH</vt:lpstr>
      <vt:lpstr>Organización de la memoria</vt:lpstr>
      <vt:lpstr>Organización de la memoria</vt:lpstr>
      <vt:lpstr>Organización de la memoria</vt:lpstr>
      <vt:lpstr>Ejemplo</vt:lpstr>
      <vt:lpstr>Memoria delgada (1 palabra)</vt:lpstr>
      <vt:lpstr>Memoria ancha (4 palabras)</vt:lpstr>
      <vt:lpstr>Memoria entrelazada</vt:lpstr>
      <vt:lpstr>Organización de la memoria</vt:lpstr>
      <vt:lpstr>Organización del caché</vt:lpstr>
      <vt:lpstr>Fully associative cache</vt:lpstr>
      <vt:lpstr>Set associative cache</vt:lpstr>
      <vt:lpstr>Set associative cache</vt:lpstr>
      <vt:lpstr>Set associative cache</vt:lpstr>
      <vt:lpstr>Set associative cache</vt:lpstr>
      <vt:lpstr>Set associative caché</vt:lpstr>
      <vt:lpstr>Ejemplo</vt:lpstr>
      <vt:lpstr>Ejemplo</vt:lpstr>
      <vt:lpstr>Ejemplo</vt:lpstr>
      <vt:lpstr>Ejemplo</vt:lpstr>
      <vt:lpstr>Ejemplo</vt:lpstr>
      <vt:lpstr>Variantes de una forma</vt:lpstr>
      <vt:lpstr>Variantes de una forma</vt:lpstr>
      <vt:lpstr>Políticas de reemplazo</vt:lpstr>
      <vt:lpstr>Efecto de la asociatividad</vt:lpstr>
      <vt:lpstr>Efecto de la asociatividad</vt:lpstr>
      <vt:lpstr>Comparación</vt:lpstr>
      <vt:lpstr>Resumen</vt:lpstr>
      <vt:lpstr>Resumen</vt:lpstr>
      <vt:lpstr>Resumen</vt:lpstr>
      <vt:lpstr>Resumen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Memoria: cachés</dc:title>
  <dc:subject>Arquitectura de Computadoras</dc:subject>
  <dc:creator>TESI</dc:creator>
  <cp:lastModifiedBy>HECTOR ANTONIO VILLA MARTINEZ</cp:lastModifiedBy>
  <cp:revision>97</cp:revision>
  <cp:lastPrinted>2025-02-13T00:29:45Z</cp:lastPrinted>
  <dcterms:created xsi:type="dcterms:W3CDTF">2009-04-14T00:11:21Z</dcterms:created>
  <dcterms:modified xsi:type="dcterms:W3CDTF">2025-03-20T17:00:45Z</dcterms:modified>
</cp:coreProperties>
</file>