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2" r:id="rId6"/>
    <p:sldId id="265" r:id="rId7"/>
    <p:sldId id="269" r:id="rId8"/>
    <p:sldId id="273" r:id="rId9"/>
    <p:sldId id="266" r:id="rId10"/>
    <p:sldId id="261" r:id="rId11"/>
    <p:sldId id="270" r:id="rId12"/>
    <p:sldId id="271" r:id="rId13"/>
    <p:sldId id="263" r:id="rId14"/>
    <p:sldId id="267" r:id="rId15"/>
    <p:sldId id="268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56" d="100"/>
          <a:sy n="56" d="100"/>
        </p:scale>
        <p:origin x="10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884A4-6CEF-4147-AB15-39297E5AC921}" type="datetimeFigureOut">
              <a:rPr lang="en-MX" smtClean="0"/>
              <a:t>03/06/2025</a:t>
            </a:fld>
            <a:endParaRPr lang="en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07BA5-B4A5-3245-9D4A-249A4E5B424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53958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A7D7-3588-7B41-80A5-B0D32461D703}" type="datetime1">
              <a:rPr lang="en-US" smtClean="0"/>
              <a:t>3/6/2025</a:t>
            </a:fld>
            <a:endParaRPr lang="en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032863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0914-0995-B243-81FF-8E00497BF8B3}" type="datetime1">
              <a:rPr lang="en-US" smtClean="0"/>
              <a:t>3/6/2025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03709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9F9D-9006-7946-8F97-F44EC4881F89}" type="datetime1">
              <a:rPr lang="en-US" smtClean="0"/>
              <a:t>3/6/2025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49872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58F9-F01B-EB4D-8C7A-E3374324D11C}" type="datetime1">
              <a:rPr lang="en-US" smtClean="0"/>
              <a:t>3/6/2025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04656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0083-17A4-A740-948E-1BEE15567287}" type="datetime1">
              <a:rPr lang="en-US" smtClean="0"/>
              <a:t>3/6/2025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237551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B9A1D-225B-594D-B4FC-D52B328A8B3D}" type="datetime1">
              <a:rPr lang="en-US" smtClean="0"/>
              <a:t>3/6/2025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01278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09CA-8E9B-E142-A65C-08D55DBADDE2}" type="datetime1">
              <a:rPr lang="en-US" smtClean="0"/>
              <a:t>3/6/2025</a:t>
            </a:fld>
            <a:endParaRPr 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05558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0C0A-B74B-1343-99BA-72A87CBE8B55}" type="datetime1">
              <a:rPr lang="en-US" smtClean="0"/>
              <a:t>3/6/2025</a:t>
            </a:fld>
            <a:endParaRPr 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38216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E7AE-6060-B84F-B4C5-4EDD1F680445}" type="datetime1">
              <a:rPr lang="en-US" smtClean="0"/>
              <a:t>3/6/2025</a:t>
            </a:fld>
            <a:endParaRPr 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88139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19BA-0CBA-2D41-9219-2B5EA6F248B5}" type="datetime1">
              <a:rPr lang="en-US" smtClean="0"/>
              <a:t>3/6/2025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93560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875A-4613-4446-B5DA-86F8E9446F4D}" type="datetime1">
              <a:rPr lang="en-US" smtClean="0"/>
              <a:t>3/6/2025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76C94D-DAAA-6548-8E03-29AD22CAA812}" type="slidenum">
              <a:rPr lang="en-MX" smtClean="0"/>
              <a:t>‹Nº›</a:t>
            </a:fld>
            <a:endParaRPr lang="en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91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902334-86CE-BB40-9A0F-9A97E264CE44}" type="datetime1">
              <a:rPr lang="en-US" smtClean="0"/>
              <a:t>3/6/2025</a:t>
            </a:fld>
            <a:endParaRPr lang="en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76C94D-DAAA-6548-8E03-29AD22CAA812}" type="slidenum">
              <a:rPr lang="en-MX" smtClean="0"/>
              <a:t>‹Nº›</a:t>
            </a:fld>
            <a:endParaRPr lang="en-MX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8673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79AEC-01B5-4E2D-EB4B-EEE33E4845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dirty="0"/>
              <a:t>Comparación ARM / Intel</a:t>
            </a:r>
            <a:endParaRPr lang="en-MX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C2C5B-C439-5930-9EBF-50C148582F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MX" dirty="0"/>
          </a:p>
        </p:txBody>
      </p:sp>
    </p:spTree>
    <p:extLst>
      <p:ext uri="{BB962C8B-B14F-4D97-AF65-F5344CB8AC3E}">
        <p14:creationId xmlns:p14="http://schemas.microsoft.com/office/powerpoint/2010/main" val="4221065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787FF-463A-8F41-BC67-B9856E242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Intel Core i7 6700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65B0E-E9ED-AE1D-8D5A-687614709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X" dirty="0"/>
              <a:t>Tiene 4 cores.</a:t>
            </a:r>
          </a:p>
          <a:p>
            <a:r>
              <a:rPr lang="en-MX" dirty="0"/>
              <a:t>Emisión dinámica.</a:t>
            </a:r>
          </a:p>
          <a:p>
            <a:r>
              <a:rPr lang="en-MX" dirty="0"/>
              <a:t>Scheduling dinámico (ejecución fuera de orden con especulación).</a:t>
            </a:r>
          </a:p>
          <a:p>
            <a:r>
              <a:rPr lang="en-MX" dirty="0"/>
              <a:t>E</a:t>
            </a:r>
            <a:r>
              <a:rPr lang="es-MX" dirty="0"/>
              <a:t>l ISA es</a:t>
            </a:r>
            <a:r>
              <a:rPr lang="en-MX" dirty="0"/>
              <a:t> CISC.</a:t>
            </a:r>
          </a:p>
          <a:p>
            <a:r>
              <a:rPr lang="en-MX" dirty="0"/>
              <a:t>Internamente</a:t>
            </a:r>
            <a:r>
              <a:rPr lang="es-MX" dirty="0"/>
              <a:t>,</a:t>
            </a:r>
            <a:r>
              <a:rPr lang="en-MX" dirty="0"/>
              <a:t> las instrucciones se traducen en micro</a:t>
            </a:r>
            <a:r>
              <a:rPr lang="es-MX" dirty="0"/>
              <a:t>-instrucciones RISC</a:t>
            </a:r>
            <a:r>
              <a:rPr lang="en-MX" dirty="0"/>
              <a:t>.</a:t>
            </a:r>
          </a:p>
          <a:p>
            <a:r>
              <a:rPr lang="en-MX" dirty="0"/>
              <a:t>Pipeline de 14 etapas.</a:t>
            </a:r>
          </a:p>
          <a:p>
            <a:r>
              <a:rPr lang="es-MX" dirty="0"/>
              <a:t>Utiliza un ROB para resolver dependencias y especulaciones incorrectas.</a:t>
            </a:r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7E00E7-835F-E689-A8B9-221E39726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7E363-7E13-4F24-34CD-352824CA2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10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15134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Pipeline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Etapas principales:</a:t>
            </a:r>
          </a:p>
          <a:p>
            <a:r>
              <a:rPr lang="es-MX" dirty="0"/>
              <a:t>Leer la instrucción. No es trivial porque las instrucciones en x86 pueden ocupar entre 1 y 17 bytes.</a:t>
            </a:r>
          </a:p>
          <a:p>
            <a:r>
              <a:rPr lang="es-MX" dirty="0"/>
              <a:t>Traducción de instrucciones a micro-instrucciones.</a:t>
            </a:r>
          </a:p>
          <a:p>
            <a:r>
              <a:rPr lang="es-MX" dirty="0"/>
              <a:t>Emisión de micro-instrucciones (hasta 4 por ciclo).</a:t>
            </a:r>
          </a:p>
          <a:p>
            <a:r>
              <a:rPr lang="es-MX" dirty="0"/>
              <a:t>Estación de reserva centralizada con 6 unidades funcionales.</a:t>
            </a:r>
          </a:p>
          <a:p>
            <a:r>
              <a:rPr lang="es-MX" dirty="0"/>
              <a:t>Hasta 6 micro-instrucciones pueden ser despachadas a las unidades funcionales en cada ciclo.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11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68296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Pipeline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Los resultados de cada unidad funcional se envían a la estación de reserva (por si hay dependencias).</a:t>
            </a:r>
          </a:p>
          <a:p>
            <a:r>
              <a:rPr lang="es-MX" dirty="0"/>
              <a:t>Cuando una o más instrucciones al frente del ROB se han marcado como completadas, se ejecutan las escrituras pendientes en la unidad de retiro de registros y las instrucciones se eliminan del ROB.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12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65189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35BCA-3CBD-BB69-B749-8065CCA7C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Intel Core i7 6700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2D1FF-AD56-99C5-B631-3A99EBFA3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X" dirty="0"/>
              <a:t>CPI en el benchmark </a:t>
            </a:r>
            <a:r>
              <a:rPr lang="en-US" dirty="0"/>
              <a:t>SPECCPUint2006: 0.71 (IPC = 1.41).</a:t>
            </a:r>
            <a:endParaRPr lang="en-MX" dirty="0"/>
          </a:p>
          <a:p>
            <a:r>
              <a:rPr lang="en-MX" dirty="0"/>
              <a:t>Castigo por mala predicción: 17 ciclos.</a:t>
            </a:r>
          </a:p>
          <a:p>
            <a:r>
              <a:rPr lang="en-MX" dirty="0"/>
              <a:t>Castigo por falla caché L1: 10 ciclos.</a:t>
            </a:r>
          </a:p>
          <a:p>
            <a:r>
              <a:rPr lang="en-MX" dirty="0"/>
              <a:t>Castigo por falla caché L2: 30 – 35 ciclos.</a:t>
            </a:r>
          </a:p>
          <a:p>
            <a:r>
              <a:rPr lang="en-MX" dirty="0"/>
              <a:t>Castigo por falla caché L3: 130 – 135 ciclos.</a:t>
            </a:r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25F89-A4A5-5CA2-0B1C-75BC9390B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D34D20-2F53-5127-B8CE-CA3C32451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13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17636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C6615-A7CF-3B9A-4803-4B89BE700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Comparación </a:t>
            </a:r>
            <a:r>
              <a:rPr lang="es-MX" dirty="0"/>
              <a:t>ARM </a:t>
            </a:r>
            <a:r>
              <a:rPr lang="en-MX" dirty="0"/>
              <a:t>A53 vs </a:t>
            </a:r>
            <a:r>
              <a:rPr lang="es-MX" dirty="0"/>
              <a:t>Intel </a:t>
            </a:r>
            <a:r>
              <a:rPr lang="en-MX" dirty="0"/>
              <a:t>i7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ACAEF7-B6F5-95A0-0406-2FDD719DA5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MX" dirty="0"/>
                  <a:t>Tasas de fallas por malas prediciones en SPEC2006: 2.3% (</a:t>
                </a:r>
                <a:r>
                  <a:rPr lang="es-MX" dirty="0"/>
                  <a:t>Intel </a:t>
                </a:r>
                <a:r>
                  <a:rPr lang="en-MX" dirty="0"/>
                  <a:t>i7) vs 3.9% (</a:t>
                </a:r>
                <a:r>
                  <a:rPr lang="es-MX" dirty="0"/>
                  <a:t>ARM </a:t>
                </a:r>
                <a:r>
                  <a:rPr lang="en-MX" dirty="0"/>
                  <a:t>A53).</a:t>
                </a:r>
              </a:p>
              <a:p>
                <a:r>
                  <a:rPr lang="en-MX" dirty="0"/>
                  <a:t>CPI en SPEC2006: 0.64 (</a:t>
                </a:r>
                <a:r>
                  <a:rPr lang="es-MX" dirty="0"/>
                  <a:t>Intel </a:t>
                </a:r>
                <a:r>
                  <a:rPr lang="en-MX" dirty="0"/>
                  <a:t>i7) vs 1.36 (</a:t>
                </a:r>
                <a:r>
                  <a:rPr lang="es-MX" dirty="0"/>
                  <a:t>ARM </a:t>
                </a:r>
                <a:r>
                  <a:rPr lang="en-MX" dirty="0"/>
                  <a:t>A53).</a:t>
                </a:r>
                <a:endParaRPr lang="es-MX" dirty="0"/>
              </a:p>
              <a:p>
                <a:r>
                  <a:rPr lang="es-MX" dirty="0"/>
                  <a:t>IPC en SPEC2006: 1.56 (Intel i7) vs 0.74 (ARM A53).</a:t>
                </a:r>
                <a:endParaRPr lang="en-MX" dirty="0"/>
              </a:p>
              <a:p>
                <a:r>
                  <a:rPr lang="en-MX" dirty="0"/>
                  <a:t>Velocidad de reloj: 3.54 GHz (</a:t>
                </a:r>
                <a:r>
                  <a:rPr lang="es-MX" dirty="0"/>
                  <a:t>Intel </a:t>
                </a:r>
                <a:r>
                  <a:rPr lang="en-MX" dirty="0"/>
                  <a:t>i7) vs 1.3 GHz (</a:t>
                </a:r>
                <a:r>
                  <a:rPr lang="es-MX" dirty="0"/>
                  <a:t>ARM </a:t>
                </a:r>
                <a:r>
                  <a:rPr lang="en-MX" dirty="0"/>
                  <a:t>A53).</a:t>
                </a:r>
              </a:p>
              <a:p>
                <a:r>
                  <a:rPr lang="en-MX" dirty="0"/>
                  <a:t>Tiempo promedio p</a:t>
                </a:r>
                <a:r>
                  <a:rPr lang="es-MX" dirty="0"/>
                  <a:t>ara una</a:t>
                </a:r>
                <a:r>
                  <a:rPr lang="en-MX" dirty="0"/>
                  <a:t> instrucción:</a:t>
                </a:r>
              </a:p>
              <a:p>
                <a:r>
                  <a:rPr lang="es-MX" dirty="0"/>
                  <a:t>Intel </a:t>
                </a:r>
                <a:r>
                  <a:rPr lang="en-MX" dirty="0"/>
                  <a:t>i7: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MX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s-MX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MX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×0.64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3.54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=0.18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𝑛𝑠</m:t>
                    </m:r>
                  </m:oMath>
                </a14:m>
                <a:endParaRPr lang="en-MX" dirty="0"/>
              </a:p>
              <a:p>
                <a:r>
                  <a:rPr lang="es-MX" dirty="0"/>
                  <a:t>ARM </a:t>
                </a:r>
                <a:r>
                  <a:rPr lang="en-MX" dirty="0"/>
                  <a:t>A53: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MX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s-MX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MX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1.36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1.3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=1.05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𝑛𝑠</m:t>
                    </m:r>
                  </m:oMath>
                </a14:m>
                <a:endParaRPr lang="en-MX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ACAEF7-B6F5-95A0-0406-2FDD719DA5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1389" r="-33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CA6662-90AA-F608-1A69-E2208AF29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C90DA6-142C-B1DF-C37B-316057E0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14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4160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5185F-BEF0-8A50-E2EB-495EEDC46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Comparación </a:t>
            </a:r>
            <a:r>
              <a:rPr lang="es-MX" dirty="0"/>
              <a:t>ARM </a:t>
            </a:r>
            <a:r>
              <a:rPr lang="en-MX" dirty="0"/>
              <a:t>A53 vs</a:t>
            </a:r>
            <a:r>
              <a:rPr lang="es-MX"/>
              <a:t> Intel</a:t>
            </a:r>
            <a:r>
              <a:rPr lang="en-MX"/>
              <a:t> </a:t>
            </a:r>
            <a:r>
              <a:rPr lang="en-MX" dirty="0"/>
              <a:t>i7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B5440-D463-82E4-AE21-A9A6F142E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Intel </a:t>
            </a:r>
            <a:r>
              <a:rPr lang="en-MX" dirty="0"/>
              <a:t>i7 es 5 veces más rápida que </a:t>
            </a:r>
            <a:r>
              <a:rPr lang="es-MX" dirty="0"/>
              <a:t>ARM </a:t>
            </a:r>
            <a:r>
              <a:rPr lang="en-MX" dirty="0"/>
              <a:t>A53.</a:t>
            </a:r>
            <a:endParaRPr lang="en-US" dirty="0"/>
          </a:p>
          <a:p>
            <a:r>
              <a:rPr lang="en-US" dirty="0"/>
              <a:t>Intel </a:t>
            </a:r>
            <a:r>
              <a:rPr lang="en-US" dirty="0" err="1"/>
              <a:t>i</a:t>
            </a:r>
            <a:r>
              <a:rPr lang="en-MX" dirty="0"/>
              <a:t>7 consume 200 veces más energía que</a:t>
            </a:r>
            <a:r>
              <a:rPr lang="es-MX" dirty="0"/>
              <a:t> ARM</a:t>
            </a:r>
            <a:r>
              <a:rPr lang="en-MX" dirty="0"/>
              <a:t> A53.</a:t>
            </a:r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B0B8C-620E-CD92-C420-66CB965A0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A52DF-A688-39A4-5947-8C53D8B64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15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1213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17F83-63AA-6A6D-2E67-20348EEE1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Eficiencia de energía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EC41A-4DAC-72E8-8C1B-2A9A8AEA4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pPr marL="0" indent="0">
              <a:buNone/>
            </a:pPr>
            <a:r>
              <a:rPr lang="en-MX" sz="1400" b="1" dirty="0"/>
              <a:t>Fuente: COD-</a:t>
            </a:r>
            <a:r>
              <a:rPr lang="es-MX" sz="1400" b="1" dirty="0"/>
              <a:t>HSI-</a:t>
            </a:r>
            <a:r>
              <a:rPr lang="en-MX" sz="1400" b="1" dirty="0"/>
              <a:t>RISC p. 353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B60686-10A3-A065-4866-F417D93D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731D55-8C01-7884-B77C-832B87E4E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2</a:t>
            </a:fld>
            <a:endParaRPr lang="en-MX"/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F2724B34-414A-FC4B-695B-C226C583B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968" y="1878839"/>
            <a:ext cx="9294572" cy="377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77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D8683-2643-522A-1A6D-033A985EA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Explicación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8BBAA-141C-45DF-F1D6-CE0347669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X" dirty="0"/>
              <a:t>La desventaja de incrementar el paralelismo mediante emisión múltiple dinámica y especulación es la potencial ineficiencia de energía.</a:t>
            </a:r>
          </a:p>
          <a:p>
            <a:r>
              <a:rPr lang="en-MX" dirty="0"/>
              <a:t>La tendencia es usar pipelines más cortos que antes y buscar diseños multicore.</a:t>
            </a:r>
          </a:p>
          <a:p>
            <a:endParaRPr lang="en-MX" dirty="0"/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A396C-2CDA-8A1D-8FA3-BECEA7180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29681-2B89-E903-7F5A-BD783106B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3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374425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B8A98-8583-6287-70D4-7DB1C4F7F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ARM Cortex-A53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27CC4-0053-2CCD-123B-064D17589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X" dirty="0"/>
              <a:t>Lanzado en 2012.</a:t>
            </a:r>
          </a:p>
          <a:p>
            <a:r>
              <a:rPr lang="en-MX" dirty="0"/>
              <a:t>Se utiliza en varias tabletas y teléfonos celulares.</a:t>
            </a:r>
          </a:p>
          <a:p>
            <a:r>
              <a:rPr lang="en-MX" dirty="0"/>
              <a:t>Superescalar con scheduling estático.</a:t>
            </a:r>
            <a:endParaRPr lang="es-MX" dirty="0"/>
          </a:p>
          <a:p>
            <a:r>
              <a:rPr lang="en-MX" dirty="0"/>
              <a:t>Grado 2.</a:t>
            </a:r>
            <a:endParaRPr lang="es-MX" dirty="0"/>
          </a:p>
          <a:p>
            <a:r>
              <a:rPr lang="en-MX" dirty="0"/>
              <a:t>Emisión dinámica.</a:t>
            </a:r>
          </a:p>
          <a:p>
            <a:r>
              <a:rPr lang="es-MX" dirty="0"/>
              <a:t>El ISA es RISC.</a:t>
            </a:r>
            <a:endParaRPr lang="en-MX" dirty="0"/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6F7004-79D7-FDEE-E0EB-BE2CBE576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A4F8AE-4381-F659-A496-B00AC4F7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4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30130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B8A98-8583-6287-70D4-7DB1C4F7F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ARM Cortex-A53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27CC4-0053-2CCD-123B-064D17589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X" dirty="0"/>
              <a:t>Pipeline:</a:t>
            </a:r>
          </a:p>
          <a:p>
            <a:pPr lvl="1"/>
            <a:r>
              <a:rPr lang="en-MX" dirty="0"/>
              <a:t>Instrucciones enteras no brincos: 8 etapas.</a:t>
            </a:r>
          </a:p>
          <a:p>
            <a:pPr lvl="1"/>
            <a:r>
              <a:rPr lang="en-MX" dirty="0"/>
              <a:t>Instrucciones de punto flotante: 10 etapas.</a:t>
            </a:r>
          </a:p>
          <a:p>
            <a:r>
              <a:rPr lang="en-MX" dirty="0"/>
              <a:t>Castigo por mala predicción</a:t>
            </a:r>
            <a:r>
              <a:rPr lang="es-MX" dirty="0"/>
              <a:t> de brincos</a:t>
            </a:r>
            <a:r>
              <a:rPr lang="en-MX" dirty="0"/>
              <a:t>: 8 ciclos.</a:t>
            </a:r>
            <a:endParaRPr lang="es-MX" dirty="0"/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6F7004-79D7-FDEE-E0EB-BE2CBE576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A4F8AE-4381-F659-A496-B00AC4F7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5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68711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1E0B4-DEBD-9AB5-5ED7-EB98C2B7B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Desperdicio por malas predicciones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6E3B16-8F07-292A-F23F-674E7D13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2A3D9B-EE2E-F30A-2709-CF68EAA95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6</a:t>
            </a:fld>
            <a:endParaRPr lang="en-MX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2A4E9D9-44F0-B53A-2916-594FC1E5F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pPr marL="0" indent="0">
              <a:buNone/>
            </a:pPr>
            <a:r>
              <a:rPr lang="en-MX" sz="1400" b="1" dirty="0"/>
              <a:t>Fuente: COD-H</a:t>
            </a:r>
            <a:r>
              <a:rPr lang="en-US" sz="1400" b="1" dirty="0"/>
              <a:t>SI-RISC, p. 356</a:t>
            </a:r>
            <a:endParaRPr lang="en-MX" sz="1400" b="1" dirty="0"/>
          </a:p>
        </p:txBody>
      </p:sp>
      <p:pic>
        <p:nvPicPr>
          <p:cNvPr id="13" name="Picture 12" descr="Chart, bar chart, waterfall chart&#10;&#10;Description automatically generated">
            <a:extLst>
              <a:ext uri="{FF2B5EF4-FFF2-40B4-BE49-F238E27FC236}">
                <a16:creationId xmlns:a16="http://schemas.microsoft.com/office/drawing/2014/main" id="{9A6FA9E8-345D-2931-A700-B11A78EF7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7" y="1956944"/>
            <a:ext cx="8859094" cy="390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89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Rendimiento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CPI ideal: 0.5.</a:t>
            </a:r>
          </a:p>
          <a:p>
            <a:r>
              <a:rPr lang="es-MX" dirty="0"/>
              <a:t>IPC ideal: 2.</a:t>
            </a:r>
          </a:p>
          <a:p>
            <a:r>
              <a:rPr lang="es-MX" dirty="0"/>
              <a:t>Las detenciones se producen por: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Peligros estructurales. Las dos instrucciones dentro del paquete de emisión utilizan la misma unidad funcional.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Peligros de datos. Dependencias verdaderas en el paquete de emisión.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Peligros de control. Brincos mal adivinados.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7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17302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Rendimiento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espera que el compilador prevenga o reduzca los peligros estructurales y los de datos.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8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887038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7782E-8B51-1AE8-1509-5378372BB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Composición del CPI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08AB7-F040-024E-F3F0-23C621D8B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pPr marL="0" indent="0">
              <a:buNone/>
            </a:pPr>
            <a:r>
              <a:rPr lang="en-MX" sz="1400" b="1" dirty="0"/>
              <a:t>Fuente: COD-H</a:t>
            </a:r>
            <a:r>
              <a:rPr lang="en-US" sz="1400" b="1" dirty="0"/>
              <a:t>SI-RISC, p. 357</a:t>
            </a:r>
            <a:endParaRPr lang="en-MX" sz="14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022E3-8636-ADA7-D503-9B2629193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BBB152-956D-8753-39CA-671E46832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C94D-DAAA-6548-8E03-29AD22CAA812}" type="slidenum">
              <a:rPr lang="en-MX" smtClean="0"/>
              <a:t>9</a:t>
            </a:fld>
            <a:endParaRPr lang="en-MX"/>
          </a:p>
        </p:txBody>
      </p:sp>
      <p:pic>
        <p:nvPicPr>
          <p:cNvPr id="7" name="Picture 6" descr="A picture containing table&#10;&#10;Description automatically generated">
            <a:extLst>
              <a:ext uri="{FF2B5EF4-FFF2-40B4-BE49-F238E27FC236}">
                <a16:creationId xmlns:a16="http://schemas.microsoft.com/office/drawing/2014/main" id="{04513716-CCA9-ABAD-8E3A-BCCD4F3C4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9101" y="1847088"/>
            <a:ext cx="5959137" cy="399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11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01-Presentacion</Template>
  <TotalTime>556</TotalTime>
  <Words>614</Words>
  <Application>Microsoft Office PowerPoint</Application>
  <PresentationFormat>Panorámica</PresentationFormat>
  <Paragraphs>121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Wingdings 2</vt:lpstr>
      <vt:lpstr>Flujo</vt:lpstr>
      <vt:lpstr>Comparación ARM / Intel</vt:lpstr>
      <vt:lpstr>Eficiencia de energía</vt:lpstr>
      <vt:lpstr>Explicación</vt:lpstr>
      <vt:lpstr>ARM Cortex-A53</vt:lpstr>
      <vt:lpstr>ARM Cortex-A53</vt:lpstr>
      <vt:lpstr>Desperdicio por malas predicciones</vt:lpstr>
      <vt:lpstr>Rendimiento</vt:lpstr>
      <vt:lpstr>Rendimiento</vt:lpstr>
      <vt:lpstr>Composición del CPI</vt:lpstr>
      <vt:lpstr>Intel Core i7 6700</vt:lpstr>
      <vt:lpstr>Pipeline</vt:lpstr>
      <vt:lpstr>Pipeline</vt:lpstr>
      <vt:lpstr>Intel Core i7 6700</vt:lpstr>
      <vt:lpstr>Comparación ARM A53 vs Intel i7</vt:lpstr>
      <vt:lpstr>Comparación ARM A53 vs Intel i7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Superescalares</dc:title>
  <dc:creator>HECTOR ANTONIO VILLA MARTINEZ</dc:creator>
  <cp:lastModifiedBy>HECTOR ANTONIO VILLA MARTINEZ</cp:lastModifiedBy>
  <cp:revision>22</cp:revision>
  <dcterms:created xsi:type="dcterms:W3CDTF">2023-02-18T21:06:45Z</dcterms:created>
  <dcterms:modified xsi:type="dcterms:W3CDTF">2025-03-06T16:45:50Z</dcterms:modified>
</cp:coreProperties>
</file>