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56"/>
  </p:notesMasterIdLst>
  <p:sldIdLst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77" r:id="rId13"/>
    <p:sldId id="278" r:id="rId14"/>
    <p:sldId id="281" r:id="rId15"/>
    <p:sldId id="316" r:id="rId16"/>
    <p:sldId id="267" r:id="rId17"/>
    <p:sldId id="268" r:id="rId18"/>
    <p:sldId id="269" r:id="rId19"/>
    <p:sldId id="270" r:id="rId20"/>
    <p:sldId id="282" r:id="rId21"/>
    <p:sldId id="271" r:id="rId22"/>
    <p:sldId id="272" r:id="rId23"/>
    <p:sldId id="275" r:id="rId24"/>
    <p:sldId id="280" r:id="rId25"/>
    <p:sldId id="273" r:id="rId26"/>
    <p:sldId id="276" r:id="rId27"/>
    <p:sldId id="283" r:id="rId28"/>
    <p:sldId id="284" r:id="rId29"/>
    <p:sldId id="285" r:id="rId30"/>
    <p:sldId id="286" r:id="rId31"/>
    <p:sldId id="293" r:id="rId32"/>
    <p:sldId id="295" r:id="rId33"/>
    <p:sldId id="296" r:id="rId34"/>
    <p:sldId id="303" r:id="rId35"/>
    <p:sldId id="294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274" r:id="rId44"/>
    <p:sldId id="311" r:id="rId45"/>
    <p:sldId id="312" r:id="rId46"/>
    <p:sldId id="313" r:id="rId47"/>
    <p:sldId id="297" r:id="rId48"/>
    <p:sldId id="298" r:id="rId49"/>
    <p:sldId id="299" r:id="rId50"/>
    <p:sldId id="300" r:id="rId51"/>
    <p:sldId id="302" r:id="rId52"/>
    <p:sldId id="301" r:id="rId53"/>
    <p:sldId id="314" r:id="rId54"/>
    <p:sldId id="315" r:id="rId55"/>
  </p:sldIdLst>
  <p:sldSz cx="9144000" cy="6858000" type="screen4x3"/>
  <p:notesSz cx="7315200" cy="96012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>
      <p:cViewPr varScale="1">
        <p:scale>
          <a:sx n="56" d="100"/>
          <a:sy n="56" d="100"/>
        </p:scale>
        <p:origin x="16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FABBD07-8238-C401-8376-AEF3BA3E78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BA28012-02FF-B519-634A-F01CB785E8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4D52EFD-3F19-714B-732F-A857500EFE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575E389-A065-09A3-BA54-13D21FB6926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noProof="0"/>
              <a:t>Haga clic para modificar el estilo de texto del patrón</a:t>
            </a:r>
          </a:p>
          <a:p>
            <a:pPr lvl="1"/>
            <a:r>
              <a:rPr lang="es-ES" altLang="es-MX" noProof="0"/>
              <a:t>Segundo nivel</a:t>
            </a:r>
          </a:p>
          <a:p>
            <a:pPr lvl="2"/>
            <a:r>
              <a:rPr lang="es-ES" altLang="es-MX" noProof="0"/>
              <a:t>Tercer nivel</a:t>
            </a:r>
          </a:p>
          <a:p>
            <a:pPr lvl="3"/>
            <a:r>
              <a:rPr lang="es-ES" altLang="es-MX" noProof="0"/>
              <a:t>Cuarto nivel</a:t>
            </a:r>
          </a:p>
          <a:p>
            <a:pPr lvl="4"/>
            <a:r>
              <a:rPr lang="es-ES" altLang="es-MX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7233CD9-7D6E-7906-34A2-51E155C8AD0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D83FF03-146A-B359-DDF8-296AF9774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fld id="{BD23F9CF-9F5C-2444-B092-6CA3BC35ED0F}" type="slidenum">
              <a:rPr lang="es-ES" altLang="es-MX"/>
              <a:pPr/>
              <a:t>‹Nº›</a:t>
            </a:fld>
            <a:endParaRPr lang="es-E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441CE3C-B23C-0073-1863-51744A33B2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5597F0-6506-D143-AD09-477CB8D0AD8F}" type="slidenum">
              <a:rPr lang="es-ES" altLang="es-MX"/>
              <a:pPr/>
              <a:t>1</a:t>
            </a:fld>
            <a:endParaRPr lang="es-ES" altLang="es-MX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A412EA3-80B1-800E-364D-767D5C374B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DFD05E6-246A-0BE6-240B-4BCD7D458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91A4094-04E5-DE20-11C1-6162B88BA8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BE85D1-2CF0-6E47-83CA-3C0AFA92A704}" type="slidenum">
              <a:rPr lang="es-ES" altLang="es-MX"/>
              <a:pPr/>
              <a:t>10</a:t>
            </a:fld>
            <a:endParaRPr lang="es-ES" altLang="es-MX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6900FB8-F678-A6C5-9AFC-7A63F562A1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4E73ABE-9029-FAE8-EA3D-6284058B4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7046EB0-0FBC-1BD4-B786-820AEBFC8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B39760-D19C-2E42-AA11-F77B21B27FB7}" type="slidenum">
              <a:rPr lang="es-ES" altLang="es-MX"/>
              <a:pPr/>
              <a:t>11</a:t>
            </a:fld>
            <a:endParaRPr lang="es-ES" altLang="es-MX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368A85A-8452-715A-9661-C795B55534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62866F1-31F6-8B7B-EDA8-280034543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3578F2FD-BEA6-5766-5507-6872CDA61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B00BB8-0CA7-804A-9303-9CB916DEB28A}" type="slidenum">
              <a:rPr lang="es-ES" altLang="es-MX"/>
              <a:pPr/>
              <a:t>12</a:t>
            </a:fld>
            <a:endParaRPr lang="es-ES" altLang="es-MX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78FE49E-5648-D9F9-704F-7BF3746BE0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AD693D6-1E21-3375-E5CB-3DA922C5C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BC361155-EF04-6673-4183-AC2687CC1A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573E45-3AF2-E448-89AE-B1BBE9A8DB14}" type="slidenum">
              <a:rPr lang="es-ES" altLang="es-MX"/>
              <a:pPr/>
              <a:t>15</a:t>
            </a:fld>
            <a:endParaRPr lang="es-ES" altLang="es-MX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23154406-476A-7560-610B-B342BA0B62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6E29F2D-C722-6EF8-201A-4EA166C58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9CCDD3E9-EA59-6AF0-FDC1-FCFCD9B92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50FC60-87BA-5940-BB70-EB5F3378678D}" type="slidenum">
              <a:rPr lang="es-ES" altLang="es-MX"/>
              <a:pPr/>
              <a:t>16</a:t>
            </a:fld>
            <a:endParaRPr lang="es-ES" altLang="es-MX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A957F43C-1660-241A-0887-0263DC69B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80F3CC4-4CDF-B03B-D402-47B20A0ECC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33CDDCB9-96AA-7A64-0706-9809C689BB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494849-E213-1447-805F-46778D1B20B4}" type="slidenum">
              <a:rPr lang="es-ES" altLang="es-MX"/>
              <a:pPr/>
              <a:t>17</a:t>
            </a:fld>
            <a:endParaRPr lang="es-ES" altLang="es-MX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24484CC3-C155-ED5C-09B4-328549A10D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99B07AC7-D392-DED5-FA56-75FBCFFD1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778AC0D-4B04-298E-DE96-D36886B05F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0BE878-2FAC-0A4B-92D3-4F9BD1F22CD5}" type="slidenum">
              <a:rPr lang="es-ES" altLang="es-MX"/>
              <a:pPr/>
              <a:t>18</a:t>
            </a:fld>
            <a:endParaRPr lang="es-ES" altLang="es-MX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3EF31AA-7B12-B808-B77F-12F71A0053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C737912-09DB-DDBB-1A7F-E38BDE191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EA09FA99-0323-D046-2407-B3E1C09FA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6AA472-8188-1E45-8A5E-FE9DE1889A2E}" type="slidenum">
              <a:rPr lang="es-ES" altLang="es-MX"/>
              <a:pPr/>
              <a:t>20</a:t>
            </a:fld>
            <a:endParaRPr lang="es-ES" altLang="es-MX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E1452566-50DA-45B0-3365-B9A7B0E725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6F7A697-DC6D-AD41-5221-31DFBDC07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01AA92F8-AF9E-7D7B-5684-49C24CBA4B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8AFE65-455F-C648-AC37-87AF01C24C7A}" type="slidenum">
              <a:rPr lang="es-ES" altLang="es-MX"/>
              <a:pPr/>
              <a:t>21</a:t>
            </a:fld>
            <a:endParaRPr lang="es-ES" altLang="es-MX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9403CA58-C0AE-BC76-FE10-65D9F3648A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79B99028-0648-E8AD-946D-F808C3094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ADE889B-5F81-6C7D-336A-69322B594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4DE244-1A02-D645-9A76-8DFF2DEE3660}" type="slidenum">
              <a:rPr lang="es-ES" altLang="es-MX"/>
              <a:pPr/>
              <a:t>22</a:t>
            </a:fld>
            <a:endParaRPr lang="es-ES" altLang="es-MX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5ECD4CF-2C7B-4E22-5DFA-45788B9A14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37B690D-FEED-CDB8-6DEE-20E5D01E1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2DB51A4-A660-4408-C302-97F04888CD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4AB56E-CDA1-C742-A616-8F4C3D606F63}" type="slidenum">
              <a:rPr lang="es-ES" altLang="es-MX"/>
              <a:pPr/>
              <a:t>2</a:t>
            </a:fld>
            <a:endParaRPr lang="es-ES" altLang="es-MX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22267A6-73ED-D51F-1758-91CF95C23C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522974D-99A4-9CC4-43DF-799DCFD3B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15182C95-B3FB-7BA6-521A-374D38D45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81F7F0-0969-8740-A509-2165D315DE85}" type="slidenum">
              <a:rPr lang="es-ES" altLang="es-MX"/>
              <a:pPr/>
              <a:t>24</a:t>
            </a:fld>
            <a:endParaRPr lang="es-ES" altLang="es-MX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C946437-CA69-1404-1540-43E2FB3A35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F46492BE-0BA0-288C-F8F8-03AEB0671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7673B41D-1EF1-63FA-4CC0-E869D4041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2B7EC6-D6AC-E54C-852C-A27E0162712D}" type="slidenum">
              <a:rPr lang="es-ES" altLang="es-MX"/>
              <a:pPr/>
              <a:t>25</a:t>
            </a:fld>
            <a:endParaRPr lang="es-ES" altLang="es-MX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6FA6749-B044-0330-DE9E-3EC1727C75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AB59453C-CF95-D036-5984-A572BBA9C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0E0F0C6-7563-BA0D-3CEE-A6242152AB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70E6D0-B676-F048-AF80-A7016A8ECDEA}" type="slidenum">
              <a:rPr lang="en-US" altLang="es-MX"/>
              <a:pPr/>
              <a:t>26</a:t>
            </a:fld>
            <a:endParaRPr lang="en-US" altLang="es-MX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6B33D8CA-8702-4DA3-E9BD-C977AB3FAD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2F7ED8B-9791-2928-2349-6F43472338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3847C87-08A5-5A02-E9B2-D82C4EF431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12B33B-2DE5-4947-8ED7-CAEE58163262}" type="slidenum">
              <a:rPr lang="en-US" altLang="es-MX"/>
              <a:pPr/>
              <a:t>27</a:t>
            </a:fld>
            <a:endParaRPr lang="en-US" altLang="es-MX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7EE469F-8E7A-4B72-A195-20096C4640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5218A86-63EF-2B33-92B8-003C06190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464EFC0-2746-C280-1F75-35AB021872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39620F-2BDC-1846-91EE-46841AEB0ED1}" type="slidenum">
              <a:rPr lang="en-US" altLang="es-MX"/>
              <a:pPr/>
              <a:t>28</a:t>
            </a:fld>
            <a:endParaRPr lang="en-US" altLang="es-MX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7BE7CC0-AFB6-4CC4-AFBC-F4147CC439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2B97DC6-661D-3449-42E7-17CEE2504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4741E40-7E2B-744A-9C0C-CD7EC5EC38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51E314-4C44-3942-BF65-BB34E6295057}" type="slidenum">
              <a:rPr lang="en-US" altLang="es-MX"/>
              <a:pPr/>
              <a:t>29</a:t>
            </a:fld>
            <a:endParaRPr lang="en-US" altLang="es-MX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6352B7FA-FE2E-0892-027E-6E67A2464D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E352E00A-8577-D722-1BBB-AA0490550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B330C63-3C77-73A7-51A3-9981CF74F1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45153E-09B7-B442-8B99-475167C19DB9}" type="slidenum">
              <a:rPr lang="en-US" altLang="es-MX"/>
              <a:pPr/>
              <a:t>30</a:t>
            </a:fld>
            <a:endParaRPr lang="en-US" altLang="es-MX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55E0595-965E-9444-F550-B89D33E587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8C11E7C-BD24-26BF-60DA-B0FBC71FD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4EADC71-F0EE-2232-0FE0-3F747736C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3FDF82-82A5-A64C-BC22-D08AC3AEBE56}" type="slidenum">
              <a:rPr lang="en-US" altLang="es-MX"/>
              <a:pPr/>
              <a:t>32</a:t>
            </a:fld>
            <a:endParaRPr lang="en-US" altLang="es-MX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84A08301-A8AD-CF00-ADB6-387178C78A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C02081B-2118-17BA-9269-AF5A5AF7A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78BD3AC9-8B74-BD20-FE11-5E18C2A52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C2FBD5-1722-474B-B3DA-529FFCE5AE43}" type="slidenum">
              <a:rPr lang="en-US" altLang="es-MX"/>
              <a:pPr/>
              <a:t>35</a:t>
            </a:fld>
            <a:endParaRPr lang="en-US" altLang="es-MX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EE0B26B-8B9C-6EA1-AC2B-A7D80626BA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99D656B8-8AE2-7241-E838-39A0A0E70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B2EA571-775A-956A-C30E-C93247F01C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FB50A3-082A-864A-B9A5-A8DA6CE9A5F9}" type="slidenum">
              <a:rPr lang="en-US" altLang="es-MX"/>
              <a:pPr/>
              <a:t>36</a:t>
            </a:fld>
            <a:endParaRPr lang="en-US" altLang="es-MX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5EE1743-9FA4-29AE-B81C-BFC4AE23CD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CA2BABB-DE8A-C3E4-A083-A0BA5ACEF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97D8B1D-4FCA-0562-F27B-D16775036C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B43BC1-9605-6B48-9A88-3FF9F5608A1A}" type="slidenum">
              <a:rPr lang="es-ES" altLang="es-MX"/>
              <a:pPr/>
              <a:t>3</a:t>
            </a:fld>
            <a:endParaRPr lang="es-ES" altLang="es-MX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B90CEC3-24B9-50C1-B90A-09AB3588D3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5D3146DC-ADE0-7812-B44C-191D02B89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E76319DD-635D-F1A5-6487-D90F458AC6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159B48-C363-EB47-8443-620625C75962}" type="slidenum">
              <a:rPr lang="en-US" altLang="es-MX"/>
              <a:pPr/>
              <a:t>37</a:t>
            </a:fld>
            <a:endParaRPr lang="en-US" altLang="es-MX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D1C20935-54A9-18FD-B41D-77FD99B5F9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910EDF5-4A05-D116-DD3D-266E089A37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FEF3C57-1B8E-1139-309F-9A7660232C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D51B15-92B6-2243-94A2-E2389D45F82E}" type="slidenum">
              <a:rPr lang="en-US" altLang="es-MX"/>
              <a:pPr/>
              <a:t>38</a:t>
            </a:fld>
            <a:endParaRPr lang="en-US" altLang="es-MX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40C65D4-65F1-1211-3104-18D6340F3D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646E667-F793-3EF8-5F65-E687C826A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0C20639-A5D1-B39F-2BBF-103DF2AD2D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F4D73A-C363-E04A-B2CB-3EA09C9E9D59}" type="slidenum">
              <a:rPr lang="en-US" altLang="es-MX"/>
              <a:pPr/>
              <a:t>39</a:t>
            </a:fld>
            <a:endParaRPr lang="en-US" altLang="es-MX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1B0EEBE-311F-0ADE-FC6E-A9C3AAEE0E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9D51C915-545B-D892-6F00-4E7C43AEE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EE8315-4A21-38B4-3764-B263938B70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53C3C6-F867-2E4C-91F6-986F26C6B80C}" type="slidenum">
              <a:rPr lang="en-US" altLang="es-MX"/>
              <a:pPr/>
              <a:t>40</a:t>
            </a:fld>
            <a:endParaRPr lang="en-US" altLang="es-MX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20B7877-5C60-F511-D4A6-C8575A331A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5C4DA16-A613-9D2D-244D-3CC1840EC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9AA26DB-D867-1952-DFF1-5F3C8850E6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68D3B3-DD04-5047-8708-5E1E389E91E3}" type="slidenum">
              <a:rPr lang="en-US" altLang="es-MX"/>
              <a:pPr/>
              <a:t>41</a:t>
            </a:fld>
            <a:endParaRPr lang="en-US" altLang="es-MX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0C5C7B6-3436-10A7-6D4C-E007141359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F56F3E-5BD7-202E-AF28-D64805179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7072C227-9FCB-5937-1E6A-0DC4B5846A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067AE9-AC61-0A42-8994-8836946192E5}" type="slidenum">
              <a:rPr lang="en-US" altLang="es-MX"/>
              <a:pPr/>
              <a:t>42</a:t>
            </a:fld>
            <a:endParaRPr lang="en-US" altLang="es-MX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E8F100F-6A1B-D48B-A328-C9C2863593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A0F4AF80-DA86-B097-BF7E-37C8313B51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2682356-6606-9D25-F762-CCC4B86B01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0FE05-B729-914B-B59E-479A9E3484B4}" type="slidenum">
              <a:rPr lang="en-US" altLang="es-MX"/>
              <a:pPr/>
              <a:t>43</a:t>
            </a:fld>
            <a:endParaRPr lang="en-US" altLang="es-MX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FCD354F-3DED-49B2-B14C-3215A37428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5C0268C9-A152-826A-D695-62D57527D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547747B-B12B-950A-3E47-C26DA63A7C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2637A2-76B5-D64C-8586-24D367C3ABC1}" type="slidenum">
              <a:rPr lang="en-US" altLang="es-MX"/>
              <a:pPr/>
              <a:t>44</a:t>
            </a:fld>
            <a:endParaRPr lang="en-US" altLang="es-MX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1ED3204-814B-491B-A59B-AEA1842789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CB3CB79-70FF-A5A6-8EE2-04D3A5911E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1A6E3408-0FCE-C8A0-B699-C8B68E7ACD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D881A2-7577-6E46-A51C-2A9E11AAB0C4}" type="slidenum">
              <a:rPr lang="en-US" altLang="es-MX"/>
              <a:pPr/>
              <a:t>52</a:t>
            </a:fld>
            <a:endParaRPr lang="en-US" altLang="es-MX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157C209-E238-5E43-F121-021B2E577C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81416F1-88F6-9265-9B4E-9543795DF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EFBC47A-DF1D-C440-1F95-22AA7DC9E7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C20BE0-194F-1E41-A292-577BD0686CC4}" type="slidenum">
              <a:rPr lang="en-US" altLang="es-MX"/>
              <a:pPr/>
              <a:t>53</a:t>
            </a:fld>
            <a:endParaRPr lang="en-US" altLang="es-MX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3F0F107-17E5-EBC4-2241-D7B68C70D3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2DFD899-796B-20F7-E2E0-B2D98D88B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0D35C2E-65C3-2284-9283-4017FF87A2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A6F923-4C69-6E41-95DA-4F1C16D222C0}" type="slidenum">
              <a:rPr lang="es-ES" altLang="es-MX"/>
              <a:pPr/>
              <a:t>4</a:t>
            </a:fld>
            <a:endParaRPr lang="es-ES" altLang="es-MX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1A84322-F807-49AE-6249-EB68BC37F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C6155E8-8A51-1E50-B45A-7FCC63A4A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94A0BE44-A601-8212-747A-16BF9E90F3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98152F-585E-E346-83F7-0016149281E0}" type="slidenum">
              <a:rPr lang="es-ES" altLang="es-MX"/>
              <a:pPr/>
              <a:t>5</a:t>
            </a:fld>
            <a:endParaRPr lang="es-ES" altLang="es-MX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1725AB1-891F-1B30-9738-3C8FAD502B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E7D555-E048-A367-7F09-0D8E1CB3B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9E89063-DE05-B6EF-FF9E-221B6A7BD4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31DC24-ACB4-794A-A8AC-FC24B78DD629}" type="slidenum">
              <a:rPr lang="es-ES" altLang="es-MX"/>
              <a:pPr/>
              <a:t>6</a:t>
            </a:fld>
            <a:endParaRPr lang="es-ES" altLang="es-MX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C0DB66D-EFE5-58CE-BD28-5CE72E061A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650B3C4-2399-97F7-51EE-FC3BB5E3D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9EF59945-C3F8-C4C7-64DE-3D5E76EC1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88492A-9334-5242-A929-AE31489EE05D}" type="slidenum">
              <a:rPr lang="es-ES" altLang="es-MX"/>
              <a:pPr/>
              <a:t>7</a:t>
            </a:fld>
            <a:endParaRPr lang="es-ES" altLang="es-MX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4943E46-734C-9E21-9C36-85182B2709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6E0F357-1311-BCAB-BA9A-50B2A4FC5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6C021A0-40DE-3824-B251-287D1EE00B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33EA03-3502-DB42-ACB1-8A8EBBF2074B}" type="slidenum">
              <a:rPr lang="es-ES" altLang="es-MX"/>
              <a:pPr/>
              <a:t>8</a:t>
            </a:fld>
            <a:endParaRPr lang="es-ES" altLang="es-MX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36F1596-42C2-5A36-DCFB-B5D56D237B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672FF91B-5A13-0F50-D18F-24EF988DB8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D84CE35-95CA-484F-71BD-A1FD210725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A27826-6178-AD4E-91F8-3FCA170252AA}" type="slidenum">
              <a:rPr lang="es-ES" altLang="es-MX"/>
              <a:pPr/>
              <a:t>9</a:t>
            </a:fld>
            <a:endParaRPr lang="es-ES" altLang="es-MX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795B0DD-7A7A-C36C-8CAD-AF48689638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8EF802F-CA23-CF3A-CE92-9A0B53297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73EF94E2-3EBA-2450-5EEF-968DE3F7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DAC4FA63-E804-BF0F-D72B-0E712D042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5B2BC4B2-EDC5-AAAA-D600-936251572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85D24-2BD0-C94C-98AA-7B062B6315C7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13017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B7AAAE6C-6601-F36C-B5FA-039CDA18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B1707CDC-7B47-77F7-10A2-75FA0BB2B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5C0B8F65-7743-758C-DD59-DE03B0D4D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64BE6-2589-BD4A-AE1B-C49F5B8EBDC6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65077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B2D767EC-2DCF-E3AB-8F32-B8616DA5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9387372E-05CE-5E18-6059-F4A22ACA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3B3321AA-DF23-7E15-1C8D-62806EAE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76B99-3492-2841-A8B8-1ABBD0ADD6D8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56055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573D417D-AF5A-009A-1B74-352FBFAD5227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538369EB-A109-71E7-3E3B-B543F7C49E5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7B6AD364-7860-2908-F85E-2D1B09275C32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DA0AAD25-BE85-4538-99F9-D2BADC455C2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3A9DB8B3-D1F1-4DAA-F022-53286AA047D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3316" name="Title Placeholder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anose="05020102010507070707" pitchFamily="18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20DDBF26-D1B9-4D38-6EE9-BA0979F6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6E77D818-0A8C-9047-7FCB-E10200DD9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05977790-A6A8-1962-1C20-4AA59D61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9D12E0E-0F03-DD44-830B-B25AE1DD9B2D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07012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19CEC365-82D5-EE1D-03D7-2AAB8E49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3DC512C6-7684-4B2E-E673-641DAD545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977A09A7-5DFE-F644-4568-3FF1D9EC6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A63D2-4AD3-7948-B3DA-22D7DE00ECF6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537492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12006562-7B18-B815-AD81-35153EA0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949EC2E-099F-C55C-0F37-6B212E13F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28B8AC4A-F1DC-5403-B5CF-03731E66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54BAB-D907-334F-B6BF-3316766A900E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658039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69AF55DA-1A49-BF56-3D91-4F739249C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7C743239-A14E-CF7E-5723-DD0204AAA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21DEB123-AC6E-3785-BB97-865B8C1A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DDF2B-0D29-384F-9743-58F308CC26A4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45945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EE39721-23EF-A153-E85C-653FF2A90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0611053A-5CCD-75A4-5C6C-DEE79AAAA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01620D75-706A-380E-A615-C905E9CA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7AF3C-536B-5F45-91E5-6766D216E06B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124346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A3812D46-7D18-AC3D-84C4-0E7840201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C3077F2F-AB6C-5B41-3E71-9917E668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845DFDEF-0B49-8FE3-BB78-848A5CCE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22AFC-B2DD-B143-B08B-B1A37F057499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762290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69F923BA-0AAC-B3AE-8AE8-3DCE81C4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9277F380-379D-8531-ED02-0428B87E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E98D0866-0035-A327-81C3-DAD9E982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FCF29-BA82-2B40-8383-52DEDCD8506D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148393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D7DAF63D-548E-5B2B-F3CB-81BD05131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53BB8BF6-EE67-26A0-5B8E-B6335688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9BB3BE60-3617-0535-9FD6-842AA979A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BCA8D1-DBA8-1544-981F-6DBA978234FC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02938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9B74876D-7AFC-604A-7E03-4092619D5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F85830D9-BF1B-46BB-775E-E3A99B67C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B8BDA4B2-989D-9796-2861-586D18112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97940-DC33-AD46-B6C2-7F3935C00E13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877403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5928BD7C-F25A-512D-31B3-B327E8B0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B3D8C802-FF1D-3770-D42D-92992FBF0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F9973C96-74B0-C771-B7E6-10144FC7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30419-5780-2D4D-93EF-52B7B0765FD9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594653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E20AA08-704F-E020-2904-D126BCC9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48FD6651-233D-BFB8-AFAA-2B911EFA4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20FCBF46-27CF-00D8-E091-E088C2E12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6BA6B-1066-E549-A77B-80A198FDE052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040948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DD4EA9D-DF88-5639-E5E3-6C26F8B7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43EEBB33-4387-A8F7-B23E-DAE051EA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B4C38B61-660D-14A1-07EF-E4F55D71C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C8FD9-5846-AA46-94F4-1BC85267BC9B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674876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1DF01913-E06F-3569-D33B-5CBB44F8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CA337688-E0BB-A7BB-D8F7-01ABB44B1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7F10511D-EE7C-26FD-5B0E-1C423F1DC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4B40B-6E42-5A43-83DD-C6C79C2CD6C6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98298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59043800-E7B3-AC50-A097-EC6773D7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7AE248D3-3F10-1FF2-5DB1-A0BDF061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ECC00ADD-CC0F-EED4-91FE-E633C3FA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D24FB-53DC-0243-B920-E7A6BFF43B6F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8886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1DBB6B83-33C5-A852-4FD1-36B0A423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7D20F8DF-F467-3123-127E-86156EFE6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CBE8C8EA-A228-A207-F6D5-D15ADDBA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2B5FE-CC94-0448-9E27-9C90DC02D693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49440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29">
            <a:extLst>
              <a:ext uri="{FF2B5EF4-FFF2-40B4-BE49-F238E27FC236}">
                <a16:creationId xmlns:a16="http://schemas.microsoft.com/office/drawing/2014/main" id="{7CBB231E-A8C9-04B9-7478-D31CF39F8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47CEA050-BAB8-E513-91FB-82B00DCA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26">
            <a:extLst>
              <a:ext uri="{FF2B5EF4-FFF2-40B4-BE49-F238E27FC236}">
                <a16:creationId xmlns:a16="http://schemas.microsoft.com/office/drawing/2014/main" id="{B703343A-329F-DFAD-3E4E-893D98EDE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83E20-6E36-5B40-AF02-4CB3CDD5E939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56974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154BA2C4-FFE8-9F4B-28D2-DB314D61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1A487122-B7F8-B14F-F8B4-31C97C4F5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2D729382-C774-B32D-79C6-540D844C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E5B47-0BAA-9A4E-8A5C-41F2B7FA90F6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262764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4A1F1E7C-E500-70C1-5EB8-3F924E11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8855EA4F-D12C-FEE9-1238-8DF949994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D42D15FC-6010-C237-019E-F31B9B891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6D6DE-5CBB-394F-B0D4-7DBD2494BA77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130759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A0C0C31A-9BF0-F044-DB39-6125236F8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235DCFD6-1DBD-3651-3B22-0772F936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D1888882-6926-5617-125B-4D1281597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90474-8E42-F047-9DF8-BC6C9182724C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374622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DAABEE43-D4C6-2E9C-C697-AC4C1126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354BED9B-A11D-E94B-6CC5-366486C7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068042B4-0C48-12A7-0509-FE5FBF34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9CB32-4213-874E-9C3D-5A77AB65E996}" type="slidenum">
              <a:rPr lang="pt-BR" altLang="es-MX"/>
              <a:pPr/>
              <a:t>‹Nº›</a:t>
            </a:fld>
            <a:endParaRPr lang="pt-BR" altLang="es-MX"/>
          </a:p>
        </p:txBody>
      </p:sp>
    </p:spTree>
    <p:extLst>
      <p:ext uri="{BB962C8B-B14F-4D97-AF65-F5344CB8AC3E}">
        <p14:creationId xmlns:p14="http://schemas.microsoft.com/office/powerpoint/2010/main" val="8156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263A4-37B2-612E-CB51-14B40A589429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D3C75A7-02D1-CF2E-5B45-69368EC5612E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1028" name="Group 1">
            <a:extLst>
              <a:ext uri="{FF2B5EF4-FFF2-40B4-BE49-F238E27FC236}">
                <a16:creationId xmlns:a16="http://schemas.microsoft.com/office/drawing/2014/main" id="{12109AD8-3041-767A-7C4F-17AF0237F53C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F272EDA-F4DD-C1B7-AF48-4834C2E5F82A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7FC8CE2-C54A-3001-3D2D-0BFE430BD6A2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9" name="Title Placeholder 8">
            <a:extLst>
              <a:ext uri="{FF2B5EF4-FFF2-40B4-BE49-F238E27FC236}">
                <a16:creationId xmlns:a16="http://schemas.microsoft.com/office/drawing/2014/main" id="{2F40D00D-DA53-BE51-2A44-3F99E1771D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30" name="Text Placeholder 29">
            <a:extLst>
              <a:ext uri="{FF2B5EF4-FFF2-40B4-BE49-F238E27FC236}">
                <a16:creationId xmlns:a16="http://schemas.microsoft.com/office/drawing/2014/main" id="{DFAC59B6-5686-71B4-040B-6490823101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4" name="Date Placeholder 29">
            <a:extLst>
              <a:ext uri="{FF2B5EF4-FFF2-40B4-BE49-F238E27FC236}">
                <a16:creationId xmlns:a16="http://schemas.microsoft.com/office/drawing/2014/main" id="{4AF76ECC-AA26-9CA9-A526-CB385E796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15" name="Footer Placeholder 18">
            <a:extLst>
              <a:ext uri="{FF2B5EF4-FFF2-40B4-BE49-F238E27FC236}">
                <a16:creationId xmlns:a16="http://schemas.microsoft.com/office/drawing/2014/main" id="{064CAED1-96A9-85BE-053B-D68285C93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6" name="Slide Number Placeholder 26">
            <a:extLst>
              <a:ext uri="{FF2B5EF4-FFF2-40B4-BE49-F238E27FC236}">
                <a16:creationId xmlns:a16="http://schemas.microsoft.com/office/drawing/2014/main" id="{D22420BA-E19F-45F4-1618-872995246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1EAEE"/>
                </a:solidFill>
              </a:defRPr>
            </a:lvl1pPr>
          </a:lstStyle>
          <a:p>
            <a:fld id="{2B5AE5F8-0FD5-E140-BC39-DC42D77A0253}" type="slidenum">
              <a:rPr lang="pt-BR" altLang="es-MX"/>
              <a:pPr/>
              <a:t>‹Nº›</a:t>
            </a:fld>
            <a:endParaRPr lang="pt-BR" altLang="es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BA1694BA-C2F6-36BB-99C1-9B3E1A314862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3BDB62F-A264-0D9D-46E2-4FD9E498850C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>
            <a:extLst>
              <a:ext uri="{FF2B5EF4-FFF2-40B4-BE49-F238E27FC236}">
                <a16:creationId xmlns:a16="http://schemas.microsoft.com/office/drawing/2014/main" id="{128E6ECC-4668-71D6-37F9-E575AE30E4E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2053" name="Text Placeholder 29">
            <a:extLst>
              <a:ext uri="{FF2B5EF4-FFF2-40B4-BE49-F238E27FC236}">
                <a16:creationId xmlns:a16="http://schemas.microsoft.com/office/drawing/2014/main" id="{4CD25B88-5856-638B-8454-86A48E9E3D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458CE39-9E8C-2E83-AB1C-22301CBAA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C86ED117-C9D4-BEE0-4A89-5EACF8DF0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8DE64A9E-8B4F-5DEA-9D7E-8DFC3FBE3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9BAF2639-52C9-334F-84E7-1FAFA1D0185B}" type="slidenum">
              <a:rPr lang="pt-BR" altLang="es-MX"/>
              <a:pPr/>
              <a:t>‹Nº›</a:t>
            </a:fld>
            <a:endParaRPr lang="pt-BR" altLang="es-MX"/>
          </a:p>
        </p:txBody>
      </p:sp>
      <p:grpSp>
        <p:nvGrpSpPr>
          <p:cNvPr id="2057" name="Group 1">
            <a:extLst>
              <a:ext uri="{FF2B5EF4-FFF2-40B4-BE49-F238E27FC236}">
                <a16:creationId xmlns:a16="http://schemas.microsoft.com/office/drawing/2014/main" id="{659C3349-0D2A-2BE2-AD2C-3CF6454DC36F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F4586AF-A1CC-7B09-56AD-1D22C3450A6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E5942BCD-0C94-1BE8-91C9-D5B6F48DC420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euler.mat.uson.mx/~havillam/ca/Common/RR-4219.pdf" TargetMode="External"/><Relationship Id="rId2" Type="http://schemas.openxmlformats.org/officeDocument/2006/relationships/hyperlink" Target="http://euler.mat.uson.mx/~havillam/ca/Common/JSmith.pdf" TargetMode="Externa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9AD756D-D749-D96F-C41F-E3CBFB7F3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pPr eaLnBrk="1" hangingPunct="1"/>
            <a:r>
              <a:rPr lang="es-MX" altLang="es-MX" sz="5000" dirty="0"/>
              <a:t>Arquitectura pipeline</a:t>
            </a:r>
            <a:endParaRPr lang="en-US" altLang="es-MX" sz="50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A8CE187-6CB4-61C5-87FE-D541D6DCD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lIns="0" rIns="18288"/>
          <a:lstStyle/>
          <a:p>
            <a:pPr eaLnBrk="1" hangingPunct="1"/>
            <a:endParaRPr lang="es-MX" altLang="es-MX" sz="2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Marcador de pie de página 4">
            <a:extLst>
              <a:ext uri="{FF2B5EF4-FFF2-40B4-BE49-F238E27FC236}">
                <a16:creationId xmlns:a16="http://schemas.microsoft.com/office/drawing/2014/main" id="{3DC910B2-C67B-AD84-2A13-103BB4849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3556" name="Marcador de número de diapositiva 5">
            <a:extLst>
              <a:ext uri="{FF2B5EF4-FFF2-40B4-BE49-F238E27FC236}">
                <a16:creationId xmlns:a16="http://schemas.microsoft.com/office/drawing/2014/main" id="{0CB494E9-23D3-4519-8452-25F0D0E9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C80538-07C7-F045-A837-7C1A8BF9B549}" type="slidenum">
              <a:rPr lang="pt-BR" altLang="es-MX">
                <a:solidFill>
                  <a:srgbClr val="045C75"/>
                </a:solidFill>
              </a:rPr>
              <a:pPr/>
              <a:t>10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3557" name="Rectangle 2">
            <a:extLst>
              <a:ext uri="{FF2B5EF4-FFF2-40B4-BE49-F238E27FC236}">
                <a16:creationId xmlns:a16="http://schemas.microsoft.com/office/drawing/2014/main" id="{D1218644-BBF7-BAC2-575C-623CE794D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Pipelining en MIPS</a:t>
            </a:r>
            <a:endParaRPr lang="es-ES" altLang="es-MX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1D52802-AB8F-3BE0-2B12-DB3B48148A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Las instrucciones de MIPS tienen 5 etapas: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Obtener (</a:t>
            </a:r>
            <a:r>
              <a:rPr lang="es-MX" altLang="es-MX" dirty="0" err="1"/>
              <a:t>fetch</a:t>
            </a:r>
            <a:r>
              <a:rPr lang="es-MX" altLang="es-MX" dirty="0"/>
              <a:t>) una instrucción de la memoria.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Leer los registros mientras se decodifica la instrucción.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Ejecutar la operación o calcular una dirección.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Accesar un operando en la memoria de datos.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Escribir el resultado en un registro.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endParaRPr lang="es-E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Marcador de pie de página 4">
            <a:extLst>
              <a:ext uri="{FF2B5EF4-FFF2-40B4-BE49-F238E27FC236}">
                <a16:creationId xmlns:a16="http://schemas.microsoft.com/office/drawing/2014/main" id="{7F6AD544-F308-EA0F-9DC1-E2B9046A6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5604" name="Marcador de número de diapositiva 5">
            <a:extLst>
              <a:ext uri="{FF2B5EF4-FFF2-40B4-BE49-F238E27FC236}">
                <a16:creationId xmlns:a16="http://schemas.microsoft.com/office/drawing/2014/main" id="{A3F6BA7E-FA6F-6022-C5AF-762CE50F6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745992-7FCA-0647-94C8-0E453B567F07}" type="slidenum">
              <a:rPr lang="pt-BR" altLang="es-MX">
                <a:solidFill>
                  <a:srgbClr val="045C75"/>
                </a:solidFill>
              </a:rPr>
              <a:pPr/>
              <a:t>11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5605" name="Rectangle 2">
            <a:extLst>
              <a:ext uri="{FF2B5EF4-FFF2-40B4-BE49-F238E27FC236}">
                <a16:creationId xmlns:a16="http://schemas.microsoft.com/office/drawing/2014/main" id="{CD4FC161-DAAC-788D-4E36-A09054940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Pipelining en MIPS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42CEA669-8178-0D1F-EB4C-C6134CB75A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 sz="2200" dirty="0"/>
          </a:p>
          <a:p>
            <a:pPr eaLnBrk="1" hangingPunct="1"/>
            <a:endParaRPr lang="es-MX" altLang="es-MX" sz="2200" dirty="0"/>
          </a:p>
          <a:p>
            <a:pPr eaLnBrk="1" hangingPunct="1"/>
            <a:endParaRPr lang="es-MX" altLang="es-MX" sz="2200" dirty="0"/>
          </a:p>
          <a:p>
            <a:pPr eaLnBrk="1" hangingPunct="1"/>
            <a:r>
              <a:rPr lang="es-MX" altLang="es-MX" sz="2200" dirty="0"/>
              <a:t>IF (</a:t>
            </a:r>
            <a:r>
              <a:rPr lang="es-MX" altLang="es-MX" sz="2200" dirty="0" err="1"/>
              <a:t>instruction</a:t>
            </a:r>
            <a:r>
              <a:rPr lang="es-MX" altLang="es-MX" sz="2200" dirty="0"/>
              <a:t> </a:t>
            </a:r>
            <a:r>
              <a:rPr lang="es-MX" altLang="es-MX" sz="2200" dirty="0" err="1"/>
              <a:t>fetch</a:t>
            </a:r>
            <a:r>
              <a:rPr lang="es-MX" altLang="es-MX" sz="2200" dirty="0"/>
              <a:t>): obtiene la instrucción de la memoria.</a:t>
            </a:r>
          </a:p>
          <a:p>
            <a:pPr eaLnBrk="1" hangingPunct="1"/>
            <a:r>
              <a:rPr lang="es-MX" altLang="es-MX" sz="2200" dirty="0"/>
              <a:t>ID (</a:t>
            </a:r>
            <a:r>
              <a:rPr lang="es-MX" altLang="es-MX" sz="2200" dirty="0" err="1"/>
              <a:t>instruction</a:t>
            </a:r>
            <a:r>
              <a:rPr lang="es-MX" altLang="es-MX" sz="2200" dirty="0"/>
              <a:t> </a:t>
            </a:r>
            <a:r>
              <a:rPr lang="es-MX" altLang="es-MX" sz="2200" dirty="0" err="1"/>
              <a:t>decoding</a:t>
            </a:r>
            <a:r>
              <a:rPr lang="es-MX" altLang="es-MX" sz="2200" dirty="0"/>
              <a:t>): decodifica la instrucción y lee los operandos.</a:t>
            </a:r>
          </a:p>
          <a:p>
            <a:pPr eaLnBrk="1" hangingPunct="1"/>
            <a:r>
              <a:rPr lang="es-MX" altLang="es-MX" sz="2200" dirty="0"/>
              <a:t>EX (</a:t>
            </a:r>
            <a:r>
              <a:rPr lang="es-MX" altLang="es-MX" sz="2200" dirty="0" err="1"/>
              <a:t>execute</a:t>
            </a:r>
            <a:r>
              <a:rPr lang="es-MX" altLang="es-MX" sz="2200" dirty="0"/>
              <a:t>): ejecuta la instrucción, o si es </a:t>
            </a:r>
            <a:r>
              <a:rPr lang="es-MX" altLang="es-MX" sz="2200" dirty="0" err="1"/>
              <a:t>lw</a:t>
            </a:r>
            <a:r>
              <a:rPr lang="es-MX" altLang="es-MX" sz="2200" dirty="0"/>
              <a:t>/</a:t>
            </a:r>
            <a:r>
              <a:rPr lang="es-MX" altLang="es-MX" sz="2200" dirty="0" err="1"/>
              <a:t>sw</a:t>
            </a:r>
            <a:r>
              <a:rPr lang="es-MX" altLang="es-MX" sz="2200" dirty="0"/>
              <a:t> calcula la dirección de la memoria.</a:t>
            </a:r>
          </a:p>
          <a:p>
            <a:pPr eaLnBrk="1" hangingPunct="1"/>
            <a:r>
              <a:rPr lang="es-MX" altLang="es-MX" sz="2200" dirty="0"/>
              <a:t>MEM (</a:t>
            </a:r>
            <a:r>
              <a:rPr lang="es-MX" altLang="es-MX" sz="2200" dirty="0" err="1"/>
              <a:t>memory</a:t>
            </a:r>
            <a:r>
              <a:rPr lang="es-MX" altLang="es-MX" sz="2200" dirty="0"/>
              <a:t> </a:t>
            </a:r>
            <a:r>
              <a:rPr lang="es-MX" altLang="es-MX" sz="2200" dirty="0" err="1"/>
              <a:t>access</a:t>
            </a:r>
            <a:r>
              <a:rPr lang="es-MX" altLang="es-MX" sz="2200" dirty="0"/>
              <a:t>): lee/escribe la memoria. Es una no-</a:t>
            </a:r>
            <a:r>
              <a:rPr lang="es-MX" altLang="es-MX" sz="2200" dirty="0" err="1"/>
              <a:t>op</a:t>
            </a:r>
            <a:r>
              <a:rPr lang="es-MX" altLang="es-MX" sz="2200" dirty="0"/>
              <a:t> para instrucciones tipo-R.</a:t>
            </a:r>
          </a:p>
          <a:p>
            <a:pPr eaLnBrk="1" hangingPunct="1"/>
            <a:r>
              <a:rPr lang="es-MX" altLang="es-MX" sz="2200" dirty="0"/>
              <a:t>WB (</a:t>
            </a:r>
            <a:r>
              <a:rPr lang="es-MX" altLang="es-MX" sz="2200" dirty="0" err="1"/>
              <a:t>write</a:t>
            </a:r>
            <a:r>
              <a:rPr lang="es-MX" altLang="es-MX" sz="2200" dirty="0"/>
              <a:t> back): escribe el resultado en el registro.</a:t>
            </a:r>
          </a:p>
        </p:txBody>
      </p:sp>
      <p:grpSp>
        <p:nvGrpSpPr>
          <p:cNvPr id="25607" name="Group 4">
            <a:extLst>
              <a:ext uri="{FF2B5EF4-FFF2-40B4-BE49-F238E27FC236}">
                <a16:creationId xmlns:a16="http://schemas.microsoft.com/office/drawing/2014/main" id="{BB361F6A-332B-A1E8-88EC-546F4094B1A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057400"/>
            <a:ext cx="6673850" cy="731838"/>
            <a:chOff x="575" y="2648"/>
            <a:chExt cx="4204" cy="461"/>
          </a:xfrm>
        </p:grpSpPr>
        <p:sp>
          <p:nvSpPr>
            <p:cNvPr id="25608" name="Rectangle 5">
              <a:extLst>
                <a:ext uri="{FF2B5EF4-FFF2-40B4-BE49-F238E27FC236}">
                  <a16:creationId xmlns:a16="http://schemas.microsoft.com/office/drawing/2014/main" id="{BD9BA8D2-E79F-82CD-6E6D-DD092F7AF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" y="2648"/>
              <a:ext cx="518" cy="4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MX" altLang="es-MX"/>
            </a:p>
          </p:txBody>
        </p:sp>
        <p:sp>
          <p:nvSpPr>
            <p:cNvPr id="25609" name="Rectangle 6">
              <a:extLst>
                <a:ext uri="{FF2B5EF4-FFF2-40B4-BE49-F238E27FC236}">
                  <a16:creationId xmlns:a16="http://schemas.microsoft.com/office/drawing/2014/main" id="{2BB8DA3F-FD95-5248-ADE7-955C0C41C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2648"/>
              <a:ext cx="518" cy="4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MX" altLang="es-MX"/>
            </a:p>
          </p:txBody>
        </p:sp>
        <p:sp>
          <p:nvSpPr>
            <p:cNvPr id="25610" name="Rectangle 7">
              <a:extLst>
                <a:ext uri="{FF2B5EF4-FFF2-40B4-BE49-F238E27FC236}">
                  <a16:creationId xmlns:a16="http://schemas.microsoft.com/office/drawing/2014/main" id="{00A19DD5-BCBA-539B-11C4-8C3228980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1" y="2648"/>
              <a:ext cx="518" cy="4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MX" altLang="es-MX"/>
            </a:p>
          </p:txBody>
        </p:sp>
        <p:sp>
          <p:nvSpPr>
            <p:cNvPr id="25611" name="Rectangle 8">
              <a:extLst>
                <a:ext uri="{FF2B5EF4-FFF2-40B4-BE49-F238E27FC236}">
                  <a16:creationId xmlns:a16="http://schemas.microsoft.com/office/drawing/2014/main" id="{0364E661-F233-EC2E-4056-5C4B69C45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8" y="2648"/>
              <a:ext cx="518" cy="4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MX" altLang="es-MX"/>
            </a:p>
          </p:txBody>
        </p:sp>
        <p:sp>
          <p:nvSpPr>
            <p:cNvPr id="25612" name="Rectangle 9">
              <a:extLst>
                <a:ext uri="{FF2B5EF4-FFF2-40B4-BE49-F238E27FC236}">
                  <a16:creationId xmlns:a16="http://schemas.microsoft.com/office/drawing/2014/main" id="{962B6BDE-9182-9B9B-09CB-A483C6EE9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9" y="2648"/>
              <a:ext cx="518" cy="4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MX" altLang="es-MX"/>
            </a:p>
          </p:txBody>
        </p:sp>
        <p:sp>
          <p:nvSpPr>
            <p:cNvPr id="25613" name="Text Box 10">
              <a:extLst>
                <a:ext uri="{FF2B5EF4-FFF2-40B4-BE49-F238E27FC236}">
                  <a16:creationId xmlns:a16="http://schemas.microsoft.com/office/drawing/2014/main" id="{8F18DFDC-6041-A90D-5721-29269C7359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" y="2706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MX"/>
                <a:t>IF</a:t>
              </a:r>
            </a:p>
          </p:txBody>
        </p:sp>
        <p:sp>
          <p:nvSpPr>
            <p:cNvPr id="25614" name="Text Box 11">
              <a:extLst>
                <a:ext uri="{FF2B5EF4-FFF2-40B4-BE49-F238E27FC236}">
                  <a16:creationId xmlns:a16="http://schemas.microsoft.com/office/drawing/2014/main" id="{61B04C5A-881D-2B63-A156-15F3E52216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2" y="270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MX"/>
                <a:t>ID</a:t>
              </a:r>
            </a:p>
          </p:txBody>
        </p:sp>
        <p:sp>
          <p:nvSpPr>
            <p:cNvPr id="25615" name="Text Box 12">
              <a:extLst>
                <a:ext uri="{FF2B5EF4-FFF2-40B4-BE49-F238E27FC236}">
                  <a16:creationId xmlns:a16="http://schemas.microsoft.com/office/drawing/2014/main" id="{BD29B9F6-76CD-D03D-F169-BB892957E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" y="2706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MX"/>
                <a:t>EX</a:t>
              </a:r>
            </a:p>
          </p:txBody>
        </p:sp>
        <p:sp>
          <p:nvSpPr>
            <p:cNvPr id="25616" name="Text Box 13">
              <a:extLst>
                <a:ext uri="{FF2B5EF4-FFF2-40B4-BE49-F238E27FC236}">
                  <a16:creationId xmlns:a16="http://schemas.microsoft.com/office/drawing/2014/main" id="{E4EC4A06-3C21-BA34-2998-9513047709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7" y="2706"/>
              <a:ext cx="4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MX"/>
                <a:t>MEM</a:t>
              </a:r>
            </a:p>
          </p:txBody>
        </p:sp>
        <p:sp>
          <p:nvSpPr>
            <p:cNvPr id="25617" name="Text Box 14">
              <a:extLst>
                <a:ext uri="{FF2B5EF4-FFF2-40B4-BE49-F238E27FC236}">
                  <a16:creationId xmlns:a16="http://schemas.microsoft.com/office/drawing/2014/main" id="{0F682F7B-042F-FAA7-F84B-E9B509EC8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6" y="2706"/>
              <a:ext cx="3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s-MX"/>
                <a:t>WB</a:t>
              </a:r>
            </a:p>
          </p:txBody>
        </p:sp>
        <p:cxnSp>
          <p:nvCxnSpPr>
            <p:cNvPr id="25618" name="AutoShape 15">
              <a:extLst>
                <a:ext uri="{FF2B5EF4-FFF2-40B4-BE49-F238E27FC236}">
                  <a16:creationId xmlns:a16="http://schemas.microsoft.com/office/drawing/2014/main" id="{2995EEA2-B1AC-5035-A169-A3034F80079F}"/>
                </a:ext>
              </a:extLst>
            </p:cNvPr>
            <p:cNvCxnSpPr>
              <a:cxnSpLocks noChangeShapeType="1"/>
              <a:stCxn id="25608" idx="3"/>
              <a:endCxn id="25609" idx="1"/>
            </p:cNvCxnSpPr>
            <p:nvPr/>
          </p:nvCxnSpPr>
          <p:spPr bwMode="auto">
            <a:xfrm>
              <a:off x="1093" y="2879"/>
              <a:ext cx="40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9" name="AutoShape 16">
              <a:extLst>
                <a:ext uri="{FF2B5EF4-FFF2-40B4-BE49-F238E27FC236}">
                  <a16:creationId xmlns:a16="http://schemas.microsoft.com/office/drawing/2014/main" id="{773398A8-4317-5080-08DE-D59EBB223655}"/>
                </a:ext>
              </a:extLst>
            </p:cNvPr>
            <p:cNvCxnSpPr>
              <a:cxnSpLocks noChangeShapeType="1"/>
              <a:stCxn id="25609" idx="3"/>
              <a:endCxn id="25611" idx="1"/>
            </p:cNvCxnSpPr>
            <p:nvPr/>
          </p:nvCxnSpPr>
          <p:spPr bwMode="auto">
            <a:xfrm>
              <a:off x="2015" y="2879"/>
              <a:ext cx="40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20" name="AutoShape 17">
              <a:extLst>
                <a:ext uri="{FF2B5EF4-FFF2-40B4-BE49-F238E27FC236}">
                  <a16:creationId xmlns:a16="http://schemas.microsoft.com/office/drawing/2014/main" id="{B377A305-B9FE-8E99-20DB-6813A5E46EF0}"/>
                </a:ext>
              </a:extLst>
            </p:cNvPr>
            <p:cNvCxnSpPr>
              <a:cxnSpLocks noChangeShapeType="1"/>
              <a:stCxn id="25611" idx="3"/>
              <a:endCxn id="25612" idx="1"/>
            </p:cNvCxnSpPr>
            <p:nvPr/>
          </p:nvCxnSpPr>
          <p:spPr bwMode="auto">
            <a:xfrm>
              <a:off x="2936" y="2879"/>
              <a:ext cx="40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21" name="AutoShape 18">
              <a:extLst>
                <a:ext uri="{FF2B5EF4-FFF2-40B4-BE49-F238E27FC236}">
                  <a16:creationId xmlns:a16="http://schemas.microsoft.com/office/drawing/2014/main" id="{324B1880-D6B1-D24F-B07D-5D3E05D8275C}"/>
                </a:ext>
              </a:extLst>
            </p:cNvPr>
            <p:cNvCxnSpPr>
              <a:cxnSpLocks noChangeShapeType="1"/>
              <a:stCxn id="25612" idx="3"/>
              <a:endCxn id="25610" idx="1"/>
            </p:cNvCxnSpPr>
            <p:nvPr/>
          </p:nvCxnSpPr>
          <p:spPr bwMode="auto">
            <a:xfrm>
              <a:off x="3857" y="2879"/>
              <a:ext cx="40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Marcador de pie de página 4">
            <a:extLst>
              <a:ext uri="{FF2B5EF4-FFF2-40B4-BE49-F238E27FC236}">
                <a16:creationId xmlns:a16="http://schemas.microsoft.com/office/drawing/2014/main" id="{A7AAEF8F-2743-988F-98C0-20B286564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7652" name="Marcador de número de diapositiva 5">
            <a:extLst>
              <a:ext uri="{FF2B5EF4-FFF2-40B4-BE49-F238E27FC236}">
                <a16:creationId xmlns:a16="http://schemas.microsoft.com/office/drawing/2014/main" id="{CD957E8C-1AD9-F271-0B8F-4F7753E67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5AF853-9C9F-0146-8F87-F38C05A5B2CF}" type="slidenum">
              <a:rPr lang="pt-BR" altLang="es-MX">
                <a:solidFill>
                  <a:srgbClr val="045C75"/>
                </a:solidFill>
              </a:rPr>
              <a:pPr/>
              <a:t>12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7653" name="Rectangle 2">
            <a:extLst>
              <a:ext uri="{FF2B5EF4-FFF2-40B4-BE49-F238E27FC236}">
                <a16:creationId xmlns:a16="http://schemas.microsoft.com/office/drawing/2014/main" id="{9AC5E8FA-8441-9DAF-A60F-7ECDBF34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Diagrama de pipeline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36C21505-8E4A-C967-DE22-17D7E365F0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s-MX" dirty="0"/>
          </a:p>
          <a:p>
            <a:pPr eaLnBrk="1" hangingPunct="1">
              <a:lnSpc>
                <a:spcPct val="90000"/>
              </a:lnSpc>
            </a:pPr>
            <a:endParaRPr lang="en-US" altLang="es-MX" dirty="0"/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Cada etapa se hace en un ciclo.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El cuadro completo representa la memoria de instrucciones.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El cuadro punteado representa el banco de registros.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EX tiene el símbolo de la ALU.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MEM está en blanco porque </a:t>
            </a:r>
            <a:r>
              <a:rPr lang="es-MX" altLang="es-MX" i="1" dirty="0" err="1"/>
              <a:t>add</a:t>
            </a:r>
            <a:r>
              <a:rPr lang="es-MX" altLang="es-MX" dirty="0"/>
              <a:t> no usa la memoria de datos.</a:t>
            </a:r>
            <a:endParaRPr lang="en-US" altLang="es-MX" dirty="0"/>
          </a:p>
        </p:txBody>
      </p:sp>
      <p:pic>
        <p:nvPicPr>
          <p:cNvPr id="27655" name="Picture 4">
            <a:extLst>
              <a:ext uri="{FF2B5EF4-FFF2-40B4-BE49-F238E27FC236}">
                <a16:creationId xmlns:a16="http://schemas.microsoft.com/office/drawing/2014/main" id="{999E2786-D39B-884E-1B87-AF9BE1CF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16113"/>
            <a:ext cx="7772400" cy="137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>
            <a:extLst>
              <a:ext uri="{FF2B5EF4-FFF2-40B4-BE49-F238E27FC236}">
                <a16:creationId xmlns:a16="http://schemas.microsoft.com/office/drawing/2014/main" id="{F2EC058E-28D7-C056-EA59-71D8F00F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Diagrama de pipeline</a:t>
            </a:r>
          </a:p>
        </p:txBody>
      </p:sp>
      <p:sp>
        <p:nvSpPr>
          <p:cNvPr id="29699" name="Marcador de contenido 2">
            <a:extLst>
              <a:ext uri="{FF2B5EF4-FFF2-40B4-BE49-F238E27FC236}">
                <a16:creationId xmlns:a16="http://schemas.microsoft.com/office/drawing/2014/main" id="{C282EF19-18D3-8073-8CAB-57077405F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Idealmente en cada ciclo entra una instrucción.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sz="1600" dirty="0"/>
          </a:p>
          <a:p>
            <a:pPr marL="0" indent="0" eaLnBrk="1" hangingPunct="1">
              <a:buNone/>
            </a:pPr>
            <a:r>
              <a:rPr lang="es-MX" altLang="es-MX" sz="1600" b="1" dirty="0"/>
              <a:t>Fuente: COD:HSI, p. 299.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</p:txBody>
      </p:sp>
      <p:sp>
        <p:nvSpPr>
          <p:cNvPr id="29701" name="Marcador de pie de página 4">
            <a:extLst>
              <a:ext uri="{FF2B5EF4-FFF2-40B4-BE49-F238E27FC236}">
                <a16:creationId xmlns:a16="http://schemas.microsoft.com/office/drawing/2014/main" id="{2111095A-8606-5698-F3F9-03DA2DB6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9702" name="Marcador de número de diapositiva 5">
            <a:extLst>
              <a:ext uri="{FF2B5EF4-FFF2-40B4-BE49-F238E27FC236}">
                <a16:creationId xmlns:a16="http://schemas.microsoft.com/office/drawing/2014/main" id="{41A9030B-AC3D-33D1-76C5-A09E786D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827899-A54D-4C44-B17C-4CCB7C7EE8BD}" type="slidenum">
              <a:rPr lang="pt-BR" altLang="es-MX">
                <a:solidFill>
                  <a:srgbClr val="045C75"/>
                </a:solidFill>
              </a:rPr>
              <a:pPr/>
              <a:t>13</a:t>
            </a:fld>
            <a:endParaRPr lang="pt-BR" altLang="es-MX">
              <a:solidFill>
                <a:srgbClr val="045C75"/>
              </a:solidFill>
            </a:endParaRPr>
          </a:p>
        </p:txBody>
      </p:sp>
      <p:pic>
        <p:nvPicPr>
          <p:cNvPr id="29703" name="Imagen 6">
            <a:extLst>
              <a:ext uri="{FF2B5EF4-FFF2-40B4-BE49-F238E27FC236}">
                <a16:creationId xmlns:a16="http://schemas.microsoft.com/office/drawing/2014/main" id="{48C8A113-0652-1077-A42D-14224F064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2444750"/>
            <a:ext cx="8362950" cy="33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8083-2999-4AF4-AFFE-8AE93437C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Diagrama de tabla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1BE0E9-2F58-4093-AF57-34735C8A6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Para cada instrucción se indica el ciclo de entrada y el de salida.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08EAC1-83BA-4673-AB71-E8EAB003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507BD5-5A7A-4F32-91C9-E265CBB37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63D2-4AD3-7948-B3DA-22D7DE00ECF6}" type="slidenum">
              <a:rPr lang="pt-BR" altLang="es-MX" smtClean="0"/>
              <a:pPr/>
              <a:t>14</a:t>
            </a:fld>
            <a:endParaRPr lang="pt-BR" altLang="es-MX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37F4FE6-4102-4FAA-8B2E-7E27AD0FF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38469"/>
              </p:ext>
            </p:extLst>
          </p:nvPr>
        </p:nvGraphicFramePr>
        <p:xfrm>
          <a:off x="1295400" y="2980709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73378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2197285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1163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Instrucción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Entra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99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lw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$10, 20($1)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535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$11, $2, $3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93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$12, $3, $4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465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lw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$13, 24($1)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09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$14, $5, $6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84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314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Marcador de pie de página 4">
            <a:extLst>
              <a:ext uri="{FF2B5EF4-FFF2-40B4-BE49-F238E27FC236}">
                <a16:creationId xmlns:a16="http://schemas.microsoft.com/office/drawing/2014/main" id="{F9F14FFE-E9CD-738F-8054-F82142F23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2" name="Marcador de número de diapositiva 5">
            <a:extLst>
              <a:ext uri="{FF2B5EF4-FFF2-40B4-BE49-F238E27FC236}">
                <a16:creationId xmlns:a16="http://schemas.microsoft.com/office/drawing/2014/main" id="{6772D6ED-5CA1-023D-CED2-298291937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006CA3-B498-3E47-A55D-7DF4E16D9268}" type="slidenum">
              <a:rPr lang="pt-BR" altLang="es-MX">
                <a:solidFill>
                  <a:srgbClr val="045C75"/>
                </a:solidFill>
              </a:rPr>
              <a:pPr/>
              <a:t>15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BE07298C-09D1-BFFC-CF04-BDCD8A83E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Comparación</a:t>
            </a:r>
            <a:endParaRPr lang="es-ES" altLang="es-MX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87C5567-6C84-1C16-B457-DB3E2CB21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Comparar la implementación MIPS de un ciclo contra la implementación de un pipeline.</a:t>
            </a:r>
          </a:p>
          <a:p>
            <a:pPr eaLnBrk="1" hangingPunct="1"/>
            <a:r>
              <a:rPr lang="es-MX" altLang="es-MX" dirty="0"/>
              <a:t>Se van a comparar una secuencia de 3 instrucciones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Versión de un ciclo: todas las instrucciones tardan un ciclo de reloj.</a:t>
            </a:r>
          </a:p>
          <a:p>
            <a:pPr eaLnBrk="1" hangingPunct="1"/>
            <a:r>
              <a:rPr lang="es-MX" altLang="es-MX" dirty="0"/>
              <a:t>Versión con pipeline: cada etapa tarda un ciclo.</a:t>
            </a:r>
            <a:endParaRPr lang="es-E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Marcador de pie de página 4">
            <a:extLst>
              <a:ext uri="{FF2B5EF4-FFF2-40B4-BE49-F238E27FC236}">
                <a16:creationId xmlns:a16="http://schemas.microsoft.com/office/drawing/2014/main" id="{4FADD25D-4DA6-EA58-B432-8743AE6B5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4820" name="Marcador de número de diapositiva 5">
            <a:extLst>
              <a:ext uri="{FF2B5EF4-FFF2-40B4-BE49-F238E27FC236}">
                <a16:creationId xmlns:a16="http://schemas.microsoft.com/office/drawing/2014/main" id="{265ABB8D-2B01-420C-B9F6-6210C3EAD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F1BFB3-689B-004C-8699-7A5E6916F062}" type="slidenum">
              <a:rPr lang="pt-BR" altLang="es-MX">
                <a:solidFill>
                  <a:srgbClr val="045C75"/>
                </a:solidFill>
              </a:rPr>
              <a:pPr/>
              <a:t>16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415503E3-0DD9-78C9-8ADA-37420B7D2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Comparación</a:t>
            </a:r>
            <a:endParaRPr lang="es-ES" altLang="es-MX"/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76A26257-BDD1-48AC-66D8-14C6E5366A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Suponer los siguientes tiempos:</a:t>
            </a:r>
          </a:p>
          <a:p>
            <a:pPr lvl="1" eaLnBrk="1" hangingPunct="1"/>
            <a:r>
              <a:rPr lang="es-MX" altLang="es-MX"/>
              <a:t>200 ps por acceso a memoria.</a:t>
            </a:r>
          </a:p>
          <a:p>
            <a:pPr lvl="1" eaLnBrk="1" hangingPunct="1"/>
            <a:r>
              <a:rPr lang="es-MX" altLang="es-MX"/>
              <a:t>200 ps por operación de la ALU.</a:t>
            </a:r>
          </a:p>
          <a:p>
            <a:pPr lvl="1" eaLnBrk="1" hangingPunct="1"/>
            <a:r>
              <a:rPr lang="es-MX" altLang="es-MX"/>
              <a:t>100 ps por leer o escribir en el banco de registros.</a:t>
            </a:r>
            <a:endParaRPr lang="es-ES" altLang="es-MX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F366E8E5-52A3-B4DB-3622-F7F9470B5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05263"/>
            <a:ext cx="8280400" cy="215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Marcador de pie de página 4">
            <a:extLst>
              <a:ext uri="{FF2B5EF4-FFF2-40B4-BE49-F238E27FC236}">
                <a16:creationId xmlns:a16="http://schemas.microsoft.com/office/drawing/2014/main" id="{CF5496B8-6935-1629-0972-535A1179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6868" name="Marcador de número de diapositiva 5">
            <a:extLst>
              <a:ext uri="{FF2B5EF4-FFF2-40B4-BE49-F238E27FC236}">
                <a16:creationId xmlns:a16="http://schemas.microsoft.com/office/drawing/2014/main" id="{910F283B-EA7F-4867-5DB1-546D90B08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649130-8E7D-9E49-BC23-69DF8AE07D7B}" type="slidenum">
              <a:rPr lang="pt-BR" altLang="es-MX">
                <a:solidFill>
                  <a:srgbClr val="045C75"/>
                </a:solidFill>
              </a:rPr>
              <a:pPr/>
              <a:t>17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6869" name="Rectangle 2">
            <a:extLst>
              <a:ext uri="{FF2B5EF4-FFF2-40B4-BE49-F238E27FC236}">
                <a16:creationId xmlns:a16="http://schemas.microsoft.com/office/drawing/2014/main" id="{B1E98C45-3AD9-663D-21A1-41B8271C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Comparación</a:t>
            </a:r>
            <a:endParaRPr lang="es-ES" altLang="es-MX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C75890A-8419-C953-BB75-D41E6CF8B3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En la versión de un ciclo, la duración del ciclo de reloj se acopla a la instrucción mas lenta.</a:t>
            </a:r>
          </a:p>
          <a:p>
            <a:pPr eaLnBrk="1" hangingPunct="1"/>
            <a:r>
              <a:rPr lang="es-MX" altLang="es-MX"/>
              <a:t>El periodo de reloj es de 800 ps, aunque haya instrucciones que tarden 500 ps.</a:t>
            </a:r>
          </a:p>
          <a:p>
            <a:pPr eaLnBrk="1" hangingPunct="1"/>
            <a:endParaRPr lang="es-MX" altLang="es-MX"/>
          </a:p>
          <a:p>
            <a:pPr eaLnBrk="1" hangingPunct="1"/>
            <a:endParaRPr lang="es-E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Marcador de pie de página 4">
            <a:extLst>
              <a:ext uri="{FF2B5EF4-FFF2-40B4-BE49-F238E27FC236}">
                <a16:creationId xmlns:a16="http://schemas.microsoft.com/office/drawing/2014/main" id="{172BB7A5-83A0-85F3-EA92-34D6B1B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8916" name="Marcador de número de diapositiva 5">
            <a:extLst>
              <a:ext uri="{FF2B5EF4-FFF2-40B4-BE49-F238E27FC236}">
                <a16:creationId xmlns:a16="http://schemas.microsoft.com/office/drawing/2014/main" id="{D09EF2C9-870A-1532-804A-67D92545F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EE895F-1F7F-A845-938B-0881A2FDB670}" type="slidenum">
              <a:rPr lang="pt-BR" altLang="es-MX">
                <a:solidFill>
                  <a:srgbClr val="045C75"/>
                </a:solidFill>
              </a:rPr>
              <a:pPr/>
              <a:t>18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DD918ED2-1567-0395-8D6F-ED72AADEA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Versión de un ciclo</a:t>
            </a:r>
            <a:endParaRPr lang="es-ES" altLang="es-MX"/>
          </a:p>
        </p:txBody>
      </p:sp>
      <p:sp>
        <p:nvSpPr>
          <p:cNvPr id="38918" name="Rectangle 3">
            <a:extLst>
              <a:ext uri="{FF2B5EF4-FFF2-40B4-BE49-F238E27FC236}">
                <a16:creationId xmlns:a16="http://schemas.microsoft.com/office/drawing/2014/main" id="{8AE5DC63-0D76-2090-F167-2D9581C73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Las 3 instrucciones tardan 800 x 3 = 2,400 ps.</a:t>
            </a:r>
          </a:p>
          <a:p>
            <a:pPr eaLnBrk="1" hangingPunct="1"/>
            <a:endParaRPr lang="es-ES" altLang="es-MX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45F6BF8-161B-A7B1-5240-9EBCE8229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213100"/>
            <a:ext cx="849630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>
            <a:extLst>
              <a:ext uri="{FF2B5EF4-FFF2-40B4-BE49-F238E27FC236}">
                <a16:creationId xmlns:a16="http://schemas.microsoft.com/office/drawing/2014/main" id="{6A86EE02-CD8C-3F77-A83C-3C83C7696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Versión con pipeline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9E7E10-ED73-4070-A833-7F5CAA1DD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Cada etapa se realiza en un ciclo.</a:t>
            </a:r>
          </a:p>
          <a:p>
            <a:pPr eaLnBrk="1" hangingPunct="1"/>
            <a:r>
              <a:rPr lang="es-MX" altLang="es-MX"/>
              <a:t>La duración del ciclo de reloj se acopla a la etapa más lenta.</a:t>
            </a:r>
          </a:p>
          <a:p>
            <a:pPr eaLnBrk="1" hangingPunct="1"/>
            <a:r>
              <a:rPr lang="es-MX" altLang="es-MX"/>
              <a:t>El periodo de reloj es de 200 ps, aunque haya etapas que tarden 100 ps.</a:t>
            </a:r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</p:txBody>
      </p:sp>
      <p:sp>
        <p:nvSpPr>
          <p:cNvPr id="40965" name="Marcador de pie de página 4">
            <a:extLst>
              <a:ext uri="{FF2B5EF4-FFF2-40B4-BE49-F238E27FC236}">
                <a16:creationId xmlns:a16="http://schemas.microsoft.com/office/drawing/2014/main" id="{3B3E844D-5353-C8E6-A31B-39C1893D8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0966" name="Marcador de número de diapositiva 5">
            <a:extLst>
              <a:ext uri="{FF2B5EF4-FFF2-40B4-BE49-F238E27FC236}">
                <a16:creationId xmlns:a16="http://schemas.microsoft.com/office/drawing/2014/main" id="{88D51C7A-0E2D-D37B-4842-C71B5FC4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FC3CEC-352D-984C-AF9F-F34787DEFAC1}" type="slidenum">
              <a:rPr lang="pt-BR" altLang="es-MX">
                <a:solidFill>
                  <a:srgbClr val="045C75"/>
                </a:solidFill>
              </a:rPr>
              <a:pPr/>
              <a:t>19</a:t>
            </a:fld>
            <a:endParaRPr lang="pt-BR" altLang="es-MX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Marcador de pie de página 4">
            <a:extLst>
              <a:ext uri="{FF2B5EF4-FFF2-40B4-BE49-F238E27FC236}">
                <a16:creationId xmlns:a16="http://schemas.microsoft.com/office/drawing/2014/main" id="{4F41011B-50E4-E8EB-7FAA-224A79F7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172" name="Marcador de número de diapositiva 5">
            <a:extLst>
              <a:ext uri="{FF2B5EF4-FFF2-40B4-BE49-F238E27FC236}">
                <a16:creationId xmlns:a16="http://schemas.microsoft.com/office/drawing/2014/main" id="{ECEE6A31-671D-190A-06CC-B108E4CC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8D2CB-78D7-D449-A9E5-A084AAC7FD9F}" type="slidenum">
              <a:rPr lang="pt-BR" altLang="es-MX">
                <a:solidFill>
                  <a:srgbClr val="045C75"/>
                </a:solidFill>
              </a:rPr>
              <a:pPr/>
              <a:t>2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39AD01BE-5435-67CE-9D02-7EB0389AB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Definición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B1C0299-A2AD-1251-9913-036285D383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Técnica de implementación.</a:t>
            </a:r>
          </a:p>
          <a:p>
            <a:pPr eaLnBrk="1" hangingPunct="1"/>
            <a:r>
              <a:rPr lang="es-MX" altLang="es-MX" dirty="0"/>
              <a:t>Consiste en ejecutar las instrucciones traslapadas.</a:t>
            </a:r>
          </a:p>
          <a:p>
            <a:pPr eaLnBrk="1" hangingPunct="1"/>
            <a:r>
              <a:rPr lang="es-MX" altLang="es-MX" dirty="0"/>
              <a:t>La siguiente instrucción puede comenzar antes de que la instrucción actual termine de ejecutarse.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Marcador de pie de página 4">
            <a:extLst>
              <a:ext uri="{FF2B5EF4-FFF2-40B4-BE49-F238E27FC236}">
                <a16:creationId xmlns:a16="http://schemas.microsoft.com/office/drawing/2014/main" id="{0A839275-8E01-7AD2-CDFA-C13852D29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1988" name="Marcador de número de diapositiva 5">
            <a:extLst>
              <a:ext uri="{FF2B5EF4-FFF2-40B4-BE49-F238E27FC236}">
                <a16:creationId xmlns:a16="http://schemas.microsoft.com/office/drawing/2014/main" id="{B186FBA4-B366-18E8-1648-3762A315A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A57AC5-BD6D-1641-AF66-3D2551B67A4D}" type="slidenum">
              <a:rPr lang="pt-BR" altLang="es-MX">
                <a:solidFill>
                  <a:srgbClr val="045C75"/>
                </a:solidFill>
              </a:rPr>
              <a:pPr/>
              <a:t>20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1989" name="Rectangle 2">
            <a:extLst>
              <a:ext uri="{FF2B5EF4-FFF2-40B4-BE49-F238E27FC236}">
                <a16:creationId xmlns:a16="http://schemas.microsoft.com/office/drawing/2014/main" id="{070D1ADF-BBB7-04EB-3F6E-6BC397A9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Versión con pipeline</a:t>
            </a:r>
            <a:endParaRPr lang="es-ES" altLang="es-MX"/>
          </a:p>
        </p:txBody>
      </p:sp>
      <p:sp>
        <p:nvSpPr>
          <p:cNvPr id="41990" name="Rectangle 3">
            <a:extLst>
              <a:ext uri="{FF2B5EF4-FFF2-40B4-BE49-F238E27FC236}">
                <a16:creationId xmlns:a16="http://schemas.microsoft.com/office/drawing/2014/main" id="{EA1D7782-1B9E-DB95-A7DE-FB04683FA2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Las 3 instrucciones tardan 1,400 ps.</a:t>
            </a:r>
          </a:p>
          <a:p>
            <a:pPr eaLnBrk="1" hangingPunct="1"/>
            <a:endParaRPr lang="es-ES" altLang="es-MX"/>
          </a:p>
        </p:txBody>
      </p:sp>
      <p:pic>
        <p:nvPicPr>
          <p:cNvPr id="41991" name="Picture 4">
            <a:extLst>
              <a:ext uri="{FF2B5EF4-FFF2-40B4-BE49-F238E27FC236}">
                <a16:creationId xmlns:a16="http://schemas.microsoft.com/office/drawing/2014/main" id="{3776F54D-B546-3A90-E6F4-4A16FC80C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032125"/>
            <a:ext cx="8135938" cy="304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Marcador de pie de página 4">
            <a:extLst>
              <a:ext uri="{FF2B5EF4-FFF2-40B4-BE49-F238E27FC236}">
                <a16:creationId xmlns:a16="http://schemas.microsoft.com/office/drawing/2014/main" id="{8D899E95-E3EE-742E-1C4A-56922AFB3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4036" name="Marcador de número de diapositiva 5">
            <a:extLst>
              <a:ext uri="{FF2B5EF4-FFF2-40B4-BE49-F238E27FC236}">
                <a16:creationId xmlns:a16="http://schemas.microsoft.com/office/drawing/2014/main" id="{DE11DD6D-20FA-8653-68BA-F2A5F2D2D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D6D6EF-77DF-A540-BA2C-FCD056A60123}" type="slidenum">
              <a:rPr lang="pt-BR" altLang="es-MX">
                <a:solidFill>
                  <a:srgbClr val="045C75"/>
                </a:solidFill>
              </a:rPr>
              <a:pPr/>
              <a:t>21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4037" name="Rectangle 2">
            <a:extLst>
              <a:ext uri="{FF2B5EF4-FFF2-40B4-BE49-F238E27FC236}">
                <a16:creationId xmlns:a16="http://schemas.microsoft.com/office/drawing/2014/main" id="{9C90F41D-60B0-281A-853C-3F84E707C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Conclusiones</a:t>
            </a:r>
            <a:endParaRPr lang="es-ES" altLang="es-MX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88EE606-0F7E-AD33-C013-63FA1D09E4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Speedup = 2400 / 1400 = 1.71.</a:t>
            </a:r>
          </a:p>
          <a:p>
            <a:pPr eaLnBrk="1" hangingPunct="1"/>
            <a:r>
              <a:rPr lang="es-MX" altLang="es-MX"/>
              <a:t>La versión con pipeline es 1.71 veces más rápida que la versión secuencial de un ciclo.</a:t>
            </a:r>
          </a:p>
          <a:p>
            <a:pPr eaLnBrk="1" hangingPunct="1"/>
            <a:endParaRPr lang="es-MX" altLang="es-MX"/>
          </a:p>
          <a:p>
            <a:pPr eaLnBrk="1" hangingPunct="1"/>
            <a:endParaRPr lang="es-E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Marcador de pie de página 5">
            <a:extLst>
              <a:ext uri="{FF2B5EF4-FFF2-40B4-BE49-F238E27FC236}">
                <a16:creationId xmlns:a16="http://schemas.microsoft.com/office/drawing/2014/main" id="{30D320AB-6268-9600-D0DA-CBE50F41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6084" name="Marcador de número de diapositiva 6">
            <a:extLst>
              <a:ext uri="{FF2B5EF4-FFF2-40B4-BE49-F238E27FC236}">
                <a16:creationId xmlns:a16="http://schemas.microsoft.com/office/drawing/2014/main" id="{00E31061-798D-5635-A403-3F5C92395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05C9C-D116-C44F-AB0C-9544E20BE1B8}" type="slidenum">
              <a:rPr lang="pt-BR" altLang="es-MX">
                <a:solidFill>
                  <a:srgbClr val="045C75"/>
                </a:solidFill>
              </a:rPr>
              <a:pPr/>
              <a:t>22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id="{74B0F539-4530-5074-B3F0-541861F53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Speedup</a:t>
            </a:r>
            <a:endParaRPr lang="es-ES" altLang="es-MX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7339601-4676-C8FD-7CEA-11080E08F6D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218488" cy="4389437"/>
          </a:xfrm>
        </p:spPr>
        <p:txBody>
          <a:bodyPr/>
          <a:lstStyle/>
          <a:p>
            <a:pPr eaLnBrk="1" hangingPunct="1"/>
            <a:r>
              <a:rPr lang="es-MX" altLang="es-MX"/>
              <a:t>El speedup depende de la utilización del pipeline.</a:t>
            </a:r>
          </a:p>
          <a:p>
            <a:pPr eaLnBrk="1" hangingPunct="1"/>
            <a:r>
              <a:rPr lang="es-MX" altLang="es-MX"/>
              <a:t>En el ejemplo, con 3 instrucciones el speedup es de 1.71.</a:t>
            </a:r>
          </a:p>
          <a:p>
            <a:pPr eaLnBrk="1" hangingPunct="1"/>
            <a:r>
              <a:rPr lang="es-MX" altLang="es-MX"/>
              <a:t>Si se ejecutan un millón de instrucciones:</a:t>
            </a:r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</p:txBody>
      </p:sp>
      <p:graphicFrame>
        <p:nvGraphicFramePr>
          <p:cNvPr id="50180" name="Object 4">
            <a:extLst>
              <a:ext uri="{FF2B5EF4-FFF2-40B4-BE49-F238E27FC236}">
                <a16:creationId xmlns:a16="http://schemas.microsoft.com/office/drawing/2014/main" id="{2A9E7E90-715D-AF71-566D-E84223FA3E6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498600" y="4365625"/>
          <a:ext cx="568801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52959000" imgH="9652000" progId="Equation.DSMT4">
                  <p:embed/>
                </p:oleObj>
              </mc:Choice>
              <mc:Fallback>
                <p:oleObj name="Equation" r:id="rId4" imgW="52959000" imgH="9652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4365625"/>
                        <a:ext cx="5688013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Marcador de pie de página 4">
            <a:extLst>
              <a:ext uri="{FF2B5EF4-FFF2-40B4-BE49-F238E27FC236}">
                <a16:creationId xmlns:a16="http://schemas.microsoft.com/office/drawing/2014/main" id="{2F42858C-8B65-58B4-DC82-37352CACB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8132" name="Marcador de número de diapositiva 5">
            <a:extLst>
              <a:ext uri="{FF2B5EF4-FFF2-40B4-BE49-F238E27FC236}">
                <a16:creationId xmlns:a16="http://schemas.microsoft.com/office/drawing/2014/main" id="{19BE5B80-8F7F-6563-890F-B4355239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CD964B-CDE6-6447-A781-F2258FEA91AB}" type="slidenum">
              <a:rPr lang="pt-BR" altLang="es-MX">
                <a:solidFill>
                  <a:srgbClr val="045C75"/>
                </a:solidFill>
              </a:rPr>
              <a:pPr/>
              <a:t>23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8133" name="Rectangle 2">
            <a:extLst>
              <a:ext uri="{FF2B5EF4-FFF2-40B4-BE49-F238E27FC236}">
                <a16:creationId xmlns:a16="http://schemas.microsoft.com/office/drawing/2014/main" id="{6EC01CF3-04FF-1ECF-94EA-909704C5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Speedup</a:t>
            </a:r>
            <a:endParaRPr lang="es-ES" altLang="es-MX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D22EBAE0-D921-962A-9FFD-A55DA42BB6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El speedup máximo que se obtiene al usar un pipeline es:</a:t>
            </a:r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r>
              <a:rPr lang="es-MX" altLang="es-MX"/>
              <a:t>En el ejemplo:</a:t>
            </a:r>
          </a:p>
          <a:p>
            <a:pPr eaLnBrk="1" hangingPunct="1"/>
            <a:endParaRPr lang="es-MX" altLang="es-MX"/>
          </a:p>
          <a:p>
            <a:pPr eaLnBrk="1" hangingPunct="1"/>
            <a:endParaRPr lang="es-ES" altLang="es-MX"/>
          </a:p>
        </p:txBody>
      </p:sp>
      <p:graphicFrame>
        <p:nvGraphicFramePr>
          <p:cNvPr id="48135" name="Object 4">
            <a:extLst>
              <a:ext uri="{FF2B5EF4-FFF2-40B4-BE49-F238E27FC236}">
                <a16:creationId xmlns:a16="http://schemas.microsoft.com/office/drawing/2014/main" id="{1D30E940-AC6E-7EA8-D7D6-CDE7532504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754313"/>
          <a:ext cx="2998788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36576000" imgH="10236200" progId="Equation.DSMT4">
                  <p:embed/>
                </p:oleObj>
              </mc:Choice>
              <mc:Fallback>
                <p:oleObj name="Equation" r:id="rId3" imgW="36576000" imgH="10236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754313"/>
                        <a:ext cx="2998788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5" name="Object 7">
            <a:extLst>
              <a:ext uri="{FF2B5EF4-FFF2-40B4-BE49-F238E27FC236}">
                <a16:creationId xmlns:a16="http://schemas.microsoft.com/office/drawing/2014/main" id="{3DE83B1E-E671-389A-28D0-0F616833A9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3213" y="4437063"/>
          <a:ext cx="27368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31597600" imgH="9067800" progId="Equation.DSMT4">
                  <p:embed/>
                </p:oleObj>
              </mc:Choice>
              <mc:Fallback>
                <p:oleObj name="Equation" r:id="rId5" imgW="31597600" imgH="9067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437063"/>
                        <a:ext cx="273685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Marcador de pie de página 5">
            <a:extLst>
              <a:ext uri="{FF2B5EF4-FFF2-40B4-BE49-F238E27FC236}">
                <a16:creationId xmlns:a16="http://schemas.microsoft.com/office/drawing/2014/main" id="{EF6FCB48-06BE-5187-635D-980097DA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9156" name="Marcador de número de diapositiva 6">
            <a:extLst>
              <a:ext uri="{FF2B5EF4-FFF2-40B4-BE49-F238E27FC236}">
                <a16:creationId xmlns:a16="http://schemas.microsoft.com/office/drawing/2014/main" id="{CB462A3D-7177-BA95-E58A-D7280CC7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6E7F51-0084-A544-BD8E-F74D1473FF36}" type="slidenum">
              <a:rPr lang="pt-BR" altLang="es-MX">
                <a:solidFill>
                  <a:srgbClr val="045C75"/>
                </a:solidFill>
              </a:rPr>
              <a:pPr/>
              <a:t>24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9157" name="Rectangle 2">
            <a:extLst>
              <a:ext uri="{FF2B5EF4-FFF2-40B4-BE49-F238E27FC236}">
                <a16:creationId xmlns:a16="http://schemas.microsoft.com/office/drawing/2014/main" id="{BD7DB7C6-D9EC-AE83-AFFD-5744BCE3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Speedup</a:t>
            </a:r>
            <a:endParaRPr lang="es-ES" altLang="es-MX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E1F267E-7EEA-3247-B404-B06F57C228A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362950" cy="4389437"/>
          </a:xfrm>
        </p:spPr>
        <p:txBody>
          <a:bodyPr/>
          <a:lstStyle/>
          <a:p>
            <a:pPr eaLnBrk="1" hangingPunct="1"/>
            <a:r>
              <a:rPr lang="es-MX" altLang="es-MX" b="1"/>
              <a:t>Pipeline balanceado</a:t>
            </a:r>
            <a:r>
              <a:rPr lang="es-MX" altLang="es-MX"/>
              <a:t>. Es un pipeline donde todas las etapas duran lo mismo.</a:t>
            </a:r>
          </a:p>
          <a:p>
            <a:pPr eaLnBrk="1" hangingPunct="1"/>
            <a:r>
              <a:rPr lang="es-MX" altLang="es-MX"/>
              <a:t> En un pipeline balanceado el speedup máximo es:</a:t>
            </a:r>
          </a:p>
          <a:p>
            <a:pPr eaLnBrk="1" hangingPunct="1"/>
            <a:endParaRPr lang="es-MX" altLang="es-MX" sz="2200"/>
          </a:p>
          <a:p>
            <a:pPr eaLnBrk="1" hangingPunct="1"/>
            <a:endParaRPr lang="es-MX" altLang="es-MX" sz="2200"/>
          </a:p>
          <a:p>
            <a:pPr eaLnBrk="1" hangingPunct="1"/>
            <a:r>
              <a:rPr lang="es-MX" altLang="es-MX"/>
              <a:t>Un pipeline de 5 etapas puede ser hasta 5 veces más rápido que la versión sin pipeline (secuencial).</a:t>
            </a:r>
          </a:p>
          <a:p>
            <a:pPr eaLnBrk="1" hangingPunct="1"/>
            <a:r>
              <a:rPr lang="es-MX" altLang="es-MX"/>
              <a:t>El pipeline del ejemplo es no balanceado (unas etapas duran 100 ps y otras 200 ps).</a:t>
            </a:r>
          </a:p>
          <a:p>
            <a:pPr eaLnBrk="1" hangingPunct="1"/>
            <a:r>
              <a:rPr lang="es-MX" altLang="es-MX"/>
              <a:t>Por eso el speedup está limitado a 4.</a:t>
            </a:r>
          </a:p>
        </p:txBody>
      </p:sp>
      <p:graphicFrame>
        <p:nvGraphicFramePr>
          <p:cNvPr id="69638" name="Object 7">
            <a:extLst>
              <a:ext uri="{FF2B5EF4-FFF2-40B4-BE49-F238E27FC236}">
                <a16:creationId xmlns:a16="http://schemas.microsoft.com/office/drawing/2014/main" id="{F9BCCDD8-A7E9-C538-1B9F-B2A8E8B36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3429000"/>
          <a:ext cx="47259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4" imgW="40665400" imgH="5270500" progId="Equation.DSMT4">
                  <p:embed/>
                </p:oleObj>
              </mc:Choice>
              <mc:Fallback>
                <p:oleObj name="Equation" r:id="rId4" imgW="40665400" imgH="52705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429000"/>
                        <a:ext cx="4725987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Marcador de pie de página 4">
            <a:extLst>
              <a:ext uri="{FF2B5EF4-FFF2-40B4-BE49-F238E27FC236}">
                <a16:creationId xmlns:a16="http://schemas.microsoft.com/office/drawing/2014/main" id="{67CF9803-0308-2165-F92C-4D8A25A2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1204" name="Marcador de número de diapositiva 5">
            <a:extLst>
              <a:ext uri="{FF2B5EF4-FFF2-40B4-BE49-F238E27FC236}">
                <a16:creationId xmlns:a16="http://schemas.microsoft.com/office/drawing/2014/main" id="{A7F0F53A-4222-8377-4109-886E0CE5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6469F2-BE97-A34F-8BE5-7DFEF2D0719B}" type="slidenum">
              <a:rPr lang="pt-BR" altLang="es-MX">
                <a:solidFill>
                  <a:srgbClr val="045C75"/>
                </a:solidFill>
              </a:rPr>
              <a:pPr/>
              <a:t>25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51205" name="Rectangle 2">
            <a:extLst>
              <a:ext uri="{FF2B5EF4-FFF2-40B4-BE49-F238E27FC236}">
                <a16:creationId xmlns:a16="http://schemas.microsoft.com/office/drawing/2014/main" id="{5AC1D570-1345-4B6F-2290-2C975C39D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Conclusión</a:t>
            </a:r>
            <a:endParaRPr lang="es-ES" altLang="es-MX"/>
          </a:p>
        </p:txBody>
      </p:sp>
      <p:sp>
        <p:nvSpPr>
          <p:cNvPr id="51206" name="Rectangle 3">
            <a:extLst>
              <a:ext uri="{FF2B5EF4-FFF2-40B4-BE49-F238E27FC236}">
                <a16:creationId xmlns:a16="http://schemas.microsoft.com/office/drawing/2014/main" id="{3C1D6CA8-7309-935E-72C7-095E182AC7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sz="3000"/>
              <a:t>El uso de un pipeline mejora el rendimiento incrementando el throughput sin decrementar el tiempo de ejecución de una instrucción individual.</a:t>
            </a:r>
            <a:endParaRPr lang="es-ES" altLang="es-MX" sz="3000"/>
          </a:p>
          <a:p>
            <a:pPr eaLnBrk="1" hangingPunct="1"/>
            <a:endParaRPr lang="es-ES" altLang="es-MX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>
            <a:extLst>
              <a:ext uri="{FF2B5EF4-FFF2-40B4-BE49-F238E27FC236}">
                <a16:creationId xmlns:a16="http://schemas.microsoft.com/office/drawing/2014/main" id="{F7725F6B-F481-7E0B-320C-BF9CB925C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172" name="Slide Number Placeholder 5">
            <a:extLst>
              <a:ext uri="{FF2B5EF4-FFF2-40B4-BE49-F238E27FC236}">
                <a16:creationId xmlns:a16="http://schemas.microsoft.com/office/drawing/2014/main" id="{C733C63F-894B-6CB8-4B62-8EF6F75C88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33D922-E349-0E4A-97B4-228E8D26D3B5}" type="slidenum">
              <a:rPr lang="pt-BR" altLang="es-MX">
                <a:solidFill>
                  <a:srgbClr val="045C75"/>
                </a:solidFill>
              </a:rPr>
              <a:pPr/>
              <a:t>26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4BB38C6E-4897-0B02-C186-0B928042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(</a:t>
            </a:r>
            <a:r>
              <a:rPr lang="en-US" altLang="es-MX"/>
              <a:t>hazards</a:t>
            </a:r>
            <a:r>
              <a:rPr lang="es-MX" altLang="es-MX"/>
              <a:t>)</a:t>
            </a:r>
            <a:endParaRPr lang="en-US" altLang="es-MX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DA6AF6D-309B-ACDA-1872-CA1BF6921F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Eventos que evitan que la siguiente instrucción se ejecute en el siguiente ciclo de reloj.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Hay 3 tipos de peligros en un pipeline.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s-MX" altLang="es-MX" dirty="0"/>
              <a:t>Estructurales.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Motivo: conflictos de recursos.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Solución: duplicación de recursos.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s-MX" altLang="es-MX" dirty="0"/>
              <a:t>Datos.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Motivo: dependencias entre instrucciones.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Soluciones: detener (</a:t>
            </a:r>
            <a:r>
              <a:rPr lang="es-MX" altLang="es-MX" dirty="0" err="1"/>
              <a:t>stall</a:t>
            </a:r>
            <a:r>
              <a:rPr lang="es-MX" altLang="es-MX" dirty="0"/>
              <a:t>) el pipeline, </a:t>
            </a:r>
            <a:r>
              <a:rPr lang="es-MX" altLang="es-MX" dirty="0" err="1"/>
              <a:t>bypassing</a:t>
            </a:r>
            <a:r>
              <a:rPr lang="es-MX" altLang="es-MX" dirty="0"/>
              <a:t> (</a:t>
            </a:r>
            <a:r>
              <a:rPr lang="es-MX" altLang="es-MX" dirty="0" err="1"/>
              <a:t>forwarding</a:t>
            </a:r>
            <a:r>
              <a:rPr lang="es-MX" altLang="es-MX" dirty="0"/>
              <a:t>) y reordenamiento de instrucciones.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>
            <a:extLst>
              <a:ext uri="{FF2B5EF4-FFF2-40B4-BE49-F238E27FC236}">
                <a16:creationId xmlns:a16="http://schemas.microsoft.com/office/drawing/2014/main" id="{6E42D3C4-E225-3E5D-3AEE-DA8A5E04D7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5F71E20C-63C5-A689-F800-1916295D6E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9188B3-29CE-DA47-8025-98A2111B3542}" type="slidenum">
              <a:rPr lang="pt-BR" altLang="es-MX">
                <a:solidFill>
                  <a:srgbClr val="045C75"/>
                </a:solidFill>
              </a:rPr>
              <a:pPr/>
              <a:t>27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89AC3F8C-2FF4-6968-385E-BCA61EF16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</a:t>
            </a:r>
            <a:r>
              <a:rPr lang="en-US" altLang="es-MX"/>
              <a:t> (hazards</a:t>
            </a:r>
            <a:r>
              <a:rPr lang="es-MX" altLang="es-MX"/>
              <a:t>)</a:t>
            </a:r>
            <a:endParaRPr lang="en-US" altLang="es-MX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852B3E0-A7A9-0856-5577-865A2022C0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 startAt="3"/>
            </a:pPr>
            <a:r>
              <a:rPr lang="es-MX" altLang="es-MX" dirty="0"/>
              <a:t>Control.</a:t>
            </a:r>
          </a:p>
          <a:p>
            <a:pPr lvl="1" eaLnBrk="1" hangingPunct="1"/>
            <a:r>
              <a:rPr lang="es-MX" altLang="es-MX" dirty="0"/>
              <a:t>Motivo: en un brinco no se conoce la siguiente instrucción hasta que la instrucción de brinco sale del pipeline.</a:t>
            </a:r>
          </a:p>
          <a:p>
            <a:pPr lvl="1" eaLnBrk="1" hangingPunct="1"/>
            <a:r>
              <a:rPr lang="es-MX" altLang="es-MX" dirty="0"/>
              <a:t>Soluciones: detener (</a:t>
            </a:r>
            <a:r>
              <a:rPr lang="es-MX" altLang="es-MX" dirty="0" err="1"/>
              <a:t>stall</a:t>
            </a:r>
            <a:r>
              <a:rPr lang="es-MX" altLang="es-MX" dirty="0"/>
              <a:t>) el pipeline, especular (adivinar) la siguiente instrucción y decisión retrasada (</a:t>
            </a:r>
            <a:r>
              <a:rPr lang="en-US" altLang="es-MX" dirty="0"/>
              <a:t>delayed decision</a:t>
            </a:r>
            <a:r>
              <a:rPr lang="es-MX" altLang="es-MX" dirty="0"/>
              <a:t>).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>
            <a:extLst>
              <a:ext uri="{FF2B5EF4-FFF2-40B4-BE49-F238E27FC236}">
                <a16:creationId xmlns:a16="http://schemas.microsoft.com/office/drawing/2014/main" id="{1883F889-E975-226D-33B0-83B0B8A61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4901970E-8091-F7BF-C088-063752341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B187A8-1761-774D-A63A-7C2B48C460D6}" type="slidenum">
              <a:rPr lang="pt-BR" altLang="es-MX">
                <a:solidFill>
                  <a:srgbClr val="045C75"/>
                </a:solidFill>
              </a:rPr>
              <a:pPr/>
              <a:t>28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3673A528-EC2C-80AF-A17F-7FBBEBE69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</a:t>
            </a:r>
            <a:r>
              <a:rPr lang="en-US" altLang="es-MX"/>
              <a:t> </a:t>
            </a:r>
            <a:r>
              <a:rPr lang="es-MX" altLang="es-MX"/>
              <a:t>estructurales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D6DCDAA-2463-674E-29B8-28BCC540A3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Motivo: conflicto de recursos.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Solución: duplicar recursos.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Ejemplo: IF y MEM necesitan acceso a la memoria.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Solución: separar la memoria de instrucciones y la memoria de datos.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Ejemplo: IF e ID necesitan acceso al PC.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Solución: tener 2 copias del PC. Un PC apunta a la siguiente instrucción y otro a la instrucción que está siendo ejecutada.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4">
            <a:extLst>
              <a:ext uri="{FF2B5EF4-FFF2-40B4-BE49-F238E27FC236}">
                <a16:creationId xmlns:a16="http://schemas.microsoft.com/office/drawing/2014/main" id="{BF3F84EA-E237-9ACE-4229-8F14507E1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6B287076-202E-599E-664F-B853CAC2D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C3B133-9492-C141-BC70-5ADB6573EC13}" type="slidenum">
              <a:rPr lang="pt-BR" altLang="es-MX">
                <a:solidFill>
                  <a:srgbClr val="045C75"/>
                </a:solidFill>
              </a:rPr>
              <a:pPr/>
              <a:t>29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1733BDBF-45CD-3C52-2E48-F8ACBA9E8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datos</a:t>
            </a:r>
            <a:endParaRPr lang="en-US" altLang="es-MX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D0C9F38-418F-0068-5D47-D7E28B5903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Motivo: Hay una dependencia entre dos instrucciones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y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Consecuencia: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no puede entrar al pipeline al siguiente ciclo en que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entró.</a:t>
            </a:r>
          </a:p>
          <a:p>
            <a:pPr eaLnBrk="1" hangingPunct="1"/>
            <a:r>
              <a:rPr lang="es-MX" altLang="es-MX" dirty="0"/>
              <a:t>Conocido como peligro RAW (</a:t>
            </a:r>
            <a:r>
              <a:rPr lang="es-MX" altLang="es-MX" dirty="0" err="1"/>
              <a:t>read-after-write</a:t>
            </a:r>
            <a:r>
              <a:rPr lang="es-MX" altLang="es-MX" dirty="0"/>
              <a:t>).</a:t>
            </a:r>
          </a:p>
          <a:p>
            <a:pPr eaLnBrk="1" hangingPunct="1"/>
            <a:r>
              <a:rPr lang="es-MX" altLang="es-MX" dirty="0"/>
              <a:t>Ejemplo: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A: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$s0, $t0, $t1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s0 = t0 + t1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B: sub $t2, $s0, $t3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t2 = s0 – t3</a:t>
            </a:r>
          </a:p>
          <a:p>
            <a:pPr eaLnBrk="1" hangingPunct="1"/>
            <a:r>
              <a:rPr lang="es-MX" altLang="es-MX" dirty="0"/>
              <a:t>A esta dependencia de datos se le llama </a:t>
            </a:r>
            <a:r>
              <a:rPr lang="es-MX" altLang="es-MX" b="1" dirty="0"/>
              <a:t>dependencia de datos verdadera</a:t>
            </a:r>
            <a:r>
              <a:rPr lang="es-MX" altLang="es-MX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Marcador de pie de página 4">
            <a:extLst>
              <a:ext uri="{FF2B5EF4-FFF2-40B4-BE49-F238E27FC236}">
                <a16:creationId xmlns:a16="http://schemas.microsoft.com/office/drawing/2014/main" id="{D007C38C-88BC-717E-A1C1-D832DD05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1268" name="Marcador de número de diapositiva 5">
            <a:extLst>
              <a:ext uri="{FF2B5EF4-FFF2-40B4-BE49-F238E27FC236}">
                <a16:creationId xmlns:a16="http://schemas.microsoft.com/office/drawing/2014/main" id="{DC2B5CED-AC83-D30C-934C-68F52CCD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8F9A50-4164-1541-9258-828CC7FA2387}" type="slidenum">
              <a:rPr lang="pt-BR" altLang="es-MX">
                <a:solidFill>
                  <a:srgbClr val="045C75"/>
                </a:solidFill>
              </a:rPr>
              <a:pPr/>
              <a:t>3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FA025BF9-90F9-ECAB-8E70-C22C80F7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B20070B-AD43-9D84-17D1-59F498CA99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Considerar la tarea de lavar y secar ropa.</a:t>
            </a:r>
          </a:p>
          <a:p>
            <a:pPr marL="495300" indent="-495300" eaLnBrk="1" hangingPunct="1"/>
            <a:r>
              <a:rPr lang="es-MX" altLang="es-MX" dirty="0"/>
              <a:t>Si hay más de una carga de ropa, hay dos formas de lavar: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Versión secuencial: lavar y secar una carga de ropa a la vez.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Versión con pipeline: separar la tarea en pasos y hacer distintos pasos en paralelo.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71C47A9C-5349-E416-98BB-D16BA6A0B7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162A17E4-F1AF-504F-50E7-C7C70CA707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7A7D1C-9841-1440-A8D4-0728B7AB671B}" type="slidenum">
              <a:rPr lang="pt-BR" altLang="es-MX">
                <a:solidFill>
                  <a:srgbClr val="045C75"/>
                </a:solidFill>
              </a:rPr>
              <a:pPr/>
              <a:t>30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F556AF9B-A01F-272C-A01D-C40E282E2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datos</a:t>
            </a:r>
            <a:endParaRPr lang="en-US" altLang="es-MX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74063CAF-F23B-4B00-C623-F5CDC82EEF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necesita el valor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$s0</a:t>
            </a:r>
            <a:r>
              <a:rPr lang="es-MX" altLang="es-MX" dirty="0"/>
              <a:t> en la etapa EX.</a:t>
            </a:r>
          </a:p>
          <a:p>
            <a:pPr eaLnBrk="1" hangingPunct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escribe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$s0</a:t>
            </a:r>
            <a:r>
              <a:rPr lang="es-MX" altLang="es-MX" dirty="0"/>
              <a:t> en la etapa WB.</a:t>
            </a:r>
            <a:endParaRPr lang="en-US" altLang="es-MX" dirty="0"/>
          </a:p>
        </p:txBody>
      </p:sp>
      <p:pic>
        <p:nvPicPr>
          <p:cNvPr id="86020" name="Picture 4">
            <a:extLst>
              <a:ext uri="{FF2B5EF4-FFF2-40B4-BE49-F238E27FC236}">
                <a16:creationId xmlns:a16="http://schemas.microsoft.com/office/drawing/2014/main" id="{1E109563-2186-654D-82DB-EF7E120AE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8001000" cy="28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>
            <a:extLst>
              <a:ext uri="{FF2B5EF4-FFF2-40B4-BE49-F238E27FC236}">
                <a16:creationId xmlns:a16="http://schemas.microsoft.com/office/drawing/2014/main" id="{1F3F1356-BDF9-8EAE-C3B9-63A37D022F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C39FEB09-EE64-5711-1FB0-39DA81F5A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79A1F5-FE63-AC49-BA5D-FEE9E7FC5992}" type="slidenum">
              <a:rPr lang="pt-BR" altLang="es-MX">
                <a:solidFill>
                  <a:srgbClr val="045C75"/>
                </a:solidFill>
              </a:rPr>
              <a:pPr/>
              <a:t>31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A13B17E4-844A-11A3-DF26-BBA49558A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datos</a:t>
            </a:r>
            <a:endParaRPr lang="es-ES" altLang="es-MX"/>
          </a:p>
        </p:txBody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4BFC04FF-1C1C-C5A6-77A4-79A9E212AD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Soluciones: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Detener (</a:t>
            </a:r>
            <a:r>
              <a:rPr lang="es-MX" altLang="es-MX" dirty="0" err="1"/>
              <a:t>stall</a:t>
            </a:r>
            <a:r>
              <a:rPr lang="es-MX" altLang="es-MX" dirty="0"/>
              <a:t>) el pipeline.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Agregar un bypass.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Reordenar las instrucciones.</a:t>
            </a:r>
          </a:p>
          <a:p>
            <a:pPr marL="495300" indent="-495300" eaLnBrk="1" hangingPunct="1"/>
            <a:endParaRPr lang="es-ES" altLang="es-MX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CB3068CC-7615-0A00-CAB8-12311AF7CB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8436" name="Slide Number Placeholder 5">
            <a:extLst>
              <a:ext uri="{FF2B5EF4-FFF2-40B4-BE49-F238E27FC236}">
                <a16:creationId xmlns:a16="http://schemas.microsoft.com/office/drawing/2014/main" id="{C62AA841-8559-7327-40AA-49875FB6FB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896849-09C3-1E4D-833E-01D4BCE83848}" type="slidenum">
              <a:rPr lang="pt-BR" altLang="es-MX">
                <a:solidFill>
                  <a:srgbClr val="045C75"/>
                </a:solidFill>
              </a:rPr>
              <a:pPr/>
              <a:t>32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0F55F5D6-73E6-83EA-5425-C1EA1C1D4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datos</a:t>
            </a:r>
            <a:endParaRPr lang="en-US" altLang="es-MX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AE23AC0-7869-8801-395D-6D447C2E5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buFont typeface="Wingdings 2" panose="05020102010507070707" pitchFamily="18" charset="2"/>
              <a:buAutoNum type="arabicPeriod"/>
              <a:defRPr/>
            </a:pPr>
            <a:r>
              <a:rPr lang="es-MX" altLang="es-MX" dirty="0"/>
              <a:t>Detener (</a:t>
            </a:r>
            <a:r>
              <a:rPr lang="es-MX" altLang="es-MX" dirty="0" err="1"/>
              <a:t>stall</a:t>
            </a:r>
            <a:r>
              <a:rPr lang="es-MX" altLang="es-MX" dirty="0"/>
              <a:t>) el pipeline. La segunda instrucción no entra al pipeline al siguiente ciclo. Se pierden dos ciclos.</a:t>
            </a:r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endParaRPr lang="es-MX" altLang="es-MX" dirty="0"/>
          </a:p>
          <a:p>
            <a:pPr marL="495300" indent="-495300" eaLnBrk="1" hangingPunct="1">
              <a:buFont typeface="Wingdings 2" panose="05020102010507070707" pitchFamily="18" charset="2"/>
              <a:buAutoNum type="arabicPeriod"/>
              <a:defRPr/>
            </a:pPr>
            <a:endParaRPr lang="en-US" altLang="es-MX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CB4A24-80F3-4C3D-6701-E7E51619F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070660"/>
              </p:ext>
            </p:extLst>
          </p:nvPr>
        </p:nvGraphicFramePr>
        <p:xfrm>
          <a:off x="1371600" y="3352800"/>
          <a:ext cx="64007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1">
                  <a:extLst>
                    <a:ext uri="{9D8B030D-6E8A-4147-A177-3AD203B41FA5}">
                      <a16:colId xmlns:a16="http://schemas.microsoft.com/office/drawing/2014/main" val="8614862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982193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44489199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2817236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3685148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342671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405087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11196124"/>
                    </a:ext>
                  </a:extLst>
                </a:gridCol>
                <a:gridCol w="685798">
                  <a:extLst>
                    <a:ext uri="{9D8B030D-6E8A-4147-A177-3AD203B41FA5}">
                      <a16:colId xmlns:a16="http://schemas.microsoft.com/office/drawing/2014/main" val="1850142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1600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494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</a:t>
                      </a: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s-MX" sz="1400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$s0</a:t>
                      </a: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$t0, $t1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WB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42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nop</a:t>
                      </a:r>
                      <a:endParaRPr lang="es-MX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WB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001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nop</a:t>
                      </a:r>
                      <a:endParaRPr lang="es-MX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WB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195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$t2, </a:t>
                      </a:r>
                      <a:r>
                        <a:rPr lang="es-MX" sz="1400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$s0</a:t>
                      </a:r>
                      <a:r>
                        <a:rPr lang="es-MX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$t3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WB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73716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5E65C83-791E-AB31-60CB-19058336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s-MX"/>
              <a:t>Peligros de datos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AC80B-28C3-D8FC-38C4-FA38DB04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s-ES_tradnl" dirty="0" err="1"/>
              <a:t>Bypassing</a:t>
            </a:r>
            <a:r>
              <a:rPr lang="es-ES_tradnl" dirty="0"/>
              <a:t> (</a:t>
            </a:r>
            <a:r>
              <a:rPr lang="es-ES_tradnl" dirty="0" err="1"/>
              <a:t>forwarding</a:t>
            </a:r>
            <a:r>
              <a:rPr lang="es-ES_tradnl" dirty="0"/>
              <a:t>). Conectar la salida de las etapas EX y MEM con la entrada de la ALU.</a:t>
            </a:r>
          </a:p>
          <a:p>
            <a:pPr>
              <a:defRPr/>
            </a:pPr>
            <a:endParaRPr lang="es-ES_tradnl" dirty="0"/>
          </a:p>
          <a:p>
            <a:pPr>
              <a:defRPr/>
            </a:pPr>
            <a:endParaRPr lang="es-ES_tradnl" dirty="0"/>
          </a:p>
          <a:p>
            <a:pPr>
              <a:defRPr/>
            </a:pPr>
            <a:endParaRPr lang="es-ES_tradnl" dirty="0"/>
          </a:p>
          <a:p>
            <a:pPr>
              <a:defRPr/>
            </a:pPr>
            <a:endParaRPr lang="es-ES_tradnl" dirty="0"/>
          </a:p>
          <a:p>
            <a:pPr>
              <a:defRPr/>
            </a:pPr>
            <a:endParaRPr lang="es-ES_tradnl" dirty="0"/>
          </a:p>
          <a:p>
            <a:pPr>
              <a:defRPr/>
            </a:pPr>
            <a:endParaRPr lang="es-ES_tradnl" dirty="0"/>
          </a:p>
          <a:p>
            <a:pPr>
              <a:defRPr/>
            </a:pPr>
            <a:r>
              <a:rPr lang="es-ES_tradnl" dirty="0"/>
              <a:t>Figura 4.54b p. 309 (COD 5)</a:t>
            </a:r>
          </a:p>
        </p:txBody>
      </p:sp>
      <p:sp>
        <p:nvSpPr>
          <p:cNvPr id="20485" name="Footer Placeholder 4">
            <a:extLst>
              <a:ext uri="{FF2B5EF4-FFF2-40B4-BE49-F238E27FC236}">
                <a16:creationId xmlns:a16="http://schemas.microsoft.com/office/drawing/2014/main" id="{EA020315-7CBB-4772-D2DC-0A732BC5EB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0486" name="Slide Number Placeholder 5">
            <a:extLst>
              <a:ext uri="{FF2B5EF4-FFF2-40B4-BE49-F238E27FC236}">
                <a16:creationId xmlns:a16="http://schemas.microsoft.com/office/drawing/2014/main" id="{EA0B0FBA-D4D6-66EB-8858-19E3B9414A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72D4B-319E-6643-B6C4-527046A367B3}" type="slidenum">
              <a:rPr lang="pt-BR" altLang="es-MX">
                <a:solidFill>
                  <a:srgbClr val="045C75"/>
                </a:solidFill>
              </a:rPr>
              <a:pPr/>
              <a:t>33</a:t>
            </a:fld>
            <a:endParaRPr lang="pt-BR" altLang="es-MX">
              <a:solidFill>
                <a:srgbClr val="045C75"/>
              </a:solidFill>
            </a:endParaRPr>
          </a:p>
        </p:txBody>
      </p:sp>
      <p:pic>
        <p:nvPicPr>
          <p:cNvPr id="20487" name="Picture 7">
            <a:extLst>
              <a:ext uri="{FF2B5EF4-FFF2-40B4-BE49-F238E27FC236}">
                <a16:creationId xmlns:a16="http://schemas.microsoft.com/office/drawing/2014/main" id="{C5335081-F729-DE30-1183-D0F5DB88F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743200"/>
            <a:ext cx="4724400" cy="302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>
            <a:extLst>
              <a:ext uri="{FF2B5EF4-FFF2-40B4-BE49-F238E27FC236}">
                <a16:creationId xmlns:a16="http://schemas.microsoft.com/office/drawing/2014/main" id="{24485DB0-9877-4431-A076-8CC3AA57A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96BEFACD-92C9-3158-34A7-84289C8068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19D549-29B0-A242-AE2B-FC13E5C5780E}" type="slidenum">
              <a:rPr lang="pt-BR" altLang="es-MX">
                <a:solidFill>
                  <a:srgbClr val="045C75"/>
                </a:solidFill>
              </a:rPr>
              <a:pPr/>
              <a:t>34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562E3139-74FF-0B14-5021-C2257DA62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datos</a:t>
            </a:r>
            <a:endParaRPr lang="es-ES" altLang="es-MX"/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1402C813-C1D4-05AD-D95E-4FD74E9CBE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altLang="en-MX"/>
              <a:t>Al dibujar el pipeline, el bypass se ve como una flecha hacia adelante en el tiempo.</a:t>
            </a:r>
            <a:endParaRPr lang="es-MX" altLang="en-MX" dirty="0"/>
          </a:p>
          <a:p>
            <a:pPr marL="495300" indent="-495300" eaLnBrk="1" hangingPunct="1">
              <a:defRPr/>
            </a:pPr>
            <a:endParaRPr lang="es-ES" altLang="en-MX" dirty="0"/>
          </a:p>
        </p:txBody>
      </p:sp>
      <p:pic>
        <p:nvPicPr>
          <p:cNvPr id="88068" name="Picture 4">
            <a:extLst>
              <a:ext uri="{FF2B5EF4-FFF2-40B4-BE49-F238E27FC236}">
                <a16:creationId xmlns:a16="http://schemas.microsoft.com/office/drawing/2014/main" id="{959D57E1-4B09-5455-0331-680F0EE5B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124200"/>
            <a:ext cx="629126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>
            <a:extLst>
              <a:ext uri="{FF2B5EF4-FFF2-40B4-BE49-F238E27FC236}">
                <a16:creationId xmlns:a16="http://schemas.microsoft.com/office/drawing/2014/main" id="{9D220456-B43F-1196-3B9B-13FFFF43CB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0FF58357-46FC-FED0-DC78-080EAD4E0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C54133-F70E-494F-B6A9-340F2359E006}" type="slidenum">
              <a:rPr lang="pt-BR" altLang="es-MX">
                <a:solidFill>
                  <a:srgbClr val="045C75"/>
                </a:solidFill>
              </a:rPr>
              <a:pPr/>
              <a:t>35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8AA471D2-4E8B-6F93-0BFD-0C3B8D81B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datos</a:t>
            </a:r>
            <a:endParaRPr lang="en-US" altLang="es-MX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1863962-AFBF-A277-E5EE-1E54568A7A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bypass no soluciona todos los peligros RAW.</a:t>
            </a:r>
          </a:p>
          <a:p>
            <a:pPr eaLnBrk="1" hangingPunct="1"/>
            <a:r>
              <a:rPr lang="es-MX" altLang="es-MX" dirty="0"/>
              <a:t>Ejemplo: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A: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es-MX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$s0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20($t1)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s0 =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[t1 + 20]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B: sub $t2, </a:t>
            </a:r>
            <a:r>
              <a:rPr lang="es-MX" altLang="es-MX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$s0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$t3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t2 = s0 – t3</a:t>
            </a:r>
          </a:p>
          <a:p>
            <a:pPr eaLnBrk="1" hangingPunct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$s0</a:t>
            </a:r>
            <a:r>
              <a:rPr lang="es-MX" altLang="es-MX" dirty="0"/>
              <a:t> se calcula en la etapa MEM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Ya es tarde para hacer un bypass a la etapa EX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.</a:t>
            </a:r>
          </a:p>
          <a:p>
            <a:pPr eaLnBrk="1" hangingPunct="1"/>
            <a:r>
              <a:rPr lang="es-MX" altLang="es-MX" dirty="0"/>
              <a:t>El pipeline se detiene (</a:t>
            </a:r>
            <a:r>
              <a:rPr lang="es-MX" altLang="es-MX" dirty="0" err="1"/>
              <a:t>stall</a:t>
            </a:r>
            <a:r>
              <a:rPr lang="es-MX" altLang="es-MX" dirty="0"/>
              <a:t>) un ciclo.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>
            <a:extLst>
              <a:ext uri="{FF2B5EF4-FFF2-40B4-BE49-F238E27FC236}">
                <a16:creationId xmlns:a16="http://schemas.microsoft.com/office/drawing/2014/main" id="{5A27B886-AB40-5C17-CCE3-19008DCE61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850D27F7-682A-01AB-6891-A1F8A99D93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0553F0-7330-3745-832A-DFA48448B76C}" type="slidenum">
              <a:rPr lang="pt-BR" altLang="es-MX">
                <a:solidFill>
                  <a:srgbClr val="045C75"/>
                </a:solidFill>
              </a:rPr>
              <a:pPr/>
              <a:t>36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6BD6FE4D-8B6A-E0EB-D6C7-C5DE17E98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datos</a:t>
            </a:r>
            <a:endParaRPr lang="en-US" altLang="es-MX"/>
          </a:p>
        </p:txBody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422E8680-00B9-65CD-17D1-22909142B9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  <a:p>
            <a:pPr eaLnBrk="1" hangingPunct="1">
              <a:lnSpc>
                <a:spcPct val="90000"/>
              </a:lnSpc>
            </a:pPr>
            <a:r>
              <a:rPr lang="es-MX" altLang="es-MX" dirty="0" err="1"/>
              <a:t>Bypassing</a:t>
            </a:r>
            <a:r>
              <a:rPr lang="es-MX" altLang="es-MX" dirty="0"/>
              <a:t> no resuelve los peligros RAW cuando una instrucción tiene una dependencia con una instrucción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/>
              <a:t>.</a:t>
            </a:r>
            <a:endParaRPr lang="en-US" altLang="es-MX" dirty="0"/>
          </a:p>
        </p:txBody>
      </p:sp>
      <p:pic>
        <p:nvPicPr>
          <p:cNvPr id="24583" name="Picture 5">
            <a:extLst>
              <a:ext uri="{FF2B5EF4-FFF2-40B4-BE49-F238E27FC236}">
                <a16:creationId xmlns:a16="http://schemas.microsoft.com/office/drawing/2014/main" id="{7B71983E-D413-773F-B8AA-CDD1BE22E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76962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>
            <a:extLst>
              <a:ext uri="{FF2B5EF4-FFF2-40B4-BE49-F238E27FC236}">
                <a16:creationId xmlns:a16="http://schemas.microsoft.com/office/drawing/2014/main" id="{3D44ABFA-A796-864D-670A-C49A7F1564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6628" name="Slide Number Placeholder 5">
            <a:extLst>
              <a:ext uri="{FF2B5EF4-FFF2-40B4-BE49-F238E27FC236}">
                <a16:creationId xmlns:a16="http://schemas.microsoft.com/office/drawing/2014/main" id="{24E29F6C-4119-AAA3-C86B-BF4DAA337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3135-8007-5B43-8BC6-CB7C74D07262}" type="slidenum">
              <a:rPr lang="pt-BR" altLang="es-MX">
                <a:solidFill>
                  <a:srgbClr val="045C75"/>
                </a:solidFill>
              </a:rPr>
              <a:pPr/>
              <a:t>37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6629" name="Rectangle 2">
            <a:extLst>
              <a:ext uri="{FF2B5EF4-FFF2-40B4-BE49-F238E27FC236}">
                <a16:creationId xmlns:a16="http://schemas.microsoft.com/office/drawing/2014/main" id="{DCF46CF9-10D2-D4E5-CA29-0BF51584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datos</a:t>
            </a:r>
            <a:endParaRPr lang="en-US" altLang="es-MX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EA5957A-A5D4-88B1-EEFB-17AB01FAD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 startAt="3"/>
            </a:pPr>
            <a:r>
              <a:rPr lang="es-MX" altLang="es-MX" dirty="0"/>
              <a:t>Reordenar instrucciones.</a:t>
            </a:r>
          </a:p>
          <a:p>
            <a:pPr marL="495300" indent="-495300" eaLnBrk="1" hangingPunct="1"/>
            <a:r>
              <a:rPr lang="es-MX" altLang="es-MX" dirty="0"/>
              <a:t>El sentido del programa no debe cambiar.</a:t>
            </a:r>
          </a:p>
          <a:p>
            <a:pPr marL="495300" indent="-495300" eaLnBrk="1" hangingPunct="1"/>
            <a:r>
              <a:rPr lang="es-MX" altLang="es-MX" dirty="0"/>
              <a:t>Ejemplo: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A: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$s0, 20($t1)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s0 =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[t1 + 20]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B: sub $t2, $s0, $t3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t2 = s0 – t3</a:t>
            </a:r>
          </a:p>
          <a:p>
            <a:pPr marL="495300" indent="-495300" eaLnBrk="1" hangingPunct="1"/>
            <a:r>
              <a:rPr lang="es-MX" altLang="es-MX" dirty="0"/>
              <a:t>Solución: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A: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$s0, 20($t1)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s0 =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[t1 + 20]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C: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$t4, 8($a0) 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t4 =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[a0 + 8]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B: sub $t2, $s0, $t3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t2 = s0 – t3</a:t>
            </a:r>
          </a:p>
          <a:p>
            <a:pPr marL="495300" indent="-495300"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>
            <a:extLst>
              <a:ext uri="{FF2B5EF4-FFF2-40B4-BE49-F238E27FC236}">
                <a16:creationId xmlns:a16="http://schemas.microsoft.com/office/drawing/2014/main" id="{BF364B71-B73E-A5EA-8DB4-4E914B6EE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8676" name="Slide Number Placeholder 5">
            <a:extLst>
              <a:ext uri="{FF2B5EF4-FFF2-40B4-BE49-F238E27FC236}">
                <a16:creationId xmlns:a16="http://schemas.microsoft.com/office/drawing/2014/main" id="{A795ABED-0DCC-6B6B-98E9-F46E8D660C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F507BD-1B78-6140-9B28-2C4C785111B3}" type="slidenum">
              <a:rPr lang="pt-BR" altLang="es-MX">
                <a:solidFill>
                  <a:srgbClr val="045C75"/>
                </a:solidFill>
              </a:rPr>
              <a:pPr/>
              <a:t>38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id="{4E3AE843-39EF-37E7-03FF-95DBDE41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CF3B4E2-EAA1-37E9-4BC9-89C82477A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Encontrar las dependencias en el siguiente código y reordenar las instrucciones para evitarlas.</a:t>
            </a:r>
          </a:p>
          <a:p>
            <a:pPr eaLnBrk="1" hangingPunct="1"/>
            <a:r>
              <a:rPr lang="es-MX" altLang="es-MX" dirty="0"/>
              <a:t>Código en C/Java</a:t>
            </a:r>
          </a:p>
          <a:p>
            <a:pPr eaLnBrk="1" hangingPunct="1"/>
            <a:endParaRPr lang="es-MX" altLang="es-MX" dirty="0"/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= B + E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 = B + F</a:t>
            </a:r>
            <a:endParaRPr lang="en-US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>
            <a:extLst>
              <a:ext uri="{FF2B5EF4-FFF2-40B4-BE49-F238E27FC236}">
                <a16:creationId xmlns:a16="http://schemas.microsoft.com/office/drawing/2014/main" id="{B7DAB19E-7D29-20EB-AAFE-9DEE291FA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0724" name="Slide Number Placeholder 5">
            <a:extLst>
              <a:ext uri="{FF2B5EF4-FFF2-40B4-BE49-F238E27FC236}">
                <a16:creationId xmlns:a16="http://schemas.microsoft.com/office/drawing/2014/main" id="{999A895F-DB63-6ACC-AD1B-1E85EA8D9C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31A1F8-2AF3-BA44-A73F-F49F026AA6C1}" type="slidenum">
              <a:rPr lang="pt-BR" altLang="es-MX">
                <a:solidFill>
                  <a:srgbClr val="045C75"/>
                </a:solidFill>
              </a:rPr>
              <a:pPr/>
              <a:t>39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0725" name="Rectangle 2">
            <a:extLst>
              <a:ext uri="{FF2B5EF4-FFF2-40B4-BE49-F238E27FC236}">
                <a16:creationId xmlns:a16="http://schemas.microsoft.com/office/drawing/2014/main" id="{EBBBB0EC-A7A6-761D-E742-3F42D8CC6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30726" name="Rectangle 3">
            <a:extLst>
              <a:ext uri="{FF2B5EF4-FFF2-40B4-BE49-F238E27FC236}">
                <a16:creationId xmlns:a16="http://schemas.microsoft.com/office/drawing/2014/main" id="{21C11B29-B4D8-5F4E-A6A6-F72FFF45A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Código MIPS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Asumiendo que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MX" altLang="es-MX" dirty="0"/>
              <a:t> está apuntada por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altLang="es-MX" dirty="0"/>
              <a:t>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MX" altLang="es-MX" dirty="0"/>
              <a:t> por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altLang="es-MX" dirty="0"/>
              <a:t>+4,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MX" altLang="es-MX" dirty="0"/>
              <a:t> por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altLang="es-MX" dirty="0"/>
              <a:t>+8,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por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altLang="es-MX" dirty="0"/>
              <a:t>+12 y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MX" altLang="es-MX" dirty="0"/>
              <a:t> por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altLang="es-MX" dirty="0"/>
              <a:t>+16.</a:t>
            </a:r>
          </a:p>
          <a:p>
            <a:pPr lvl="1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$t1, 0($t0)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t1 =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[t0]</a:t>
            </a:r>
          </a:p>
          <a:p>
            <a:pPr lvl="1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$t2, 4($t0)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t2 =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[t0+4]</a:t>
            </a:r>
          </a:p>
          <a:p>
            <a:pPr lvl="1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$t3, $t1, $t2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t3 = t1 + t2</a:t>
            </a:r>
          </a:p>
          <a:p>
            <a:pPr lvl="1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$t3, 12($t0)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[t0+12] = t3</a:t>
            </a:r>
          </a:p>
          <a:p>
            <a:pPr lvl="1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$t4, 8($t0)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t4 =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[t0+8]</a:t>
            </a:r>
          </a:p>
          <a:p>
            <a:pPr lvl="1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$t5, $t1, $t4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t5 = t1 + t4</a:t>
            </a:r>
          </a:p>
          <a:p>
            <a:pPr lvl="1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7.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$t5, 16($t0)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es-MX" alt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[t0+16] = t5</a:t>
            </a:r>
            <a:endParaRPr lang="en-US" altLang="es-MX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Marcador de pie de página 4">
            <a:extLst>
              <a:ext uri="{FF2B5EF4-FFF2-40B4-BE49-F238E27FC236}">
                <a16:creationId xmlns:a16="http://schemas.microsoft.com/office/drawing/2014/main" id="{1D7476BB-E19C-81E7-B50F-12112775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9220" name="Marcador de número de diapositiva 5">
            <a:extLst>
              <a:ext uri="{FF2B5EF4-FFF2-40B4-BE49-F238E27FC236}">
                <a16:creationId xmlns:a16="http://schemas.microsoft.com/office/drawing/2014/main" id="{BAF8A90E-4455-730D-BBD1-18BFA41BC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3B76A-BB99-EE49-B926-56DFE0E0323A}" type="slidenum">
              <a:rPr lang="pt-BR" altLang="es-MX">
                <a:solidFill>
                  <a:srgbClr val="045C75"/>
                </a:solidFill>
              </a:rPr>
              <a:pPr/>
              <a:t>4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0A6C77B1-4005-896A-0D3A-D157A9611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DEF440D-05A1-2B9C-762A-1F628B1CF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lnSpc>
                <a:spcPct val="90000"/>
              </a:lnSpc>
            </a:pPr>
            <a:r>
              <a:rPr lang="es-MX" altLang="es-MX" dirty="0"/>
              <a:t>Pasos para lavar y secar una carga de ropa:</a:t>
            </a:r>
          </a:p>
          <a:p>
            <a:pPr marL="495300" indent="-495300" eaLnBrk="1" hangingPunct="1">
              <a:lnSpc>
                <a:spcPct val="90000"/>
              </a:lnSpc>
              <a:buFont typeface="Wingdings 2" pitchFamily="2" charset="2"/>
              <a:buAutoNum type="arabicPeriod"/>
            </a:pPr>
            <a:r>
              <a:rPr lang="es-MX" altLang="es-MX" dirty="0"/>
              <a:t>Poner una carga de ropa sucia en la lavadora.</a:t>
            </a:r>
          </a:p>
          <a:p>
            <a:pPr marL="495300" indent="-495300" eaLnBrk="1" hangingPunct="1">
              <a:lnSpc>
                <a:spcPct val="90000"/>
              </a:lnSpc>
              <a:buFont typeface="Wingdings 2" pitchFamily="2" charset="2"/>
              <a:buAutoNum type="arabicPeriod"/>
            </a:pPr>
            <a:r>
              <a:rPr lang="es-MX" altLang="es-MX" dirty="0"/>
              <a:t>Al terminar, poner la ropa húmeda en la secadora.</a:t>
            </a:r>
          </a:p>
          <a:p>
            <a:pPr marL="495300" indent="-495300" eaLnBrk="1" hangingPunct="1">
              <a:lnSpc>
                <a:spcPct val="90000"/>
              </a:lnSpc>
              <a:buFont typeface="Wingdings 2" pitchFamily="2" charset="2"/>
              <a:buAutoNum type="arabicPeriod"/>
            </a:pPr>
            <a:r>
              <a:rPr lang="es-MX" altLang="es-MX" dirty="0"/>
              <a:t>Al terminar, poner la ropa seca en una mesa y doblarla.</a:t>
            </a:r>
          </a:p>
          <a:p>
            <a:pPr marL="495300" indent="-495300" eaLnBrk="1" hangingPunct="1">
              <a:lnSpc>
                <a:spcPct val="90000"/>
              </a:lnSpc>
              <a:buFont typeface="Wingdings 2" pitchFamily="2" charset="2"/>
              <a:buAutoNum type="arabicPeriod"/>
            </a:pPr>
            <a:r>
              <a:rPr lang="es-MX" altLang="es-MX" dirty="0"/>
              <a:t>Al terminar, guardar la ropa doblada.</a:t>
            </a:r>
          </a:p>
          <a:p>
            <a:pPr marL="495300" indent="-495300" eaLnBrk="1" hangingPunct="1">
              <a:lnSpc>
                <a:spcPct val="90000"/>
              </a:lnSpc>
            </a:pPr>
            <a:r>
              <a:rPr lang="es-MX" altLang="es-MX" dirty="0"/>
              <a:t>Suponer que hay cuatro cargas de ropa y que cada paso tarda media hora (30 minutos).</a:t>
            </a:r>
            <a:endParaRPr lang="es-ES" altLang="es-MX" dirty="0"/>
          </a:p>
          <a:p>
            <a:pPr marL="495300" indent="-495300" eaLnBrk="1" hangingPunct="1">
              <a:lnSpc>
                <a:spcPct val="90000"/>
              </a:lnSpc>
            </a:pPr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>
            <a:extLst>
              <a:ext uri="{FF2B5EF4-FFF2-40B4-BE49-F238E27FC236}">
                <a16:creationId xmlns:a16="http://schemas.microsoft.com/office/drawing/2014/main" id="{8E52BE06-DDD1-3C56-F53E-BF7E02E6F8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2" name="Slide Number Placeholder 5">
            <a:extLst>
              <a:ext uri="{FF2B5EF4-FFF2-40B4-BE49-F238E27FC236}">
                <a16:creationId xmlns:a16="http://schemas.microsoft.com/office/drawing/2014/main" id="{F09AEB67-656E-BA3B-B742-87E2342C2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A9F621-47FD-184F-B51B-19B9F2D5C5AA}" type="slidenum">
              <a:rPr lang="pt-BR" altLang="es-MX">
                <a:solidFill>
                  <a:srgbClr val="045C75"/>
                </a:solidFill>
              </a:rPr>
              <a:pPr/>
              <a:t>40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FF7CF48C-C54E-67A2-C948-BD357004B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179A4F8-9C01-F76E-A582-A98EB8BAE3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/>
              <a:t>Dependencias de datos:</a:t>
            </a:r>
          </a:p>
          <a:p>
            <a:pPr marL="495300" indent="-495300" eaLnBrk="1" hangingPunct="1">
              <a:buFont typeface="Wingdings 2" pitchFamily="2" charset="2"/>
              <a:buAutoNum type="alphaLcParenR"/>
            </a:pPr>
            <a:r>
              <a:rPr lang="es-MX" altLang="es-MX"/>
              <a:t>1 y 3.</a:t>
            </a:r>
          </a:p>
          <a:p>
            <a:pPr marL="495300" indent="-495300" eaLnBrk="1" hangingPunct="1">
              <a:buFont typeface="Wingdings 2" pitchFamily="2" charset="2"/>
              <a:buAutoNum type="alphaLcParenR"/>
            </a:pPr>
            <a:r>
              <a:rPr lang="es-MX" altLang="es-MX"/>
              <a:t>2 y 3.</a:t>
            </a:r>
          </a:p>
          <a:p>
            <a:pPr marL="495300" indent="-495300" eaLnBrk="1" hangingPunct="1">
              <a:buFont typeface="Wingdings 2" pitchFamily="2" charset="2"/>
              <a:buAutoNum type="alphaLcParenR"/>
            </a:pPr>
            <a:r>
              <a:rPr lang="es-MX" altLang="es-MX"/>
              <a:t>3 y 4.</a:t>
            </a:r>
          </a:p>
          <a:p>
            <a:pPr marL="495300" indent="-495300" eaLnBrk="1" hangingPunct="1">
              <a:buFont typeface="Wingdings 2" pitchFamily="2" charset="2"/>
              <a:buAutoNum type="alphaLcParenR"/>
            </a:pPr>
            <a:r>
              <a:rPr lang="es-MX" altLang="es-MX"/>
              <a:t>5 y 6</a:t>
            </a:r>
          </a:p>
          <a:p>
            <a:pPr marL="495300" indent="-495300" eaLnBrk="1" hangingPunct="1">
              <a:buFont typeface="Wingdings 2" pitchFamily="2" charset="2"/>
              <a:buAutoNum type="alphaLcParenR"/>
            </a:pPr>
            <a:r>
              <a:rPr lang="es-MX" altLang="es-MX"/>
              <a:t>6 y 7</a:t>
            </a:r>
          </a:p>
          <a:p>
            <a:pPr marL="495300" indent="-495300" eaLnBrk="1" hangingPunct="1">
              <a:buFont typeface="Wingdings 2" pitchFamily="2" charset="2"/>
              <a:buChar char=""/>
            </a:pPr>
            <a:endParaRPr lang="es-MX" altLang="es-MX"/>
          </a:p>
          <a:p>
            <a:pPr marL="495300" indent="-495300" eaLnBrk="1" hangingPunct="1">
              <a:buFont typeface="Wingdings 2" pitchFamily="2" charset="2"/>
              <a:buChar char=""/>
            </a:pPr>
            <a:r>
              <a:rPr lang="es-MX" altLang="es-MX"/>
              <a:t>Forwarding (bypassing) elimina todas las dependencias excepto b) y d).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4">
            <a:extLst>
              <a:ext uri="{FF2B5EF4-FFF2-40B4-BE49-F238E27FC236}">
                <a16:creationId xmlns:a16="http://schemas.microsoft.com/office/drawing/2014/main" id="{2176EE36-3C7C-A7FB-3433-3B9F77D216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4820" name="Slide Number Placeholder 5">
            <a:extLst>
              <a:ext uri="{FF2B5EF4-FFF2-40B4-BE49-F238E27FC236}">
                <a16:creationId xmlns:a16="http://schemas.microsoft.com/office/drawing/2014/main" id="{B9BFE615-9D66-2653-CB74-93227319A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A8B92-8F20-CF42-9B65-5415B04F7DC5}" type="slidenum">
              <a:rPr lang="pt-BR" altLang="es-MX">
                <a:solidFill>
                  <a:srgbClr val="045C75"/>
                </a:solidFill>
              </a:rPr>
              <a:pPr/>
              <a:t>41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82CD5752-B3F9-2E1D-712A-06F8AED4A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A159908C-1F5C-8423-D38B-411ECAF1D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Las dependencias b) y d) se resuelven moviendo la instrucción 5 hacia arriba: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1. lw $t1, 0($t0)		</a:t>
            </a:r>
            <a:r>
              <a:rPr lang="es-MX" altLang="es-MX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t1 = Mem[t0]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2. lw $t2, 4($t0)		</a:t>
            </a:r>
            <a:r>
              <a:rPr lang="es-MX" altLang="es-MX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t2 = Mem[t0+4]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5. lw $t4, 8($t0)		</a:t>
            </a:r>
            <a:r>
              <a:rPr lang="es-MX" altLang="es-MX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t4 = Mem[t0+8]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3. add $t3, $t1, $t2	</a:t>
            </a:r>
            <a:r>
              <a:rPr lang="es-MX" altLang="es-MX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t3 = t1 + t2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4. sw $t3, 12($t0)	</a:t>
            </a:r>
            <a:r>
              <a:rPr lang="es-MX" altLang="es-MX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Mem[t0+12] = t3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6. add $t5, $t1, $t4	</a:t>
            </a:r>
            <a:r>
              <a:rPr lang="es-MX" altLang="es-MX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t5 = t1 + t4</a:t>
            </a:r>
          </a:p>
          <a:p>
            <a:pPr lvl="1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7. sw $t5, 16($t0)	</a:t>
            </a:r>
            <a:r>
              <a:rPr lang="es-MX" altLang="es-MX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Mem[t0+16] = t5</a:t>
            </a:r>
            <a:endParaRPr lang="en-US" altLang="es-MX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4">
            <a:extLst>
              <a:ext uri="{FF2B5EF4-FFF2-40B4-BE49-F238E27FC236}">
                <a16:creationId xmlns:a16="http://schemas.microsoft.com/office/drawing/2014/main" id="{90465A66-FE94-F4FE-CC1A-40790C9DCE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6868" name="Slide Number Placeholder 5">
            <a:extLst>
              <a:ext uri="{FF2B5EF4-FFF2-40B4-BE49-F238E27FC236}">
                <a16:creationId xmlns:a16="http://schemas.microsoft.com/office/drawing/2014/main" id="{56178B61-427E-1278-277D-3C1F68903C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90BD8F-7D93-F74A-BCA9-0BBA5E296A7B}" type="slidenum">
              <a:rPr lang="pt-BR" altLang="es-MX">
                <a:solidFill>
                  <a:srgbClr val="045C75"/>
                </a:solidFill>
              </a:rPr>
              <a:pPr/>
              <a:t>42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6869" name="Rectangle 2">
            <a:extLst>
              <a:ext uri="{FF2B5EF4-FFF2-40B4-BE49-F238E27FC236}">
                <a16:creationId xmlns:a16="http://schemas.microsoft.com/office/drawing/2014/main" id="{122BFAD3-D82D-2EF0-ADC2-111CD339F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control</a:t>
            </a:r>
            <a:endParaRPr lang="en-US" altLang="es-MX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D56F8E1-C8ED-0644-DD8D-35C3C5F25C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/>
              <a:t>También llamados peligros de brincos.</a:t>
            </a:r>
          </a:p>
          <a:p>
            <a:pPr marL="495300" indent="-495300" eaLnBrk="1" hangingPunct="1"/>
            <a:r>
              <a:rPr lang="es-MX" altLang="es-MX"/>
              <a:t>No se sabe que instrucción sigue a un brinco.</a:t>
            </a:r>
          </a:p>
          <a:p>
            <a:pPr marL="495300" indent="-495300" eaLnBrk="1" hangingPunct="1"/>
            <a:r>
              <a:rPr lang="es-MX" altLang="es-MX"/>
              <a:t>Ejemplo: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beq $t0, $t1, etiqueta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instrucción_1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…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etiqueta: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instrucción_2</a:t>
            </a:r>
            <a:endParaRPr lang="en-US" altLang="es-MX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4">
            <a:extLst>
              <a:ext uri="{FF2B5EF4-FFF2-40B4-BE49-F238E27FC236}">
                <a16:creationId xmlns:a16="http://schemas.microsoft.com/office/drawing/2014/main" id="{F7D3C601-C4AA-6DB0-F3FD-FF24A8AEE8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8916" name="Slide Number Placeholder 5">
            <a:extLst>
              <a:ext uri="{FF2B5EF4-FFF2-40B4-BE49-F238E27FC236}">
                <a16:creationId xmlns:a16="http://schemas.microsoft.com/office/drawing/2014/main" id="{7C2BBAC5-574C-2C7F-7B4C-FE38E48331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6C57FD-4256-FA47-AE1D-A1379EFF5AAD}" type="slidenum">
              <a:rPr lang="pt-BR" altLang="es-MX">
                <a:solidFill>
                  <a:srgbClr val="045C75"/>
                </a:solidFill>
              </a:rPr>
              <a:pPr/>
              <a:t>43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D8C83650-AF5C-23D3-2510-EA4B5329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de control</a:t>
            </a:r>
            <a:endParaRPr lang="en-US" altLang="es-MX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582A742-CA31-E157-F32A-81DE3E5425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Tres soluciones típicas: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Detener (</a:t>
            </a:r>
            <a:r>
              <a:rPr lang="es-MX" altLang="es-MX" dirty="0" err="1"/>
              <a:t>stall</a:t>
            </a:r>
            <a:r>
              <a:rPr lang="es-MX" altLang="es-MX" dirty="0"/>
              <a:t>) el pipeline. La siguiente instrucción entra cuando se sepa el resultado del brinco.</a:t>
            </a:r>
          </a:p>
          <a:p>
            <a:pPr marL="495300" indent="-495300" eaLnBrk="1" hangingPunct="1">
              <a:buFont typeface="Wingdings 2" pitchFamily="2" charset="2"/>
              <a:buAutoNum type="arabicPeriod" startAt="2"/>
            </a:pPr>
            <a:r>
              <a:rPr lang="es-MX" altLang="es-MX" dirty="0"/>
              <a:t>Especular si se va a brincar o no.</a:t>
            </a:r>
          </a:p>
          <a:p>
            <a:pPr marL="495300" indent="-495300" eaLnBrk="1" hangingPunct="1">
              <a:buFont typeface="Wingdings 2" pitchFamily="2" charset="2"/>
              <a:buAutoNum type="arabicPeriod" startAt="2"/>
            </a:pPr>
            <a:r>
              <a:rPr lang="es-MX" altLang="es-MX" dirty="0"/>
              <a:t>Decisión retrasada.</a:t>
            </a:r>
            <a:endParaRPr lang="en-US" altLang="es-MX" dirty="0"/>
          </a:p>
          <a:p>
            <a:pPr marL="495300" indent="-495300"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4">
            <a:extLst>
              <a:ext uri="{FF2B5EF4-FFF2-40B4-BE49-F238E27FC236}">
                <a16:creationId xmlns:a16="http://schemas.microsoft.com/office/drawing/2014/main" id="{139F1B68-E1A8-352A-76FD-2B4DD5F238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0964" name="Slide Number Placeholder 5">
            <a:extLst>
              <a:ext uri="{FF2B5EF4-FFF2-40B4-BE49-F238E27FC236}">
                <a16:creationId xmlns:a16="http://schemas.microsoft.com/office/drawing/2014/main" id="{3FF6A2CF-0FA0-083A-8DAC-21A371CC84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D9856C-22CD-BA41-A353-96C7CD11A8CB}" type="slidenum">
              <a:rPr lang="pt-BR" altLang="es-MX">
                <a:solidFill>
                  <a:srgbClr val="045C75"/>
                </a:solidFill>
              </a:rPr>
              <a:pPr/>
              <a:t>44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2BEA4487-F405-82E9-6CFC-978082284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Costo de detener el pipeline</a:t>
            </a:r>
            <a:endParaRPr lang="en-US" altLang="es-MX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BDE5469-7AA2-7721-656E-A7B98086A8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Según SPECint2006:</a:t>
            </a:r>
          </a:p>
          <a:p>
            <a:pPr lvl="1" eaLnBrk="1" hangingPunct="1"/>
            <a:r>
              <a:rPr lang="es-MX" altLang="es-MX"/>
              <a:t>El 17% de las instrucciones son brincos.</a:t>
            </a:r>
          </a:p>
          <a:p>
            <a:pPr lvl="1" eaLnBrk="1" hangingPunct="1"/>
            <a:r>
              <a:rPr lang="es-MX" altLang="es-MX"/>
              <a:t>El CPI de las otras instrucciones es 1.</a:t>
            </a:r>
          </a:p>
          <a:p>
            <a:pPr eaLnBrk="1" hangingPunct="1"/>
            <a:r>
              <a:rPr lang="es-MX" altLang="es-MX"/>
              <a:t>El resultado del brinco se conoce al final de la etapa EX. El pipeline se tendría que detener dos ciclos por cada brinco. El CPI se incrementaría a 1.34, es decir, la CPU sería 34% comparada con otra CPU que no se detenga después de cada brinco.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4">
            <a:extLst>
              <a:ext uri="{FF2B5EF4-FFF2-40B4-BE49-F238E27FC236}">
                <a16:creationId xmlns:a16="http://schemas.microsoft.com/office/drawing/2014/main" id="{7FECCD33-890B-09CB-6D9C-FA6BD35A0F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3012" name="Slide Number Placeholder 5">
            <a:extLst>
              <a:ext uri="{FF2B5EF4-FFF2-40B4-BE49-F238E27FC236}">
                <a16:creationId xmlns:a16="http://schemas.microsoft.com/office/drawing/2014/main" id="{1165D560-35B8-5E64-455F-6B5BA9A364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4A4584-A17E-6342-8683-9BA33BFF60C8}" type="slidenum">
              <a:rPr lang="pt-BR" altLang="es-MX">
                <a:solidFill>
                  <a:srgbClr val="045C75"/>
                </a:solidFill>
              </a:rPr>
              <a:pPr/>
              <a:t>45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3013" name="Rectangle 2">
            <a:extLst>
              <a:ext uri="{FF2B5EF4-FFF2-40B4-BE49-F238E27FC236}">
                <a16:creationId xmlns:a16="http://schemas.microsoft.com/office/drawing/2014/main" id="{582F4B3D-B7FB-5CC7-799F-B5847DB74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Costo de detener el pipeline</a:t>
            </a:r>
            <a:endParaRPr lang="es-ES" altLang="es-MX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D12D6C11-909E-CEC3-320D-B6F0F3FD3B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Incluso si hubiera hardware extra para obtener el resultado al final de la etapa ID, se perdería un ciclo por cada brinco y el CPI se incrementaría a 1.17, es decir, 17% más lenta que una CPU que no se detenga después de cada brinco.</a:t>
            </a:r>
          </a:p>
          <a:p>
            <a:pPr eaLnBrk="1" hangingPunct="1"/>
            <a:r>
              <a:rPr lang="es-MX" altLang="es-MX"/>
              <a:t>Conclusión: detener el pipeline no es práctico.</a:t>
            </a:r>
            <a:endParaRPr lang="es-E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4">
            <a:extLst>
              <a:ext uri="{FF2B5EF4-FFF2-40B4-BE49-F238E27FC236}">
                <a16:creationId xmlns:a16="http://schemas.microsoft.com/office/drawing/2014/main" id="{AC437622-95C0-DBAC-80E1-9EF460D43C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4036" name="Slide Number Placeholder 5">
            <a:extLst>
              <a:ext uri="{FF2B5EF4-FFF2-40B4-BE49-F238E27FC236}">
                <a16:creationId xmlns:a16="http://schemas.microsoft.com/office/drawing/2014/main" id="{1205C682-C9A5-1046-AB23-FCBE4418C4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10F75B-BE1E-1846-90F1-ECE8EED16D6F}" type="slidenum">
              <a:rPr lang="pt-BR" altLang="es-MX">
                <a:solidFill>
                  <a:srgbClr val="045C75"/>
                </a:solidFill>
              </a:rPr>
              <a:pPr/>
              <a:t>46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4037" name="Rectangle 2">
            <a:extLst>
              <a:ext uri="{FF2B5EF4-FFF2-40B4-BE49-F238E27FC236}">
                <a16:creationId xmlns:a16="http://schemas.microsoft.com/office/drawing/2014/main" id="{D26A927A-671B-507B-77FE-715105D82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Predicción de brincos</a:t>
            </a:r>
            <a:endParaRPr lang="es-ES" altLang="es-MX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0B5870B8-1DEF-A019-5160-9E8684362B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Intentar adivinar el resultado de un brinco.</a:t>
            </a:r>
          </a:p>
          <a:p>
            <a:pPr eaLnBrk="1" hangingPunct="1"/>
            <a:r>
              <a:rPr lang="es-MX" altLang="es-MX"/>
              <a:t>Si se acierta, el pipeline continúa a toda velocidad.</a:t>
            </a:r>
          </a:p>
          <a:p>
            <a:pPr eaLnBrk="1" hangingPunct="1"/>
            <a:r>
              <a:rPr lang="es-MX" altLang="es-MX"/>
              <a:t>Si no se acierta, hay que deshacer la instrucciones del camino equivocado y empezar a sacar instrucciones del camino correcto.</a:t>
            </a:r>
            <a:endParaRPr lang="es-E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4">
            <a:extLst>
              <a:ext uri="{FF2B5EF4-FFF2-40B4-BE49-F238E27FC236}">
                <a16:creationId xmlns:a16="http://schemas.microsoft.com/office/drawing/2014/main" id="{D57DA366-DD51-C788-7330-8AFED8BF5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5060" name="Slide Number Placeholder 5">
            <a:extLst>
              <a:ext uri="{FF2B5EF4-FFF2-40B4-BE49-F238E27FC236}">
                <a16:creationId xmlns:a16="http://schemas.microsoft.com/office/drawing/2014/main" id="{00026F94-8A4F-9519-91D6-FDE61C5E28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EDA5C0-9716-B445-AE83-A1A14BCDCD65}" type="slidenum">
              <a:rPr lang="pt-BR" altLang="es-MX">
                <a:solidFill>
                  <a:srgbClr val="045C75"/>
                </a:solidFill>
              </a:rPr>
              <a:pPr/>
              <a:t>47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5061" name="Rectangle 2">
            <a:extLst>
              <a:ext uri="{FF2B5EF4-FFF2-40B4-BE49-F238E27FC236}">
                <a16:creationId xmlns:a16="http://schemas.microsoft.com/office/drawing/2014/main" id="{2AE146A5-204A-723A-6B33-5BB5C43CF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Predicción de brincos</a:t>
            </a:r>
            <a:endParaRPr lang="es-ES" altLang="es-MX"/>
          </a:p>
        </p:txBody>
      </p:sp>
      <p:sp>
        <p:nvSpPr>
          <p:cNvPr id="45062" name="Rectangle 3">
            <a:extLst>
              <a:ext uri="{FF2B5EF4-FFF2-40B4-BE49-F238E27FC236}">
                <a16:creationId xmlns:a16="http://schemas.microsoft.com/office/drawing/2014/main" id="{91DD3B07-6AF7-AC6D-00E7-B99CCED055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</a:pPr>
            <a:endParaRPr lang="es-MX" altLang="es-MX"/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MX" altLang="es-MX" sz="1400" b="1"/>
              <a:t>Fuente: COD 5, p. 283</a:t>
            </a:r>
            <a:endParaRPr lang="es-ES" altLang="es-MX" sz="1400" b="1"/>
          </a:p>
        </p:txBody>
      </p:sp>
      <p:pic>
        <p:nvPicPr>
          <p:cNvPr id="45063" name="Picture 4">
            <a:extLst>
              <a:ext uri="{FF2B5EF4-FFF2-40B4-BE49-F238E27FC236}">
                <a16:creationId xmlns:a16="http://schemas.microsoft.com/office/drawing/2014/main" id="{22740C76-C633-959C-8CDE-8B712A377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5638800" cy="470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4">
            <a:extLst>
              <a:ext uri="{FF2B5EF4-FFF2-40B4-BE49-F238E27FC236}">
                <a16:creationId xmlns:a16="http://schemas.microsoft.com/office/drawing/2014/main" id="{CCC22F12-31DD-8D95-B35A-648FB0A54D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6084" name="Slide Number Placeholder 5">
            <a:extLst>
              <a:ext uri="{FF2B5EF4-FFF2-40B4-BE49-F238E27FC236}">
                <a16:creationId xmlns:a16="http://schemas.microsoft.com/office/drawing/2014/main" id="{23487996-567F-3505-661C-3B7CF27BE4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08225E-B739-844E-8C3B-685943331B79}" type="slidenum">
              <a:rPr lang="pt-BR" altLang="es-MX">
                <a:solidFill>
                  <a:srgbClr val="045C75"/>
                </a:solidFill>
              </a:rPr>
              <a:pPr/>
              <a:t>48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id="{00B2A003-D62F-D9EB-3B7A-1991D247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Predicción de brincos</a:t>
            </a:r>
            <a:endParaRPr lang="es-ES" altLang="es-MX"/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4A9B231-9BA3-761D-8065-8AAE4DE1DA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/>
              <a:t>Algunas estrategias básicas: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Predecir que los brincos nunca se toman.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Usar alguna heurística. Por ejemplo, predecir que los brincos hacia arriba son parte de un ciclo y predecir que se toman.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Predecir cada brinco en base a la historia del brinco.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4">
            <a:extLst>
              <a:ext uri="{FF2B5EF4-FFF2-40B4-BE49-F238E27FC236}">
                <a16:creationId xmlns:a16="http://schemas.microsoft.com/office/drawing/2014/main" id="{9520168C-3619-5F5A-6D11-6B157697CD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7108" name="Slide Number Placeholder 5">
            <a:extLst>
              <a:ext uri="{FF2B5EF4-FFF2-40B4-BE49-F238E27FC236}">
                <a16:creationId xmlns:a16="http://schemas.microsoft.com/office/drawing/2014/main" id="{8C7DFD8E-DF58-FE7B-CB38-FC710A9C3A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36E6C7-003B-5B43-B9ED-3D8C791D8DF0}" type="slidenum">
              <a:rPr lang="pt-BR" altLang="es-MX">
                <a:solidFill>
                  <a:srgbClr val="045C75"/>
                </a:solidFill>
              </a:rPr>
              <a:pPr/>
              <a:t>49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7109" name="Rectangle 2">
            <a:extLst>
              <a:ext uri="{FF2B5EF4-FFF2-40B4-BE49-F238E27FC236}">
                <a16:creationId xmlns:a16="http://schemas.microsoft.com/office/drawing/2014/main" id="{08D9744E-178F-4697-9C66-E7E3E031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Decisión retrasada</a:t>
            </a:r>
            <a:endParaRPr lang="es-ES" altLang="es-MX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284E0458-A527-E905-CF6E-68161D7190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Se usa en MIPS.</a:t>
            </a:r>
          </a:p>
          <a:p>
            <a:pPr eaLnBrk="1" hangingPunct="1"/>
            <a:r>
              <a:rPr lang="es-MX" altLang="es-MX"/>
              <a:t>Poner una instrucción independiente al brinco, después del brinco.</a:t>
            </a:r>
          </a:p>
          <a:p>
            <a:pPr eaLnBrk="1" hangingPunct="1"/>
            <a:r>
              <a:rPr lang="es-MX" altLang="es-MX"/>
              <a:t>Por ejemplo: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	add $t0, $t1, $t2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	beq $s0, $s1, Etiqueta</a:t>
            </a:r>
          </a:p>
          <a:p>
            <a:pPr eaLnBrk="1" hangingPunct="1"/>
            <a:r>
              <a:rPr lang="es-MX" altLang="es-MX"/>
              <a:t>Se convierte en: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	beq $s0, $s1, Etiqueta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MX" altLang="es-MX">
                <a:latin typeface="Times New Roman" panose="02020603050405020304" pitchFamily="18" charset="0"/>
                <a:cs typeface="Times New Roman" panose="02020603050405020304" pitchFamily="18" charset="0"/>
              </a:rPr>
              <a:t>		add $t0, $t1, $t2</a:t>
            </a:r>
            <a:endParaRPr lang="es-ES" altLang="es-MX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Marcador de pie de página 4">
            <a:extLst>
              <a:ext uri="{FF2B5EF4-FFF2-40B4-BE49-F238E27FC236}">
                <a16:creationId xmlns:a16="http://schemas.microsoft.com/office/drawing/2014/main" id="{CA83DF0C-6C84-EFFA-887D-0CBD011B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3316" name="Marcador de número de diapositiva 5">
            <a:extLst>
              <a:ext uri="{FF2B5EF4-FFF2-40B4-BE49-F238E27FC236}">
                <a16:creationId xmlns:a16="http://schemas.microsoft.com/office/drawing/2014/main" id="{03FC1E4D-A7D9-4870-A394-8AC0538D6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83349F-DD47-3B45-800A-716DBDDC4473}" type="slidenum">
              <a:rPr lang="pt-BR" altLang="es-MX">
                <a:solidFill>
                  <a:srgbClr val="045C75"/>
                </a:solidFill>
              </a:rPr>
              <a:pPr/>
              <a:t>5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2FA75230-C06F-1124-7781-F61302DF1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Versión secuencial</a:t>
            </a:r>
            <a:endParaRPr lang="es-ES" altLang="es-MX"/>
          </a:p>
        </p:txBody>
      </p:sp>
      <p:pic>
        <p:nvPicPr>
          <p:cNvPr id="13318" name="Picture 4">
            <a:extLst>
              <a:ext uri="{FF2B5EF4-FFF2-40B4-BE49-F238E27FC236}">
                <a16:creationId xmlns:a16="http://schemas.microsoft.com/office/drawing/2014/main" id="{8ED87594-4789-60A2-B041-89C7F3374A52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420938"/>
            <a:ext cx="8207375" cy="3019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4">
            <a:extLst>
              <a:ext uri="{FF2B5EF4-FFF2-40B4-BE49-F238E27FC236}">
                <a16:creationId xmlns:a16="http://schemas.microsoft.com/office/drawing/2014/main" id="{E4BF3C2C-69AD-F668-16CD-E965D38FCF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8132" name="Slide Number Placeholder 5">
            <a:extLst>
              <a:ext uri="{FF2B5EF4-FFF2-40B4-BE49-F238E27FC236}">
                <a16:creationId xmlns:a16="http://schemas.microsoft.com/office/drawing/2014/main" id="{27049499-988A-7E5F-090A-EFC6D1241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4093A2-1D3C-D94E-BDEC-BE13B92CE792}" type="slidenum">
              <a:rPr lang="pt-BR" altLang="es-MX">
                <a:solidFill>
                  <a:srgbClr val="045C75"/>
                </a:solidFill>
              </a:rPr>
              <a:pPr/>
              <a:t>50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8133" name="Rectangle 2">
            <a:extLst>
              <a:ext uri="{FF2B5EF4-FFF2-40B4-BE49-F238E27FC236}">
                <a16:creationId xmlns:a16="http://schemas.microsoft.com/office/drawing/2014/main" id="{1A4DA85A-A970-8238-32A2-803E04C94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Decisión retrasada</a:t>
            </a:r>
            <a:endParaRPr lang="es-ES" altLang="es-MX"/>
          </a:p>
        </p:txBody>
      </p:sp>
      <p:sp>
        <p:nvSpPr>
          <p:cNvPr id="48134" name="Rectangle 3">
            <a:extLst>
              <a:ext uri="{FF2B5EF4-FFF2-40B4-BE49-F238E27FC236}">
                <a16:creationId xmlns:a16="http://schemas.microsoft.com/office/drawing/2014/main" id="{54310BB3-C890-A5A6-20AD-9145FFC17D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 inclusión del </a:t>
            </a:r>
            <a:r>
              <a:rPr lang="es-MX" altLang="es-MX">
                <a:latin typeface="Times New Roman" panose="02020603050405020304" pitchFamily="18" charset="0"/>
              </a:rPr>
              <a:t>add</a:t>
            </a:r>
            <a:r>
              <a:rPr lang="es-MX" altLang="es-MX"/>
              <a:t> da tiempo a que la CPU sepa el resultado del </a:t>
            </a:r>
            <a:r>
              <a:rPr lang="es-MX" altLang="es-MX">
                <a:latin typeface="Times New Roman" panose="02020603050405020304" pitchFamily="18" charset="0"/>
              </a:rPr>
              <a:t>beq</a:t>
            </a:r>
            <a:r>
              <a:rPr lang="es-MX" altLang="es-MX"/>
              <a:t>.</a:t>
            </a:r>
          </a:p>
          <a:p>
            <a:pPr eaLnBrk="1" hangingPunct="1"/>
            <a:endParaRPr lang="es-ES" altLang="es-MX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Footer Placeholder 4">
            <a:extLst>
              <a:ext uri="{FF2B5EF4-FFF2-40B4-BE49-F238E27FC236}">
                <a16:creationId xmlns:a16="http://schemas.microsoft.com/office/drawing/2014/main" id="{9D84B0FF-D0DC-F29B-214C-8D0BBDBCB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9156" name="Slide Number Placeholder 5">
            <a:extLst>
              <a:ext uri="{FF2B5EF4-FFF2-40B4-BE49-F238E27FC236}">
                <a16:creationId xmlns:a16="http://schemas.microsoft.com/office/drawing/2014/main" id="{9197DCFE-9AE7-ACA4-EE60-6B901CBC88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F0BA7B-7780-3148-8FE8-F11A81E7FF46}" type="slidenum">
              <a:rPr lang="pt-BR" altLang="es-MX">
                <a:solidFill>
                  <a:srgbClr val="045C75"/>
                </a:solidFill>
              </a:rPr>
              <a:pPr/>
              <a:t>51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49157" name="Rectangle 2">
            <a:extLst>
              <a:ext uri="{FF2B5EF4-FFF2-40B4-BE49-F238E27FC236}">
                <a16:creationId xmlns:a16="http://schemas.microsoft.com/office/drawing/2014/main" id="{3E53DC13-AB7C-D000-C963-0110EB2BA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Más información</a:t>
            </a:r>
            <a:endParaRPr lang="es-ES" altLang="es-MX" dirty="0"/>
          </a:p>
        </p:txBody>
      </p:sp>
      <p:sp>
        <p:nvSpPr>
          <p:cNvPr id="49158" name="Rectangle 3">
            <a:extLst>
              <a:ext uri="{FF2B5EF4-FFF2-40B4-BE49-F238E27FC236}">
                <a16:creationId xmlns:a16="http://schemas.microsoft.com/office/drawing/2014/main" id="{11A41667-11F9-D4BF-A302-713C23B611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Smith, J. E. </a:t>
            </a:r>
            <a:r>
              <a:rPr lang="en-US" altLang="es-MX" b="1" dirty="0"/>
              <a:t>A Study of Branch Prediction Techniques</a:t>
            </a:r>
            <a:r>
              <a:rPr lang="es-MX" altLang="es-MX" dirty="0"/>
              <a:t>. IEEE (1981)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ES" altLang="es-MX" dirty="0"/>
              <a:t>	</a:t>
            </a:r>
            <a:r>
              <a:rPr lang="es-ES" altLang="es-MX" b="1" dirty="0">
                <a:hlinkClick r:id="rId2"/>
              </a:rPr>
              <a:t>http://www.mat.uson.mx/~havillam/ca/Common/JSmith.pdf</a:t>
            </a:r>
            <a:endParaRPr lang="es-ES" altLang="es-MX" b="1" dirty="0"/>
          </a:p>
          <a:p>
            <a:pPr eaLnBrk="1" hangingPunct="1"/>
            <a:r>
              <a:rPr lang="en-US" altLang="es-MX" dirty="0"/>
              <a:t>Michaud, P., </a:t>
            </a:r>
            <a:r>
              <a:rPr lang="en-US" altLang="es-MX" dirty="0" err="1"/>
              <a:t>Seznec</a:t>
            </a:r>
            <a:r>
              <a:rPr lang="en-US" altLang="es-MX" dirty="0"/>
              <a:t>, André. </a:t>
            </a:r>
            <a:r>
              <a:rPr lang="en-US" altLang="es-MX" b="1" dirty="0"/>
              <a:t>A Comprehensive Study of Dynamic Global History Branch Prediction</a:t>
            </a:r>
            <a:r>
              <a:rPr lang="en-US" altLang="es-MX" dirty="0"/>
              <a:t>. INRIA (2001)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ES" altLang="es-MX" dirty="0"/>
              <a:t>	</a:t>
            </a:r>
            <a:r>
              <a:rPr lang="es-ES" altLang="es-MX" b="1" dirty="0">
                <a:hlinkClick r:id="rId3"/>
              </a:rPr>
              <a:t>http://www.mat.uson.mx/~havillam/ca/Common/RR-4219.pdf</a:t>
            </a:r>
            <a:endParaRPr lang="es-ES" altLang="es-MX" b="1" dirty="0"/>
          </a:p>
          <a:p>
            <a:pPr eaLnBrk="1" hangingPunct="1"/>
            <a:endParaRPr lang="es-ES" altLang="es-MX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Footer Placeholder 4">
            <a:extLst>
              <a:ext uri="{FF2B5EF4-FFF2-40B4-BE49-F238E27FC236}">
                <a16:creationId xmlns:a16="http://schemas.microsoft.com/office/drawing/2014/main" id="{D6F821EA-233E-AEF2-8C2C-CA9FDE7E0C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0180" name="Slide Number Placeholder 5">
            <a:extLst>
              <a:ext uri="{FF2B5EF4-FFF2-40B4-BE49-F238E27FC236}">
                <a16:creationId xmlns:a16="http://schemas.microsoft.com/office/drawing/2014/main" id="{3B2FA66B-3A13-9E0F-5094-EE28AA5921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670F3-4FDC-2944-BB67-4EEDFE62F4CA}" type="slidenum">
              <a:rPr lang="pt-BR" altLang="es-MX">
                <a:solidFill>
                  <a:srgbClr val="045C75"/>
                </a:solidFill>
              </a:rPr>
              <a:pPr/>
              <a:t>52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50181" name="Rectangle 2">
            <a:extLst>
              <a:ext uri="{FF2B5EF4-FFF2-40B4-BE49-F238E27FC236}">
                <a16:creationId xmlns:a16="http://schemas.microsoft.com/office/drawing/2014/main" id="{7F770028-2F3B-7E55-92D8-7CF4D493F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 pipelining</a:t>
            </a:r>
            <a:endParaRPr lang="en-US" altLang="es-MX" dirty="0"/>
          </a:p>
        </p:txBody>
      </p:sp>
      <p:sp>
        <p:nvSpPr>
          <p:cNvPr id="50182" name="Rectangle 3">
            <a:extLst>
              <a:ext uri="{FF2B5EF4-FFF2-40B4-BE49-F238E27FC236}">
                <a16:creationId xmlns:a16="http://schemas.microsoft.com/office/drawing/2014/main" id="{2581C2A5-1BCD-6106-F76D-9830F9A6A5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Incrementa el número de instrucciones que se ejecutan simultáneamente.</a:t>
            </a:r>
          </a:p>
          <a:p>
            <a:pPr eaLnBrk="1" hangingPunct="1"/>
            <a:r>
              <a:rPr lang="es-MX" altLang="es-MX" dirty="0"/>
              <a:t>Incrementa la tasa (</a:t>
            </a:r>
            <a:r>
              <a:rPr lang="es-MX" altLang="es-MX" dirty="0" err="1"/>
              <a:t>rate</a:t>
            </a:r>
            <a:r>
              <a:rPr lang="es-MX" altLang="es-MX" dirty="0"/>
              <a:t>) a la cual las instrucciones comienzan y son ejecutadas.</a:t>
            </a:r>
          </a:p>
          <a:p>
            <a:pPr eaLnBrk="1" hangingPunct="1"/>
            <a:r>
              <a:rPr lang="es-MX" altLang="es-MX" dirty="0"/>
              <a:t>No reduce la latencia, el tiempo que de ejecución de una instrucción individual.</a:t>
            </a:r>
          </a:p>
          <a:p>
            <a:pPr eaLnBrk="1" hangingPunct="1"/>
            <a:r>
              <a:rPr lang="es-MX" altLang="es-MX" dirty="0"/>
              <a:t>Mejora el </a:t>
            </a:r>
            <a:r>
              <a:rPr lang="en-US" altLang="es-MX" dirty="0"/>
              <a:t>throughput</a:t>
            </a:r>
            <a:r>
              <a:rPr lang="es-MX" altLang="es-MX" dirty="0"/>
              <a:t>, la cantidad de trabajo hecha por unidad de tiempo.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Footer Placeholder 4">
            <a:extLst>
              <a:ext uri="{FF2B5EF4-FFF2-40B4-BE49-F238E27FC236}">
                <a16:creationId xmlns:a16="http://schemas.microsoft.com/office/drawing/2014/main" id="{2B5657B6-39DA-42E2-F016-069D21877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2228" name="Slide Number Placeholder 5">
            <a:extLst>
              <a:ext uri="{FF2B5EF4-FFF2-40B4-BE49-F238E27FC236}">
                <a16:creationId xmlns:a16="http://schemas.microsoft.com/office/drawing/2014/main" id="{B67E32E2-1F79-C8C2-9030-18E9C26D3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81BFD4-9560-0E4C-B7AC-E12D7CD13BFA}" type="slidenum">
              <a:rPr lang="pt-BR" altLang="es-MX">
                <a:solidFill>
                  <a:srgbClr val="045C75"/>
                </a:solidFill>
              </a:rPr>
              <a:pPr/>
              <a:t>53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52229" name="Rectangle 2">
            <a:extLst>
              <a:ext uri="{FF2B5EF4-FFF2-40B4-BE49-F238E27FC236}">
                <a16:creationId xmlns:a16="http://schemas.microsoft.com/office/drawing/2014/main" id="{BECFC0DE-CA99-F92A-FFAD-5C743C54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 pipelining</a:t>
            </a:r>
            <a:endParaRPr lang="en-US" altLang="es-MX" dirty="0"/>
          </a:p>
        </p:txBody>
      </p:sp>
      <p:sp>
        <p:nvSpPr>
          <p:cNvPr id="52230" name="Rectangle 3">
            <a:extLst>
              <a:ext uri="{FF2B5EF4-FFF2-40B4-BE49-F238E27FC236}">
                <a16:creationId xmlns:a16="http://schemas.microsoft.com/office/drawing/2014/main" id="{98DB744A-4CA7-C671-D53F-52D0186C5D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Existen peligros estructurales, de datos y de control.</a:t>
            </a:r>
          </a:p>
          <a:p>
            <a:pPr eaLnBrk="1" hangingPunct="1"/>
            <a:r>
              <a:rPr lang="es-MX" altLang="es-MX" dirty="0"/>
              <a:t>Detener el pipeline, </a:t>
            </a:r>
            <a:r>
              <a:rPr lang="es-MX" altLang="es-MX" dirty="0" err="1"/>
              <a:t>bypassing</a:t>
            </a:r>
            <a:r>
              <a:rPr lang="es-MX" altLang="es-MX" dirty="0"/>
              <a:t> y la especulación de brincos ayudan a resolver los peligros.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Marcador de pie de página 4">
            <a:extLst>
              <a:ext uri="{FF2B5EF4-FFF2-40B4-BE49-F238E27FC236}">
                <a16:creationId xmlns:a16="http://schemas.microsoft.com/office/drawing/2014/main" id="{F8FA4A47-73ED-B15C-4DD7-948064F2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5364" name="Marcador de número de diapositiva 5">
            <a:extLst>
              <a:ext uri="{FF2B5EF4-FFF2-40B4-BE49-F238E27FC236}">
                <a16:creationId xmlns:a16="http://schemas.microsoft.com/office/drawing/2014/main" id="{66883A3F-6697-EAFB-AC40-FA4F42374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25E849-1CC1-4145-BE44-F31E4C264D69}" type="slidenum">
              <a:rPr lang="pt-BR" altLang="es-MX">
                <a:solidFill>
                  <a:srgbClr val="045C75"/>
                </a:solidFill>
              </a:rPr>
              <a:pPr/>
              <a:t>6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E0ED8AAB-160D-7B3B-A52D-94033DA6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Versión con pipeline</a:t>
            </a:r>
            <a:endParaRPr lang="es-ES" altLang="es-MX"/>
          </a:p>
        </p:txBody>
      </p:sp>
      <p:pic>
        <p:nvPicPr>
          <p:cNvPr id="15366" name="Picture 4">
            <a:extLst>
              <a:ext uri="{FF2B5EF4-FFF2-40B4-BE49-F238E27FC236}">
                <a16:creationId xmlns:a16="http://schemas.microsoft.com/office/drawing/2014/main" id="{93B7695B-36ED-7AEA-73BD-1658BB6CF51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349500"/>
            <a:ext cx="8280400" cy="3321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Marcador de pie de página 4">
            <a:extLst>
              <a:ext uri="{FF2B5EF4-FFF2-40B4-BE49-F238E27FC236}">
                <a16:creationId xmlns:a16="http://schemas.microsoft.com/office/drawing/2014/main" id="{2DF101FC-1BA5-3306-CAC6-530AF94A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7412" name="Marcador de número de diapositiva 5">
            <a:extLst>
              <a:ext uri="{FF2B5EF4-FFF2-40B4-BE49-F238E27FC236}">
                <a16:creationId xmlns:a16="http://schemas.microsoft.com/office/drawing/2014/main" id="{F4FB86A0-A52C-D882-D2A6-4C43A3DB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445BC9-B28F-694A-950E-1C350579C81C}" type="slidenum">
              <a:rPr lang="pt-BR" altLang="es-MX">
                <a:solidFill>
                  <a:srgbClr val="045C75"/>
                </a:solidFill>
              </a:rPr>
              <a:pPr/>
              <a:t>7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147317AD-BB4E-38E2-C89C-547067A40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Conclusión</a:t>
            </a:r>
            <a:endParaRPr lang="es-ES" altLang="es-MX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BFF46B9-4D49-EC24-D4C4-CE1630901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Para 1 carga de ropa:</a:t>
            </a:r>
          </a:p>
          <a:p>
            <a:pPr lvl="1" eaLnBrk="1" hangingPunct="1"/>
            <a:r>
              <a:rPr lang="es-MX" altLang="es-MX"/>
              <a:t>Versión secuencial: 2 horas.</a:t>
            </a:r>
          </a:p>
          <a:p>
            <a:pPr lvl="1" eaLnBrk="1" hangingPunct="1"/>
            <a:r>
              <a:rPr lang="es-MX" altLang="es-MX"/>
              <a:t>Versión con pipeline: 2 horas.</a:t>
            </a:r>
          </a:p>
          <a:p>
            <a:pPr lvl="1" eaLnBrk="1" hangingPunct="1"/>
            <a:r>
              <a:rPr lang="es-MX" altLang="es-MX"/>
              <a:t>Speedup: 2 / 2 = 1.0.</a:t>
            </a:r>
          </a:p>
          <a:p>
            <a:pPr lvl="1" eaLnBrk="1" hangingPunct="1"/>
            <a:endParaRPr lang="es-MX" altLang="es-MX"/>
          </a:p>
          <a:p>
            <a:pPr eaLnBrk="1" hangingPunct="1"/>
            <a:r>
              <a:rPr lang="es-MX" altLang="es-MX"/>
              <a:t>Para 4 cargas de ropa:</a:t>
            </a:r>
          </a:p>
          <a:p>
            <a:pPr lvl="1" eaLnBrk="1" hangingPunct="1"/>
            <a:r>
              <a:rPr lang="es-MX" altLang="es-MX"/>
              <a:t>Versión secuencial: 8 horas.</a:t>
            </a:r>
          </a:p>
          <a:p>
            <a:pPr lvl="1" eaLnBrk="1" hangingPunct="1"/>
            <a:r>
              <a:rPr lang="es-MX" altLang="es-MX"/>
              <a:t>Versión con pipeline: 3.5 horas.</a:t>
            </a:r>
          </a:p>
          <a:p>
            <a:pPr lvl="1" eaLnBrk="1" hangingPunct="1"/>
            <a:r>
              <a:rPr lang="es-MX" altLang="es-MX"/>
              <a:t>Speed-up: 8 / 3.5 = 2.29.</a:t>
            </a:r>
          </a:p>
          <a:p>
            <a:pPr lvl="1" eaLnBrk="1" hangingPunct="1"/>
            <a:endParaRPr lang="es-E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Marcador de pie de página 4">
            <a:extLst>
              <a:ext uri="{FF2B5EF4-FFF2-40B4-BE49-F238E27FC236}">
                <a16:creationId xmlns:a16="http://schemas.microsoft.com/office/drawing/2014/main" id="{E6A7A14D-3CB2-9ED4-E711-FF15F3CD3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19460" name="Marcador de número de diapositiva 5">
            <a:extLst>
              <a:ext uri="{FF2B5EF4-FFF2-40B4-BE49-F238E27FC236}">
                <a16:creationId xmlns:a16="http://schemas.microsoft.com/office/drawing/2014/main" id="{0BC8C5DA-CDD2-C89D-9253-E8B28A8E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F6CF2A-9639-B346-AB56-A01BF6914823}" type="slidenum">
              <a:rPr lang="pt-BR" altLang="es-MX">
                <a:solidFill>
                  <a:srgbClr val="045C75"/>
                </a:solidFill>
              </a:rPr>
              <a:pPr/>
              <a:t>8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4842610B-4D37-F3B4-9C0D-94B93EDC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Conclusión</a:t>
            </a:r>
            <a:endParaRPr lang="es-ES" altLang="es-MX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16C3A00-6C0A-5E38-E06E-5012BFAF2A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Para 20 cargas de ropa:</a:t>
            </a:r>
          </a:p>
          <a:p>
            <a:pPr lvl="1" eaLnBrk="1" hangingPunct="1"/>
            <a:r>
              <a:rPr lang="es-MX" altLang="es-MX" dirty="0"/>
              <a:t>Versión secuencial: 40 horas.</a:t>
            </a:r>
          </a:p>
          <a:p>
            <a:pPr lvl="1" eaLnBrk="1" hangingPunct="1"/>
            <a:r>
              <a:rPr lang="es-MX" altLang="es-MX" dirty="0"/>
              <a:t>Versión con pipeline: 11.5 horas.</a:t>
            </a:r>
          </a:p>
          <a:p>
            <a:pPr lvl="1" eaLnBrk="1" hangingPunct="1"/>
            <a:r>
              <a:rPr lang="es-MX" altLang="es-MX" dirty="0" err="1"/>
              <a:t>Speed</a:t>
            </a:r>
            <a:r>
              <a:rPr lang="es-MX" altLang="es-MX" dirty="0"/>
              <a:t>-up: 40 / 11.5 = 3.48.</a:t>
            </a:r>
          </a:p>
          <a:p>
            <a:pPr eaLnBrk="1" hangingPunct="1"/>
            <a:endParaRPr lang="es-ES" alt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Marcador de pie de página 4">
            <a:extLst>
              <a:ext uri="{FF2B5EF4-FFF2-40B4-BE49-F238E27FC236}">
                <a16:creationId xmlns:a16="http://schemas.microsoft.com/office/drawing/2014/main" id="{A666D836-1149-E4C5-A4B7-7837F079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1508" name="Marcador de número de diapositiva 5">
            <a:extLst>
              <a:ext uri="{FF2B5EF4-FFF2-40B4-BE49-F238E27FC236}">
                <a16:creationId xmlns:a16="http://schemas.microsoft.com/office/drawing/2014/main" id="{C2ECA7F7-295D-731C-BE61-A5A19A93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C797CF-4CF8-1C44-9004-DF9C4D9BBE9C}" type="slidenum">
              <a:rPr lang="pt-BR" altLang="es-MX">
                <a:solidFill>
                  <a:srgbClr val="045C75"/>
                </a:solidFill>
              </a:rPr>
              <a:pPr/>
              <a:t>9</a:t>
            </a:fld>
            <a:endParaRPr lang="pt-BR" altLang="es-MX">
              <a:solidFill>
                <a:srgbClr val="045C75"/>
              </a:solidFill>
            </a:endParaRPr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96655A2E-7EEB-2F8D-BA69-999CAC19A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Conclusión</a:t>
            </a:r>
            <a:endParaRPr lang="es-ES" altLang="es-MX"/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15EDEE6F-8EC4-9197-7389-1EBC83F5BD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Conclusiones: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El </a:t>
            </a:r>
            <a:r>
              <a:rPr lang="es-MX" altLang="es-MX" dirty="0" err="1"/>
              <a:t>speed</a:t>
            </a:r>
            <a:r>
              <a:rPr lang="es-MX" altLang="es-MX" dirty="0"/>
              <a:t>-up está limitado por el número de etapas del pipeline.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El </a:t>
            </a:r>
            <a:r>
              <a:rPr lang="es-MX" altLang="es-MX" dirty="0" err="1"/>
              <a:t>speed</a:t>
            </a:r>
            <a:r>
              <a:rPr lang="es-MX" altLang="es-MX" dirty="0"/>
              <a:t>-up depende del factor de utilización del pipeline.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Para tener un pipeline se necesitan recursos para cada etapa.</a:t>
            </a:r>
          </a:p>
          <a:p>
            <a:pPr eaLnBrk="1" hangingPunct="1"/>
            <a:endParaRPr lang="es-ES" alt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Flow">
  <a:themeElements>
    <a:clrScheme name="1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Flow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low">
  <a:themeElements>
    <a:clrScheme name="Flow 3">
      <a:dk1>
        <a:srgbClr val="000000"/>
      </a:dk1>
      <a:lt1>
        <a:srgbClr val="FFFFFF"/>
      </a:lt1>
      <a:dk2>
        <a:srgbClr val="FF0000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00FF"/>
      </a:hlink>
      <a:folHlink>
        <a:srgbClr val="85DFD0"/>
      </a:folHlink>
    </a:clrScheme>
    <a:fontScheme name="Flow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2816</Words>
  <Application>Microsoft Office PowerPoint</Application>
  <PresentationFormat>Presentación en pantalla (4:3)</PresentationFormat>
  <Paragraphs>496</Paragraphs>
  <Slides>53</Slides>
  <Notes>39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61" baseType="lpstr">
      <vt:lpstr>Arial</vt:lpstr>
      <vt:lpstr>Calibri</vt:lpstr>
      <vt:lpstr>Constantia</vt:lpstr>
      <vt:lpstr>Times New Roman</vt:lpstr>
      <vt:lpstr>Wingdings 2</vt:lpstr>
      <vt:lpstr>1_Flow</vt:lpstr>
      <vt:lpstr>Flow</vt:lpstr>
      <vt:lpstr>Equation</vt:lpstr>
      <vt:lpstr>Arquitectura pipeline</vt:lpstr>
      <vt:lpstr>Definición</vt:lpstr>
      <vt:lpstr>Ejemplo</vt:lpstr>
      <vt:lpstr>Ejemplo</vt:lpstr>
      <vt:lpstr>Versión secuencial</vt:lpstr>
      <vt:lpstr>Versión con pipeline</vt:lpstr>
      <vt:lpstr>Conclusión</vt:lpstr>
      <vt:lpstr>Conclusión</vt:lpstr>
      <vt:lpstr>Conclusión</vt:lpstr>
      <vt:lpstr>Pipelining en MIPS</vt:lpstr>
      <vt:lpstr>Pipelining en MIPS</vt:lpstr>
      <vt:lpstr>Diagrama de pipeline</vt:lpstr>
      <vt:lpstr>Diagrama de pipeline</vt:lpstr>
      <vt:lpstr>Diagrama de tabla</vt:lpstr>
      <vt:lpstr>Comparación</vt:lpstr>
      <vt:lpstr>Comparación</vt:lpstr>
      <vt:lpstr>Comparación</vt:lpstr>
      <vt:lpstr>Versión de un ciclo</vt:lpstr>
      <vt:lpstr>Versión con pipeline</vt:lpstr>
      <vt:lpstr>Versión con pipeline</vt:lpstr>
      <vt:lpstr>Conclusiones</vt:lpstr>
      <vt:lpstr>Speedup</vt:lpstr>
      <vt:lpstr>Speedup</vt:lpstr>
      <vt:lpstr>Speedup</vt:lpstr>
      <vt:lpstr>Conclusión</vt:lpstr>
      <vt:lpstr>Peligros (hazards)</vt:lpstr>
      <vt:lpstr>Peligros (hazards)</vt:lpstr>
      <vt:lpstr>Peligros estructurales</vt:lpstr>
      <vt:lpstr>Peligros de datos</vt:lpstr>
      <vt:lpstr>Peligros de datos</vt:lpstr>
      <vt:lpstr>Peligros de datos</vt:lpstr>
      <vt:lpstr>Peligros de datos</vt:lpstr>
      <vt:lpstr>Peligros de datos</vt:lpstr>
      <vt:lpstr>Peligros de datos</vt:lpstr>
      <vt:lpstr>Peligros de datos</vt:lpstr>
      <vt:lpstr>Peligros de datos</vt:lpstr>
      <vt:lpstr>Peligros de datos</vt:lpstr>
      <vt:lpstr>Ejemplo</vt:lpstr>
      <vt:lpstr>Ejemplo</vt:lpstr>
      <vt:lpstr>Ejemplo</vt:lpstr>
      <vt:lpstr>Ejemplo</vt:lpstr>
      <vt:lpstr>Peligros de control</vt:lpstr>
      <vt:lpstr>Peligros de control</vt:lpstr>
      <vt:lpstr>Costo de detener el pipeline</vt:lpstr>
      <vt:lpstr>Costo de detener el pipeline</vt:lpstr>
      <vt:lpstr>Predicción de brincos</vt:lpstr>
      <vt:lpstr>Predicción de brincos</vt:lpstr>
      <vt:lpstr>Predicción de brincos</vt:lpstr>
      <vt:lpstr>Decisión retrasada</vt:lpstr>
      <vt:lpstr>Decisión retrasada</vt:lpstr>
      <vt:lpstr>Más información</vt:lpstr>
      <vt:lpstr>Resumen pipelining</vt:lpstr>
      <vt:lpstr>Resumen pipelining</vt:lpstr>
    </vt:vector>
  </TitlesOfParts>
  <Company>The Encapuchado Software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Pipelining: introducción</dc:title>
  <dc:subject>Arquitectura de Computadoras</dc:subject>
  <dc:creator>TESI</dc:creator>
  <cp:lastModifiedBy>HECTOR ANTONIO VILLA MARTINEZ</cp:lastModifiedBy>
  <cp:revision>20</cp:revision>
  <dcterms:created xsi:type="dcterms:W3CDTF">2009-03-17T17:25:07Z</dcterms:created>
  <dcterms:modified xsi:type="dcterms:W3CDTF">2025-03-17T02:06:31Z</dcterms:modified>
</cp:coreProperties>
</file>