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258" r:id="rId4"/>
    <p:sldId id="310" r:id="rId5"/>
    <p:sldId id="260" r:id="rId6"/>
    <p:sldId id="266" r:id="rId7"/>
    <p:sldId id="261" r:id="rId8"/>
    <p:sldId id="262" r:id="rId9"/>
    <p:sldId id="264" r:id="rId10"/>
    <p:sldId id="265" r:id="rId11"/>
    <p:sldId id="334" r:id="rId12"/>
    <p:sldId id="304" r:id="rId13"/>
    <p:sldId id="305" r:id="rId14"/>
    <p:sldId id="306" r:id="rId15"/>
    <p:sldId id="307" r:id="rId16"/>
    <p:sldId id="303" r:id="rId17"/>
    <p:sldId id="308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263" r:id="rId42"/>
    <p:sldId id="309" r:id="rId4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58"/>
    <p:restoredTop sz="95775"/>
  </p:normalViewPr>
  <p:slideViewPr>
    <p:cSldViewPr snapToGrid="0">
      <p:cViewPr varScale="1">
        <p:scale>
          <a:sx n="60" d="100"/>
          <a:sy n="60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1077D-3E70-1442-8CB4-D86274B2FCEF}" type="datetimeFigureOut">
              <a:rPr lang="en-MX" smtClean="0"/>
              <a:t>02/11/2025</a:t>
            </a:fld>
            <a:endParaRPr lang="en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3417B-28EF-7741-B27D-92C215A2A1F9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95024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211431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24887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29522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76801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15607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5238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26263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4351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5900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31022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736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4FF25D-EAC7-B24B-838A-49DA54B7367E}" type="slidenum">
              <a:rPr lang="en-MX" smtClean="0"/>
              <a:t>‹Nº›</a:t>
            </a:fld>
            <a:endParaRPr lang="en-MX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50440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B82CB-81F4-BEC7-25CF-572D3BFE8D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Diseño de un p</a:t>
            </a:r>
            <a:r>
              <a:rPr lang="en-MX" dirty="0"/>
              <a:t>rocesador</a:t>
            </a:r>
            <a:r>
              <a:rPr lang="es-MX" dirty="0"/>
              <a:t> secuencial</a:t>
            </a:r>
            <a:endParaRPr lang="en-MX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C7116-0951-DE8C-A466-42D5DC6E26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MX" dirty="0"/>
          </a:p>
        </p:txBody>
      </p:sp>
    </p:spTree>
    <p:extLst>
      <p:ext uri="{BB962C8B-B14F-4D97-AF65-F5344CB8AC3E}">
        <p14:creationId xmlns:p14="http://schemas.microsoft.com/office/powerpoint/2010/main" val="1120568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06826A-0DB9-4CA8-ABF5-1E0C3B8B3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Banco de registros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6521DC-B2A3-4F12-B837-F7B5B06F4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Dos puertos de lectura y uno de escritura.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253</a:t>
            </a:r>
          </a:p>
          <a:p>
            <a:endParaRPr lang="es-MX" dirty="0"/>
          </a:p>
        </p:txBody>
      </p:sp>
      <p:sp>
        <p:nvSpPr>
          <p:cNvPr id="9" name="Marcador de pie de página 8">
            <a:extLst>
              <a:ext uri="{FF2B5EF4-FFF2-40B4-BE49-F238E27FC236}">
                <a16:creationId xmlns:a16="http://schemas.microsoft.com/office/drawing/2014/main" id="{5CEF20F5-8EAF-448F-84CD-6E04AFF4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8DE58F7E-F9BF-4FEE-8C6F-9EA50B5E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10</a:t>
            </a:fld>
            <a:endParaRPr lang="en-MX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CF2618ED-2480-48B4-B63A-D0B1B825D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957" y="2591846"/>
            <a:ext cx="5724939" cy="3111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1351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2DF24-3C53-426A-B001-BF5DD650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ALU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94A85-6F6F-4D46-AF1A-8C1F86154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B-37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347226E-0747-4D4A-87E4-319ABDD28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AF981EF-DDF2-4978-9239-7F46111E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11</a:t>
            </a:fld>
            <a:endParaRPr lang="en-MX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982D1623-8028-4FF3-B70D-1521A707F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126" y="1022684"/>
            <a:ext cx="3219450" cy="451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oup 127">
            <a:extLst>
              <a:ext uri="{FF2B5EF4-FFF2-40B4-BE49-F238E27FC236}">
                <a16:creationId xmlns:a16="http://schemas.microsoft.com/office/drawing/2014/main" id="{C772A910-420F-4154-8FC2-090A47108D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2548730"/>
              </p:ext>
            </p:extLst>
          </p:nvPr>
        </p:nvGraphicFramePr>
        <p:xfrm>
          <a:off x="6358188" y="1084597"/>
          <a:ext cx="4800600" cy="445452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119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 </a:t>
                      </a:r>
                      <a:r>
                        <a:rPr kumimoji="0" lang="es-MX" altLang="es-MX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  <a:endParaRPr kumimoji="0" lang="en-US" altLang="es-MX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Result</a:t>
                      </a:r>
                      <a:endParaRPr kumimoji="0" lang="en-US" altLang="es-MX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6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s-MX" altLang="es-MX" sz="22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altLang="es-MX" sz="22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s-MX" altLang="es-MX" sz="22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altLang="es-MX" sz="22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s-MX" altLang="es-MX" sz="22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s-MX" altLang="es-MX" sz="22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suma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resta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set on less than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MX" alt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</a:t>
                      </a:r>
                      <a:endParaRPr kumimoji="0" lang="en-US" altLang="es-MX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5053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es-MX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65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C89489-E3DA-4EE8-BBAF-61B2C5B54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Memoria de datos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D404F2-583C-488A-8AAC-CB2588EB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D9CD41-663E-4609-9143-DB9D98A0F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12</a:t>
            </a:fld>
            <a:endParaRPr lang="en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6FD0BB-43DE-42C8-889E-D03AE17D1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255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F2236DDE-6210-4541-9004-694464F39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60296" y="1935480"/>
            <a:ext cx="4397743" cy="393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1228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F67013-DA56-4D73-9812-E61927CA3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Multiplexor (</a:t>
            </a:r>
            <a:r>
              <a:rPr lang="es-MX" dirty="0" err="1"/>
              <a:t>mux</a:t>
            </a:r>
            <a:r>
              <a:rPr lang="es-MX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8C992B-D8A3-4908-899A-8ABF78E36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El multiplexor tiene 2</a:t>
            </a:r>
            <a:r>
              <a:rPr lang="es-MX" altLang="es-MX" baseline="30000" dirty="0"/>
              <a:t>n</a:t>
            </a:r>
            <a:r>
              <a:rPr lang="es-MX" altLang="es-MX" dirty="0"/>
              <a:t> entradas de datos, una salida y n bits de selección.</a:t>
            </a:r>
          </a:p>
          <a:p>
            <a:r>
              <a:rPr lang="es-MX" altLang="es-MX" dirty="0"/>
              <a:t>Los bits de selección se usan para decidir cuál entrada pasa a la salida.</a:t>
            </a:r>
            <a:endParaRPr lang="es-MX" dirty="0"/>
          </a:p>
          <a:p>
            <a:r>
              <a:rPr lang="es-MX" dirty="0" err="1"/>
              <a:t>Mux</a:t>
            </a:r>
            <a:r>
              <a:rPr lang="es-MX" dirty="0"/>
              <a:t> 2 a 1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AD471B0-8C47-4FDD-A072-02E70FD21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6C79A3-A635-40D9-9F35-F1842250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13</a:t>
            </a:fld>
            <a:endParaRPr lang="en-MX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8D432BFA-909E-4530-A066-AF3541CAE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312" y="4334940"/>
            <a:ext cx="2598531" cy="181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53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F4AC9-F8CB-4E5B-8CB7-25B68F826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Multiplexor (</a:t>
            </a:r>
            <a:r>
              <a:rPr lang="es-MX" dirty="0" err="1"/>
              <a:t>mux</a:t>
            </a:r>
            <a:r>
              <a:rPr lang="es-MX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3C29B8-8D7F-4817-9617-01A406F0C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Mux</a:t>
            </a:r>
            <a:r>
              <a:rPr lang="es-MX" dirty="0"/>
              <a:t> 4 a 1.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 err="1"/>
              <a:t>Mux</a:t>
            </a:r>
            <a:r>
              <a:rPr lang="es-MX" dirty="0"/>
              <a:t> 8 a 1.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46FE07-4FD9-420E-A775-98CB3E087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97D1FD-1323-4839-A14D-73AE6459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14</a:t>
            </a:fld>
            <a:endParaRPr lang="en-MX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68B7D8E0-52FE-478D-A83B-4D18AB432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0" y="2429669"/>
            <a:ext cx="2540000" cy="1778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AFD3B895-F797-47AA-8EB0-0F86441E3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0" y="4581401"/>
            <a:ext cx="3089345" cy="1540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398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8EE0A-126B-49AC-95A7-409D4B13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Full </a:t>
            </a:r>
            <a:r>
              <a:rPr lang="es-MX" dirty="0" err="1"/>
              <a:t>adder</a:t>
            </a:r>
            <a:r>
              <a:rPr lang="es-MX" dirty="0"/>
              <a:t> / sumador completo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CA759-EDC7-4C03-B5DC-F13FDF2E5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Entrada: 2 números de 32 bits y 1 bit de </a:t>
            </a:r>
            <a:r>
              <a:rPr lang="es-MX" dirty="0" err="1"/>
              <a:t>carry</a:t>
            </a:r>
            <a:r>
              <a:rPr lang="es-MX" dirty="0"/>
              <a:t>.</a:t>
            </a:r>
          </a:p>
          <a:p>
            <a:r>
              <a:rPr lang="es-MX" dirty="0"/>
              <a:t>Salida: 1 número de 32 bits y 1 bit de </a:t>
            </a:r>
            <a:r>
              <a:rPr lang="es-MX" dirty="0" err="1"/>
              <a:t>carry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E3BF13-B28E-4501-8D8B-2418FE7F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6759272-4411-4FA6-876C-A130907F7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15</a:t>
            </a:fld>
            <a:endParaRPr lang="en-MX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F8F98A0F-9FA0-4FB5-99A5-69E36F60B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0" y="2922589"/>
            <a:ext cx="3727577" cy="340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527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0D074-4E33-4002-BC02-1CA287DB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Extensor de signo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9C0417-2EF2-45B0-8313-9B437F61A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Entrada: un número de 2 bytes.</a:t>
            </a:r>
          </a:p>
          <a:p>
            <a:r>
              <a:rPr lang="es-MX" dirty="0"/>
              <a:t>Salida: el mismo número extendido a 4 bytes.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255</a:t>
            </a:r>
            <a:endParaRPr lang="es-MX" sz="160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41F7EF-11D6-4565-A12E-A409333CD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E62A4B-C8B0-404F-85D6-4E07CEE6E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16</a:t>
            </a:fld>
            <a:endParaRPr lang="en-MX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5EF9C3A-4056-488A-93F5-D3AF23909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451" y="3119753"/>
            <a:ext cx="3604742" cy="303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85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52D2A-2332-42D5-B66F-C79D805D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Unidad de shift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C2064A-EBDC-4A15-A569-C40B0BDD1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Entrada: un número de 4 bytes.</a:t>
            </a:r>
          </a:p>
          <a:p>
            <a:r>
              <a:rPr lang="es-MX" dirty="0"/>
              <a:t>Salida: el mismo número recorrido 2 bits a la izquierda.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57E633-E8A0-46A9-843C-FFAF013A5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373777B-68E9-403B-AD54-9868F3550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17</a:t>
            </a:fld>
            <a:endParaRPr lang="en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D34BFB6-C922-4579-A0E5-0D2059DFA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952" y="3182169"/>
            <a:ext cx="2496628" cy="223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26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AA530F-0D85-405D-B225-90914CFD1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Instrucciones aritmético-lógicas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CB6622-5D86-43C4-8AA4-6B1381CC4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Sus tres operandos son registros.</a:t>
            </a:r>
          </a:p>
          <a:p>
            <a:r>
              <a:rPr lang="es-MX" dirty="0"/>
              <a:t>Instrucciones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dirty="0"/>
              <a:t>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</a:t>
            </a:r>
            <a:r>
              <a:rPr lang="es-MX" dirty="0"/>
              <a:t>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s-MX" dirty="0"/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s-MX" dirty="0"/>
              <a:t>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slt</a:t>
            </a:r>
            <a:r>
              <a:rPr lang="es-MX" dirty="0"/>
              <a:t>.</a:t>
            </a:r>
          </a:p>
          <a:p>
            <a:r>
              <a:rPr lang="es-MX" dirty="0"/>
              <a:t>Leen dos registros fuente, realizan una operación aritmética o lógica y escriben el resultado en el registro destino.</a:t>
            </a:r>
          </a:p>
          <a:p>
            <a:r>
              <a:rPr lang="es-MX" dirty="0"/>
              <a:t>Los registros están guardados en el banco de registros.</a:t>
            </a:r>
          </a:p>
          <a:p>
            <a:r>
              <a:rPr lang="es-MX" dirty="0"/>
              <a:t>La ALU se usa para las operaciones.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D34101-A1F9-4208-BE9E-C0EC041A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8F225B-A805-4A5E-A8F4-1968C8D82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18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03850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C8D05-0C5F-400E-8317-80BDD6377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Instrucciones aritmético-lógicas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06FCD2-B58B-4401-8397-3D02487EE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datapath para las instrucciones aritmético-lógicas utiliza: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El banco de registros.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ALU.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DC551A4-9A56-4B39-A6F4-4CBB2B5A9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E507DF-3B0B-4E29-BCDF-AE467143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19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47840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D604-6FD3-F012-1652-6367338F7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9A674-2C43-51DE-EEBD-A6B21522B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El procesador o CPU (unidad central de procesamiento) sigue las instrucciones del programa al pie de la letra.</a:t>
            </a:r>
          </a:p>
          <a:p>
            <a:pPr eaLnBrk="1" hangingPunct="1"/>
            <a:r>
              <a:rPr lang="es-MX" altLang="es-MX" dirty="0"/>
              <a:t>Un procesador consta de dos componentes:</a:t>
            </a:r>
          </a:p>
          <a:p>
            <a:pPr marL="514350" indent="-514350">
              <a:buFont typeface="+mj-lt"/>
              <a:buAutoNum type="arabicPeriod"/>
            </a:pPr>
            <a:r>
              <a:rPr lang="es-MX" altLang="es-MX" dirty="0"/>
              <a:t>El datapath. </a:t>
            </a:r>
            <a:r>
              <a:rPr lang="es-MX" altLang="es-MX"/>
              <a:t>Ejecuta </a:t>
            </a:r>
            <a:r>
              <a:rPr lang="es-MX" altLang="es-MX" dirty="0"/>
              <a:t>operaciones aritméticas y lógicas.</a:t>
            </a:r>
          </a:p>
          <a:p>
            <a:pPr marL="514350" indent="-514350">
              <a:buFont typeface="+mj-lt"/>
              <a:buAutoNum type="arabicPeriod"/>
            </a:pPr>
            <a:r>
              <a:rPr lang="es-MX" altLang="es-MX" dirty="0"/>
              <a:t>El control. Ordena al datapath, memoria y dispositivos de I/O lo que hay que hacer de acuerdo al programa.</a:t>
            </a:r>
            <a:endParaRPr lang="en-US" altLang="es-MX" dirty="0"/>
          </a:p>
          <a:p>
            <a:endParaRPr lang="en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043040-7A47-4454-9A61-F6658E4F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BDA3820-981B-470D-A857-4BCDD6241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93941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7C76C3-25A4-4580-AFC2-85720A2EA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Datapath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0BE3D-866F-484F-8F3B-FD5B7FAA2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247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347E3AF-BB27-4EF2-9630-8486D7513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8E10AB-37E2-4665-9236-56BAD50C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20</a:t>
            </a:fld>
            <a:endParaRPr lang="en-MX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2E1477-1F8C-47F1-9593-72AA4B525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74862" y="1935480"/>
            <a:ext cx="8042275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668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8B4662-D3FF-4B9B-96C2-E80C6BD73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Instrucciones de acceso a memoria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10613C-2698-446C-BBCA-DEDA24A06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$r1, offset ($r2)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r1 ← Memoria[r2 + offset]</a:t>
            </a:r>
          </a:p>
          <a:p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$r1, offset ($r2)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Memoria[r2 + offset] ← r1</a:t>
            </a:r>
          </a:p>
          <a:p>
            <a:r>
              <a:rPr lang="es-MX" dirty="0"/>
              <a:t>Hay que sumar el offset (16 bits con signo) al registro base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$r2</a:t>
            </a:r>
            <a:r>
              <a:rPr lang="es-MX" dirty="0"/>
              <a:t>.</a:t>
            </a:r>
          </a:p>
          <a:p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dirty="0"/>
              <a:t> tiene que escribir el valor que se obtuvo de la memoria en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$r1</a:t>
            </a:r>
            <a:r>
              <a:rPr lang="es-MX" dirty="0"/>
              <a:t>.</a:t>
            </a:r>
          </a:p>
          <a:p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r>
              <a:rPr lang="es-MX" dirty="0"/>
              <a:t> tiene que leer el valor de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$r1</a:t>
            </a:r>
            <a:r>
              <a:rPr lang="es-MX" dirty="0"/>
              <a:t> y guardar su valor en la memoria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33291E-E94D-4F6C-9820-B14FF586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48150B-33AD-4F47-9577-AD956817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21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71286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5ACE6-F605-4C70-80DA-46CED9015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Instrucciones de acceso a memoria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9CB0CF-9B78-4D2D-BF05-95253715F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datapath para las instrucciones de acceso a memoria utiliza: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Banco de registros.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ALU.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Extensor de signo.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Memoria de datos.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CB632B-5B2E-4EB0-AE60-B464B61C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1F3CC1A-A2C0-49CA-8F96-5F2378878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22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613353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35B07-0341-4E44-9D7A-6EF1E917B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Datapath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875589-B280-4F09-A5FC-38EDDE1EB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247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42993D-D541-4C71-AC00-970645D16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435010-CF16-4BD5-84DA-3A824E9F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23</a:t>
            </a:fld>
            <a:endParaRPr lang="en-MX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C93CD71-1EE6-4AE3-8A4C-959BD18D8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39453" y="1810994"/>
            <a:ext cx="7478044" cy="383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0122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B93E4-E233-4CFD-80F3-1E1C46D1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Instrucciones de brinco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9507DD-F0A1-46A6-A792-52355AFEB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Dos instrucciones de brinco:</a:t>
            </a:r>
          </a:p>
          <a:p>
            <a:r>
              <a:rPr lang="es-MX" dirty="0"/>
              <a:t>Brinco condicional:</a:t>
            </a:r>
          </a:p>
          <a:p>
            <a:pPr marL="0" indent="0">
              <a:buNone/>
            </a:pPr>
            <a:r>
              <a:rPr lang="es-MX" dirty="0"/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beq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$t1, Etiqueta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t0 == t1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Etiqueta</a:t>
            </a:r>
          </a:p>
          <a:p>
            <a:r>
              <a:rPr lang="es-MX" dirty="0"/>
              <a:t>Brinco incondicional:</a:t>
            </a:r>
          </a:p>
          <a:p>
            <a:pPr marL="0" indent="0">
              <a:buNone/>
            </a:pPr>
            <a:r>
              <a:rPr lang="es-MX" dirty="0"/>
              <a:t>   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Etiqueta  		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Etiqueta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E04312F-87F6-48F9-A617-37B52BB8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6AAE51B-A4DC-490D-9F44-D74AF61F1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24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96435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919D4-03A6-4D5B-A87C-5FA50B28B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Brinco condicional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105D13-5D87-4C3F-9195-D13D47F61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MIPS, los brincos condicionales son relativos al PC (contador del programa).</a:t>
            </a:r>
          </a:p>
          <a:p>
            <a:r>
              <a:rPr lang="es-MX" dirty="0"/>
              <a:t>Ejemplo: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1000 Etiqueta: 	…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…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1040		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beq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$s0, $s1, Etiqueta</a:t>
            </a:r>
          </a:p>
          <a:p>
            <a:r>
              <a:rPr lang="es-MX" dirty="0"/>
              <a:t>El brinco </a:t>
            </a:r>
            <a:r>
              <a:rPr lang="es-MX" dirty="0" err="1"/>
              <a:t>beq</a:t>
            </a:r>
            <a:r>
              <a:rPr lang="es-MX" dirty="0"/>
              <a:t> se traduce en lenguaje máquina 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000100 10000 10001 1111111111110101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beq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$s0     $s1           -11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25059E3-A786-4951-A581-FFB35DC0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DE34A5-71DF-428E-8FF4-576D9F8F1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25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0454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D9265-B9FE-4D57-91BA-04E80169B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Brinco condicional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10C7CC-369E-4B93-8265-399FE0F84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PC += 4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$s0 == $s1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PC = PC + offset * 4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C7461E-37EA-4F1B-9B54-0BD38C98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12DF7B-C0D1-499B-9A34-4137BD9F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26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270075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3A140-61A4-4582-9C44-3ED7BE7D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Brinco condicional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EF4B7D-DA71-4096-B21B-207D57C32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datapath para la instrucción de brinco condicional utiliza: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Banco de registros.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Extensor de signo.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Sumador.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ALU.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Unidad de shift.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F7A721-7D5E-4C2E-B15D-817C3B839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C42EC5-C27C-410D-BD4E-34C50599B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27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927752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66DF1D-9324-4D94-8EB9-4BA93909B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Datapath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53714A-434A-4D70-9490-8DE0835E2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256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154022-12CF-45F7-B0D7-16213AC9B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D926BA9-7D85-4F35-979C-2E1FBBA89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28</a:t>
            </a:fld>
            <a:endParaRPr lang="en-MX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A800630-F628-421B-95FB-34F3E9674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316" y="250033"/>
            <a:ext cx="7287642" cy="536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617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DB198-7B66-42E3-A3AD-028744FC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Brinco incondicional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0EE3EB-3467-4674-B743-7766EC718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MIPS los brincos incondicionales son absolutos.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1000 Etiqueta: 	…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…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1040		j Etiqueta</a:t>
            </a:r>
          </a:p>
          <a:p>
            <a:r>
              <a:rPr lang="es-MX" dirty="0"/>
              <a:t>La instrucción j se traduce en lenguaje máquina: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000010 00000000000000000011111010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j                            250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E07E9F-8010-4870-A370-BF4AE651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756DDB-47BA-4EA8-A599-888A84FF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29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97971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1FB2-CCCF-213A-515F-5905830D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MIPS simplificado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934D1-2119-2140-2DE9-224CEB8A0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Se examinará una implementación de un subconjunto de MIPS:</a:t>
            </a:r>
          </a:p>
          <a:p>
            <a:pPr marL="514350" indent="-514350">
              <a:buFont typeface="+mj-lt"/>
              <a:buAutoNum type="arabicPeriod"/>
            </a:pPr>
            <a:r>
              <a:rPr lang="es-MX" altLang="es-MX" dirty="0"/>
              <a:t>Instrucciones de referencia a memoria: load word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/>
              <a:t>) y store word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r>
              <a:rPr lang="es-MX" altLang="es-MX" dirty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s-MX" altLang="es-MX" dirty="0"/>
              <a:t>Instrucciones aritmético-lógicas: suma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altLang="es-MX" dirty="0"/>
              <a:t>), resta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</a:t>
            </a:r>
            <a:r>
              <a:rPr lang="es-MX" altLang="es-MX" dirty="0"/>
              <a:t>),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s-MX" altLang="es-MX" dirty="0"/>
              <a:t>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s-MX" altLang="es-MX" dirty="0"/>
              <a:t> y set on less than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slt</a:t>
            </a:r>
            <a:r>
              <a:rPr lang="es-MX" altLang="es-MX" dirty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s-MX" altLang="es-MX" dirty="0"/>
              <a:t>Instrucciones de brincos: brinca si igual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beq</a:t>
            </a:r>
            <a:r>
              <a:rPr lang="es-MX" altLang="es-MX" dirty="0"/>
              <a:t>) y brinco incondicional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s-MX" altLang="es-MX" dirty="0"/>
              <a:t>).</a:t>
            </a:r>
          </a:p>
          <a:p>
            <a:r>
              <a:rPr lang="es-MX" altLang="es-MX" dirty="0"/>
              <a:t>Las instrucciones se ejecutan de forma secuencial en un ciclo de reloj.</a:t>
            </a:r>
          </a:p>
          <a:p>
            <a:endParaRPr lang="en-US" alt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37DFD0-84BD-4E1F-8FD8-2C1463A78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380FC81-C124-4821-814B-F61F5E5B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524423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6CA259-58A2-4F29-A51F-A6247822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Brinco incondicional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538252-1710-46BB-9240-A930AC592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PC += 4	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no tiene efecto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PC = (offset &lt;&lt; 2)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multiplica por 4</a:t>
            </a:r>
          </a:p>
          <a:p>
            <a:r>
              <a:rPr lang="es-MX" dirty="0"/>
              <a:t>La instrucción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s-MX" dirty="0"/>
              <a:t> necesita hacer un shift a la izquierda de 2 bits.</a:t>
            </a:r>
          </a:p>
          <a:p>
            <a:r>
              <a:rPr lang="es-MX" dirty="0"/>
              <a:t>Usa una unidad de shift.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74B79C-2550-4D33-A17D-228A2B70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72219C3-802B-4157-87B2-1A92BE952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30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3998907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0DB19-0C1D-4707-BC52-E4DEF9D2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Uniendo datapaths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E371BC-EB66-4163-A654-321F555D4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Objetivo: crear un solo datapath a partir de los datapaths individuales: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Instrucciones aritméticas y lógicas.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Instrucciones de acceso a memoria.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Brincos.</a:t>
            </a:r>
          </a:p>
          <a:p>
            <a:r>
              <a:rPr lang="es-MX" dirty="0"/>
              <a:t>Agregar el control.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3EC242-C730-4E98-B5D8-D51B0E03F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403D3F-E87B-48DC-970A-B7DA7E73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31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097076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6808A2-4A52-4B89-827B-16A86266D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Paso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8C8F2D-5E94-4157-A94C-8D92B2390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Unir los datapaths de las instrucciones aritméticas y lógicas y el de las instrucciones de acceso a memoria.</a:t>
            </a:r>
          </a:p>
          <a:p>
            <a:r>
              <a:rPr lang="es-MX" dirty="0"/>
              <a:t>Las diferencias son en las entradas de la ALU y en el registro destino.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C23949-0355-44F3-91FF-3929C3CD5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DC368FB-C6DA-4DDB-BA4D-FEE9C341D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32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7272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5B85A-F2F7-4181-9EC3-D503FEFB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ALU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446510-A866-4391-9989-8E7F25305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MX" dirty="0"/>
              <a:t>Instrucciones aritméticas y lógicas: las entradas son dos registros.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Instrucciones de acceso a la memoria: una entrada es un registro y la otra es una constante.</a:t>
            </a:r>
          </a:p>
          <a:p>
            <a:r>
              <a:rPr lang="es-MX" dirty="0"/>
              <a:t>Ejemplo: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$t1, $t2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usa la ALU para sumar t1 + t2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50($a0) 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usa la ALU para sumar a0 + 50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02ABECC-7EC6-41B0-B657-493091A33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885EAA-7A18-4A4A-B9BF-515D9086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33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2146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2FD503-D66A-429E-AABB-5B74701F4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Registro destino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5DE561-0C2D-4BA6-BAE8-010157C65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MX" dirty="0"/>
              <a:t>Instrucciones aritméticas y lógicas: el valor que se guarda es la salida de la ALU.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Instrucción de carga: el valor que se guarda viene de la memoria.</a:t>
            </a:r>
          </a:p>
          <a:p>
            <a:r>
              <a:rPr lang="es-MX" dirty="0"/>
              <a:t>Ejemplo:</a:t>
            </a:r>
          </a:p>
          <a:p>
            <a:pPr marL="0" indent="0">
              <a:buNone/>
            </a:pPr>
            <a:r>
              <a:rPr lang="es-MX" dirty="0"/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$t1, $t2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t0 ← t1 + t2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50($a0)  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t0 ← Memoria[a0 + 50]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CB0691-BEB2-4ABB-9073-02C5F4E2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1EF9E2-0B39-4864-9A9B-A01E2B1DF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34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67745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6B517-7D06-4439-B7A9-528E8A23A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Uniendo datapaths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D3CB6E-CBD0-4205-AA7C-1D94A1343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Para usar la misma ALU: agregar un </a:t>
            </a:r>
            <a:r>
              <a:rPr lang="es-MX" dirty="0" err="1"/>
              <a:t>mux</a:t>
            </a:r>
            <a:r>
              <a:rPr lang="es-MX" dirty="0"/>
              <a:t> en la segunda entrada.</a:t>
            </a:r>
          </a:p>
          <a:p>
            <a:r>
              <a:rPr lang="es-MX" dirty="0"/>
              <a:t>Para usar el mismo banco de registros: agregar un </a:t>
            </a:r>
            <a:r>
              <a:rPr lang="es-MX" dirty="0" err="1"/>
              <a:t>mux</a:t>
            </a:r>
            <a:r>
              <a:rPr lang="es-MX" dirty="0"/>
              <a:t> en la entrada de datos.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A61881-2FF7-405F-86DB-319A3A35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FD0DE7-0495-4326-B7D1-90F4CDA46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35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3586112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8072A9-07E8-4985-BF6B-BB2530A1D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Datapath unificado paso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7A8B89-AA53-4FA0-8A64-23ED056BF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258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18C387-A6F2-44F2-9E7B-0DB86AF8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A48562-D3EF-4C73-B9E4-4685E7F5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36</a:t>
            </a:fld>
            <a:endParaRPr lang="en-MX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8EF718AB-3288-4FC5-B15F-DE2632DC4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59242" y="1935480"/>
            <a:ext cx="7339264" cy="375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34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19ACAD-EFE3-4DF8-84C8-3439514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Paso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7608F3-E65C-49ED-8EDA-7DCB86ECC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Combinar los datapaths de: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Ciclo de </a:t>
            </a:r>
            <a:r>
              <a:rPr lang="es-MX" dirty="0" err="1"/>
              <a:t>fetch</a:t>
            </a:r>
            <a:r>
              <a:rPr lang="es-MX" dirty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Datapath del paso 1.</a:t>
            </a:r>
          </a:p>
          <a:p>
            <a:pPr marL="514350" indent="-514350">
              <a:buFont typeface="+mj-lt"/>
              <a:buAutoNum type="alphaLcParenR"/>
            </a:pPr>
            <a:r>
              <a:rPr lang="es-MX" dirty="0"/>
              <a:t>Instrucciones de brinco.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CADFEB-02DA-4F3E-97C4-62539FAF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1BD4F9-2F48-456F-8F3E-18B3C101A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37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1470450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15A8DC-7083-4248-A9FF-03E5D3C91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Datapath del brinco condicional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35C721-ED31-4BAC-A4F5-C444DC378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agrega un multiplexor a la entrada del PC (contador de programa) controlado por una señal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PCSrc</a:t>
            </a:r>
            <a:r>
              <a:rPr lang="es-MX" dirty="0"/>
              <a:t>:</a:t>
            </a:r>
          </a:p>
          <a:p>
            <a:r>
              <a:rPr lang="es-MX" dirty="0"/>
              <a:t>0 – No hay brinco 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es-MX" dirty="0"/>
              <a:t> ←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es-MX" dirty="0"/>
              <a:t> + 4).</a:t>
            </a:r>
          </a:p>
          <a:p>
            <a:r>
              <a:rPr lang="es-MX" dirty="0"/>
              <a:t>1 – Si hay brinco 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es-MX" dirty="0"/>
              <a:t> ← salida del sumador).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020462-0550-460A-B6E5-A765A4C00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5980E2-A310-4F1A-9F4E-121E9F6D6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38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2992446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91F80-A7CC-428C-B15D-0DDC29F0E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Datapath unificado paso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FAEC48-702F-49E4-91F4-F30806066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258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AB9CDB5-043F-44B3-A2B3-B440715A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9B72C3-441E-4844-9A06-11AE4061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39</a:t>
            </a:fld>
            <a:endParaRPr lang="en-MX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B379442-27A5-4819-A21B-0F60AB3BA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590" y="1744466"/>
            <a:ext cx="5881221" cy="394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69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7122E-2C77-41D5-99B0-E4BDC0AAA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Implementación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2A17CD-E3E1-41F1-B18D-9DDD9F2A3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Leer una instrucción.</a:t>
            </a:r>
          </a:p>
          <a:p>
            <a:r>
              <a:rPr lang="es-MX" dirty="0"/>
              <a:t>Leer registros.</a:t>
            </a:r>
          </a:p>
          <a:p>
            <a:r>
              <a:rPr lang="es-MX" dirty="0"/>
              <a:t>Ejecutar la instrucción.</a:t>
            </a:r>
          </a:p>
          <a:p>
            <a:r>
              <a:rPr lang="es-MX" dirty="0"/>
              <a:t>Guardar resultados.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87FEDFE-95F9-44A5-8573-9EC27C745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E13F52-44A2-4DDB-B7E6-41D9B14E3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4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719394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7AB59A-BC76-4043-8484-C169B46FB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Agregar el control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1C1897-DFF0-4B4E-A349-1923FE0F3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detalles están en el libro en la sección 4.4 (no es parte del curso).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2E69C2-3C3A-461F-8B93-E8F801288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27CADE3-E5FE-481E-8C00-57C36CD4F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40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0883755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FA0CF-B917-FDE9-83E0-505B08419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Procesador secuencial de un ciclo</a:t>
            </a:r>
            <a:endParaRPr lang="en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CA95F-B36F-8EAE-3670-AF90F8A01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pPr marL="0" indent="0">
              <a:buNone/>
            </a:pPr>
            <a:r>
              <a:rPr lang="en-MX" sz="1600" b="1" dirty="0"/>
              <a:t>Fuente: COD</a:t>
            </a:r>
            <a:r>
              <a:rPr lang="es-MX" sz="1600" b="1" dirty="0"/>
              <a:t>-HSI</a:t>
            </a:r>
            <a:r>
              <a:rPr lang="en-MX" sz="1600" b="1" dirty="0"/>
              <a:t> 5, p. 27</a:t>
            </a:r>
            <a:r>
              <a:rPr lang="es-MX" sz="1600" b="1" dirty="0"/>
              <a:t>1</a:t>
            </a:r>
            <a:endParaRPr lang="en-MX" sz="1600" b="1" dirty="0"/>
          </a:p>
        </p:txBody>
      </p:sp>
      <p:sp>
        <p:nvSpPr>
          <p:cNvPr id="9" name="Marcador de pie de página 8">
            <a:extLst>
              <a:ext uri="{FF2B5EF4-FFF2-40B4-BE49-F238E27FC236}">
                <a16:creationId xmlns:a16="http://schemas.microsoft.com/office/drawing/2014/main" id="{EFADB9A0-07F8-4B5A-955C-7BA0B4B17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3CE5C4BB-A524-437F-A16C-7BCAAE06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41</a:t>
            </a:fld>
            <a:endParaRPr lang="en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7F1270B-B120-47D3-B466-48A9676AF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347" y="1902792"/>
            <a:ext cx="5636126" cy="445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5638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9BD88-4FC4-4E89-BB3B-28F9210EF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Señales de control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A31BB1EA-0B73-4EA1-B337-C07645D01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435" y="2356841"/>
            <a:ext cx="11469129" cy="2006549"/>
          </a:xfrm>
          <a:prstGeom prst="rect">
            <a:avLst/>
          </a:prstGeo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C8996A-1195-495D-820C-18090FE67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3B46C7-F17B-4E65-8FCB-0E7C87E04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42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10672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BC953-EEF6-2321-B183-036120C06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Primeros pasos</a:t>
            </a:r>
            <a:endParaRPr lang="en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448A-D9A2-EC73-DD57-2F6DF854F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La implementación de las distintas instrucciones tiene varias acciones en común.</a:t>
            </a:r>
          </a:p>
          <a:p>
            <a:r>
              <a:rPr lang="es-MX" altLang="es-MX" dirty="0"/>
              <a:t>Los primeros dos pasos son iguales:</a:t>
            </a:r>
          </a:p>
          <a:p>
            <a:pPr marL="514350" indent="-514350">
              <a:buFont typeface="+mj-lt"/>
              <a:buAutoNum type="arabicPeriod"/>
            </a:pPr>
            <a:r>
              <a:rPr lang="es-MX" altLang="es-MX" dirty="0"/>
              <a:t>Enviar el PC (contador de programa) a la memoria y sacar la siguiente instrucción (ciclo de fetch).</a:t>
            </a:r>
          </a:p>
          <a:p>
            <a:pPr marL="514350" indent="-514350">
              <a:buFont typeface="+mj-lt"/>
              <a:buAutoNum type="arabicPeriod"/>
            </a:pPr>
            <a:r>
              <a:rPr lang="es-MX" altLang="es-MX" dirty="0"/>
              <a:t>Leer uno o dos registros del banco de registros.</a:t>
            </a:r>
          </a:p>
          <a:p>
            <a:r>
              <a:rPr lang="es-MX" altLang="es-MX" dirty="0"/>
              <a:t>Lo siguiente depende de la clase de instrucción, pero es parecido.</a:t>
            </a:r>
            <a:endParaRPr lang="en-US" altLang="es-MX" dirty="0"/>
          </a:p>
          <a:p>
            <a:endParaRPr lang="es-MX" altLang="es-MX" dirty="0"/>
          </a:p>
          <a:p>
            <a:endParaRPr lang="es-MX" altLang="es-MX" dirty="0"/>
          </a:p>
          <a:p>
            <a:endParaRPr lang="en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84014F1-2C36-49EF-ABE1-F65AB986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2FD78A8-6703-4449-8DA3-D17DB8F0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5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82522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5A0A1F-A71B-43B3-AD01-DE68E9A43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Ciclo de </a:t>
            </a:r>
            <a:r>
              <a:rPr lang="es-MX" dirty="0" err="1"/>
              <a:t>fetch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C909AD-D0DA-421E-A141-1C254537B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Lee una instrucción e incrementa el PC.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253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B592FE15-2151-412D-9F68-62E5E34A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979" y="2454276"/>
            <a:ext cx="5103812" cy="3870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D2C88912-FCFC-4A55-ADC7-E3E8E16E3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B37EF363-545C-4AFC-AC0C-2D1B9426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6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94754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17B4-AA95-0B7C-8B84-3B12F3B0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Ejecutar la instrucción</a:t>
            </a:r>
            <a:endParaRPr lang="en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F4012-9F1C-40A0-1A23-86797A79B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Todas las instrucciones, excepto el brinco incondicional, usan la ALU (unidad aritmético-lógica).</a:t>
            </a:r>
          </a:p>
          <a:p>
            <a:r>
              <a:rPr lang="es-MX" altLang="es-MX" dirty="0"/>
              <a:t>Las instrucciones de referencia a memoria para calcular direcciones.</a:t>
            </a:r>
          </a:p>
          <a:p>
            <a:r>
              <a:rPr lang="es-MX" altLang="es-MX" dirty="0"/>
              <a:t>Las instrucciones aritmético-lógicas para su operación.</a:t>
            </a:r>
          </a:p>
          <a:p>
            <a:r>
              <a:rPr lang="es-MX" altLang="es-MX" dirty="0"/>
              <a:t>Los brincos para evaluar la condición.</a:t>
            </a:r>
            <a:endParaRPr lang="es-ES" altLang="es-MX" dirty="0"/>
          </a:p>
          <a:p>
            <a:endParaRPr lang="en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AF8F83-0579-43A8-8AFF-14DBB3AF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ED7ECC3-FE67-44F0-B734-D28A9681A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7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1041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C008-9AE3-675D-C4A9-93CBAF587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</a:t>
            </a:r>
            <a:endParaRPr lang="en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ABB5D-E7BF-0975-A383-86E083D6D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Las instrucciones aritmético-lógicas guardan la salida de la ALU en el registro destino.</a:t>
            </a:r>
          </a:p>
          <a:p>
            <a:r>
              <a:rPr lang="es-MX" altLang="es-MX" dirty="0"/>
              <a:t>La carga lee un dato de la memoria y lo guarda en un registro.</a:t>
            </a:r>
          </a:p>
          <a:p>
            <a:r>
              <a:rPr lang="es-MX" altLang="es-MX" dirty="0"/>
              <a:t>El store guarda el valor del registro fuente en la memoria.</a:t>
            </a:r>
          </a:p>
          <a:p>
            <a:r>
              <a:rPr lang="es-MX" altLang="es-MX" dirty="0"/>
              <a:t>Los brincos condicionales, dependiendo de la condición, actualizan  el PC (contador de programa).</a:t>
            </a:r>
          </a:p>
          <a:p>
            <a:r>
              <a:rPr lang="es-ES" altLang="es-MX" dirty="0"/>
              <a:t>Los brincos incondicionales actualizan el PC.</a:t>
            </a:r>
          </a:p>
          <a:p>
            <a:endParaRPr lang="en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0CB5CA8-427A-4A47-91B3-15D319C94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F7418B-D1EF-4DD1-B23A-A2959F4B6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8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14913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Implementación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utilizan los siguientes componentes:</a:t>
            </a:r>
          </a:p>
          <a:p>
            <a:r>
              <a:rPr lang="es-MX" dirty="0"/>
              <a:t>Componentes principales: banco de registros, memoria de instrucciones, memoria de datos y ALU.</a:t>
            </a:r>
          </a:p>
          <a:p>
            <a:r>
              <a:rPr lang="es-MX" dirty="0"/>
              <a:t>Componentes extras: sumadores, unidades de corrimiento, multiplexores y extensor de signo.</a:t>
            </a:r>
          </a:p>
          <a:p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51BF41F-BD0B-4F77-9F24-2AAF2CD8A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4E8DC2-94D0-4414-8B09-FD51CFE00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FF25D-EAC7-B24B-838A-49DA54B7367E}" type="slidenum">
              <a:rPr lang="en-MX" smtClean="0"/>
              <a:t>9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48396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01-Presentacion</Template>
  <TotalTime>716</TotalTime>
  <Words>1616</Words>
  <Application>Microsoft Office PowerPoint</Application>
  <PresentationFormat>Panorámica</PresentationFormat>
  <Paragraphs>381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 2</vt:lpstr>
      <vt:lpstr>Flujo</vt:lpstr>
      <vt:lpstr>Diseño de un procesador secuencial</vt:lpstr>
      <vt:lpstr>Introducción</vt:lpstr>
      <vt:lpstr>MIPS simplificado</vt:lpstr>
      <vt:lpstr>Implementación</vt:lpstr>
      <vt:lpstr>Primeros pasos</vt:lpstr>
      <vt:lpstr>Ciclo de fetch</vt:lpstr>
      <vt:lpstr>Ejecutar la instrucción</vt:lpstr>
      <vt:lpstr>Resultado</vt:lpstr>
      <vt:lpstr>Implementación</vt:lpstr>
      <vt:lpstr>Banco de registros</vt:lpstr>
      <vt:lpstr>ALU</vt:lpstr>
      <vt:lpstr>Memoria de datos</vt:lpstr>
      <vt:lpstr>Multiplexor (mux)</vt:lpstr>
      <vt:lpstr>Multiplexor (mux)</vt:lpstr>
      <vt:lpstr>Full adder / sumador completo</vt:lpstr>
      <vt:lpstr>Extensor de signo</vt:lpstr>
      <vt:lpstr>Unidad de shift</vt:lpstr>
      <vt:lpstr>Instrucciones aritmético-lógicas</vt:lpstr>
      <vt:lpstr>Instrucciones aritmético-lógicas</vt:lpstr>
      <vt:lpstr>Datapath</vt:lpstr>
      <vt:lpstr>Instrucciones de acceso a memoria</vt:lpstr>
      <vt:lpstr>Instrucciones de acceso a memoria</vt:lpstr>
      <vt:lpstr>Datapath</vt:lpstr>
      <vt:lpstr>Instrucciones de brinco</vt:lpstr>
      <vt:lpstr>Brinco condicional</vt:lpstr>
      <vt:lpstr>Brinco condicional</vt:lpstr>
      <vt:lpstr>Brinco condicional</vt:lpstr>
      <vt:lpstr>Datapath</vt:lpstr>
      <vt:lpstr>Brinco incondicional</vt:lpstr>
      <vt:lpstr>Brinco incondicional</vt:lpstr>
      <vt:lpstr>Uniendo datapaths</vt:lpstr>
      <vt:lpstr>Paso 1</vt:lpstr>
      <vt:lpstr>ALU</vt:lpstr>
      <vt:lpstr>Registro destino</vt:lpstr>
      <vt:lpstr>Uniendo datapaths</vt:lpstr>
      <vt:lpstr>Datapath unificado paso 1</vt:lpstr>
      <vt:lpstr>Paso 2</vt:lpstr>
      <vt:lpstr>Datapath del brinco condicional</vt:lpstr>
      <vt:lpstr>Datapath unificado paso 2</vt:lpstr>
      <vt:lpstr>Agregar el control</vt:lpstr>
      <vt:lpstr>Procesador secuencial de un ciclo</vt:lpstr>
      <vt:lpstr>Señales de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procesador</dc:title>
  <dc:creator>HECTOR ANTONIO VILLA MARTINEZ</dc:creator>
  <cp:lastModifiedBy>HECTOR ANTONIO VILLA MARTINEZ</cp:lastModifiedBy>
  <cp:revision>36</cp:revision>
  <dcterms:created xsi:type="dcterms:W3CDTF">2023-02-18T00:06:59Z</dcterms:created>
  <dcterms:modified xsi:type="dcterms:W3CDTF">2025-02-11T23:47:19Z</dcterms:modified>
</cp:coreProperties>
</file>