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61" r:id="rId5"/>
    <p:sldId id="263" r:id="rId6"/>
    <p:sldId id="259" r:id="rId7"/>
    <p:sldId id="316" r:id="rId8"/>
    <p:sldId id="317" r:id="rId9"/>
    <p:sldId id="319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5" r:id="rId18"/>
    <p:sldId id="286" r:id="rId19"/>
    <p:sldId id="318" r:id="rId20"/>
    <p:sldId id="284" r:id="rId2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67"/>
    <p:restoredTop sz="94722"/>
  </p:normalViewPr>
  <p:slideViewPr>
    <p:cSldViewPr snapToGrid="0">
      <p:cViewPr varScale="1">
        <p:scale>
          <a:sx n="56" d="100"/>
          <a:sy n="56" d="100"/>
        </p:scale>
        <p:origin x="9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X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2A4B0F-D6C9-5947-BD8B-8EBAD3C7E31A}" type="datetimeFigureOut">
              <a:rPr lang="en-MX" smtClean="0"/>
              <a:t>02/10/2025</a:t>
            </a:fld>
            <a:endParaRPr lang="en-MX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X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F6BDA4-C2F7-574C-A6C8-A2E2D011EC20}" type="slidenum">
              <a:rPr lang="en-MX" smtClean="0"/>
              <a:t>‹Nº›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1774655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F6BDA4-C2F7-574C-A6C8-A2E2D011EC20}" type="slidenum">
              <a:rPr lang="en-MX" smtClean="0"/>
              <a:t>7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4155581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FB6E-CE18-4E4B-996B-67ADA8A74B29}" type="datetime1">
              <a:rPr lang="en-US" smtClean="0"/>
              <a:t>2/10/2025</a:t>
            </a:fld>
            <a:endParaRPr lang="en-MX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8A0B-17AB-194B-A7D0-F506B4DDD194}" type="slidenum">
              <a:rPr lang="en-MX" smtClean="0"/>
              <a:t>‹Nº›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6960860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78F1E-A2B5-8E4F-90E3-C473F9EB82EE}" type="datetime1">
              <a:rPr lang="en-US" smtClean="0"/>
              <a:t>2/10/2025</a:t>
            </a:fld>
            <a:endParaRPr lang="en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8A0B-17AB-194B-A7D0-F506B4DDD194}" type="slidenum">
              <a:rPr lang="en-MX" smtClean="0"/>
              <a:t>‹Nº›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2634113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876B2-8C68-C448-BBBE-563C0AFCA6EB}" type="datetime1">
              <a:rPr lang="en-US" smtClean="0"/>
              <a:t>2/10/2025</a:t>
            </a:fld>
            <a:endParaRPr lang="en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8A0B-17AB-194B-A7D0-F506B4DDD194}" type="slidenum">
              <a:rPr lang="en-MX" smtClean="0"/>
              <a:t>‹Nº›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3956021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C8EEE-2B2D-1344-8A08-290DFB90B8AE}" type="datetime1">
              <a:rPr lang="en-US" smtClean="0"/>
              <a:t>2/10/2025</a:t>
            </a:fld>
            <a:endParaRPr lang="en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8A0B-17AB-194B-A7D0-F506B4DDD194}" type="slidenum">
              <a:rPr lang="en-MX" smtClean="0"/>
              <a:t>‹Nº›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724782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E2E71-3134-914E-BBD6-666C00EC4B20}" type="datetime1">
              <a:rPr lang="en-US" smtClean="0"/>
              <a:t>2/10/2025</a:t>
            </a:fld>
            <a:endParaRPr lang="en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8A0B-17AB-194B-A7D0-F506B4DDD194}" type="slidenum">
              <a:rPr lang="en-MX" smtClean="0"/>
              <a:t>‹Nº›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31496226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54C2F-2A7A-024F-B2EB-F5191576F65C}" type="datetime1">
              <a:rPr lang="en-US" smtClean="0"/>
              <a:t>2/10/2025</a:t>
            </a:fld>
            <a:endParaRPr lang="en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8A0B-17AB-194B-A7D0-F506B4DDD194}" type="slidenum">
              <a:rPr lang="en-MX" smtClean="0"/>
              <a:t>‹Nº›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2204946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7ACE9-B106-4D4E-9C38-4E81C57B73CB}" type="datetime1">
              <a:rPr lang="en-US" smtClean="0"/>
              <a:t>2/10/2025</a:t>
            </a:fld>
            <a:endParaRPr lang="en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8A0B-17AB-194B-A7D0-F506B4DDD194}" type="slidenum">
              <a:rPr lang="en-MX" smtClean="0"/>
              <a:t>‹Nº›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2530205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83997-D5DA-C44C-96E1-7A70B8CC95D6}" type="datetime1">
              <a:rPr lang="en-US" smtClean="0"/>
              <a:t>2/10/2025</a:t>
            </a:fld>
            <a:endParaRPr lang="en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8A0B-17AB-194B-A7D0-F506B4DDD194}" type="slidenum">
              <a:rPr lang="en-MX" smtClean="0"/>
              <a:t>‹Nº›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4000591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87685-5A8B-504F-BE36-FDC2C086E95F}" type="datetime1">
              <a:rPr lang="en-US" smtClean="0"/>
              <a:t>2/10/2025</a:t>
            </a:fld>
            <a:endParaRPr lang="en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8A0B-17AB-194B-A7D0-F506B4DDD194}" type="slidenum">
              <a:rPr lang="en-MX" smtClean="0"/>
              <a:t>‹Nº›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850317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1A948-7CB8-A64D-87FE-CA6A3374321A}" type="datetime1">
              <a:rPr lang="en-US" smtClean="0"/>
              <a:t>2/10/2025</a:t>
            </a:fld>
            <a:endParaRPr lang="en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8A0B-17AB-194B-A7D0-F506B4DDD194}" type="slidenum">
              <a:rPr lang="en-MX" smtClean="0"/>
              <a:t>‹Nº›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4208962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0EDC6-6F98-DF43-9B5D-3D43783C2ABB}" type="datetime1">
              <a:rPr lang="en-US" smtClean="0"/>
              <a:t>2/10/2025</a:t>
            </a:fld>
            <a:endParaRPr lang="en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CBD18A0B-17AB-194B-A7D0-F506B4DDD194}" type="slidenum">
              <a:rPr lang="en-MX" smtClean="0"/>
              <a:t>‹Nº›</a:t>
            </a:fld>
            <a:endParaRPr lang="en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109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15B6CDB-C222-0D4C-8526-7BB127D03982}" type="datetime1">
              <a:rPr lang="en-US" smtClean="0"/>
              <a:t>2/10/2025</a:t>
            </a:fld>
            <a:endParaRPr lang="en-MX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BD18A0B-17AB-194B-A7D0-F506B4DDD194}" type="slidenum">
              <a:rPr lang="en-MX" smtClean="0"/>
              <a:t>‹Nº›</a:t>
            </a:fld>
            <a:endParaRPr lang="en-MX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2728992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tel.com/content/www/us/en/developer/articles/technical/intel-sdm.html" TargetMode="External"/><Relationship Id="rId2" Type="http://schemas.openxmlformats.org/officeDocument/2006/relationships/hyperlink" Target="https://www.intel.com/content/www/us/en/docs/intrinsics-guide/index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songho.ca/misc/sse/sse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www.researchgate.net/figure/Figure-S12-The-two-fundamental-SIMD-instructions-for-the-prefix-sum-Left-vaddps_fig5_355221823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C625B-E0E1-0A39-5D3C-2A993BF1A3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MX" dirty="0"/>
              <a:t>Subword Parallelism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8C2495-BEC4-5927-B439-A4749A738A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383995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72C11-F7F3-6B3A-A0A3-D6ABB6220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Suma de arreglos </a:t>
            </a:r>
            <a:r>
              <a:rPr lang="en-MX" dirty="0"/>
              <a:t>en 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55D479-E033-C6C9-CD16-B09BA3EA67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X" dirty="0"/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void add(float *z, float *x, float *y, int n)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int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for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0;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n;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++) {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z[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= x[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+ y[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];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}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endParaRPr lang="en-MX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1A72CF-21E2-ECE5-38AC-A707E41C3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5D3CB6-E76C-0E19-44CB-A56E22BB8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651A-B246-1843-A3BF-B961162F1F44}" type="slidenum">
              <a:rPr lang="en-MX" smtClean="0"/>
              <a:t>10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2650438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DE6A1-FE48-8BC1-0916-46EE9AC96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Programa principal en 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E9E6A-22A3-DA9A-28C6-E42460E861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 main()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float x[] = {1, 2, 3, 4, 5};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float y[] = {11, 12, 13, 14, 15};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float z[5];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int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 = 5;  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add (&amp;z[0], &amp;x[0], &amp;y[0], n);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for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0;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n;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++) {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(“%f\n”, z[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]);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}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return 0;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MX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578CE0-A645-7463-1E7F-1BD0CD0FC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8E7A16-BAE0-CD97-5CEA-3FED14D7C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651A-B246-1843-A3BF-B961162F1F44}" type="slidenum">
              <a:rPr lang="en-MX" smtClean="0"/>
              <a:t>11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2497810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84C87-448F-4ED0-DA10-0497D028D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Suma de arreglos </a:t>
            </a:r>
            <a:r>
              <a:rPr lang="en-MX" dirty="0"/>
              <a:t>en ensamblador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97AC04-C075-71C3-F3D9-1E6327F74F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rcx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points to z;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rdx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points to x; r8 points to y; r9 has n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NSE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equ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                                 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num_simd_elements</a:t>
            </a:r>
            <a:endParaRPr lang="en-US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Loop1:  mov r10, r9                        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r10 = n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sub r10,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r10 = n –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cmp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r10, NSE                   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is n –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NSE?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Loop2                           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jump if yes</a:t>
            </a:r>
          </a:p>
          <a:p>
            <a:pPr marL="0" indent="0">
              <a:buNone/>
            </a:pPr>
            <a:endParaRPr lang="en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8DA16D-8AF4-4BF9-D989-1C769FAC0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A4F5C1-92C6-24B7-4BF5-32D2BC7BD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651A-B246-1843-A3BF-B961162F1F44}" type="slidenum">
              <a:rPr lang="en-MX" smtClean="0"/>
              <a:t>12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2938606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60799-3452-DB70-B5BE-2961CFB98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Suma de arreglos </a:t>
            </a:r>
            <a:r>
              <a:rPr lang="en-MX" dirty="0"/>
              <a:t>en ensamblador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57C6-0994-109F-2AA2-F068EDE2E4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Calculate z[i:i+7] = x[i:i+7] + y[i:i+7]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vmovups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ymm0,ymmword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ptr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rdx+rax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*4]   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ymm0 = x[i:i+7]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vmovups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ymm1,ymmword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ptr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[r8+rax*4]     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ymm1 = y[i:i+7]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vaddps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ymm2,ymm0,ymm1                           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z[i:i+7] = x[i:i+7] + y[i:i+7]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vmovups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ymmword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ptr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rcx+rax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*4],ymm2   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save z[i:i+7]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add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rax,NSE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+= NSE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jmp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Loop1                               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repeat Loop1 until done</a:t>
            </a:r>
            <a:endParaRPr lang="en-MX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1D0BBC-DE57-1DB9-3132-3CEF218AE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B39411-FF5E-FDC1-A767-3F66832BB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651A-B246-1843-A3BF-B961162F1F44}" type="slidenum">
              <a:rPr lang="en-MX" smtClean="0"/>
              <a:t>13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3569273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003AB-4ADF-1251-84BB-07938D65D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Suma de arreglos </a:t>
            </a:r>
            <a:r>
              <a:rPr lang="en-MX" dirty="0"/>
              <a:t>en ensamblador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03D05-2875-01B2-BF77-D4EAFC0061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Loop2: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cmp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r9                              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is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&gt;= n?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Done                                  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jump if yes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Calculate z[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= x[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+ y[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for remaining elements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vmovss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xmm0,real4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ptr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rdx+rax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*4]      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xmm0 = x[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vmovss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xmm1,real4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ptr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[r8+rax*4]        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xmm1 = y[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vaddss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xmm2,xmm0,xmm1                    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z[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= x[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+ y[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vmovss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real4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ptr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rcx+rax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*4],xmm2       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save z[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+= 1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jmp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Loop2                               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repeat Loop2 until done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Done: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vzeroupper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clear upper bits of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ymm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regs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ret                                             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return to caller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368F04-A0EC-AB7B-F310-E57625875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8EADBA-8630-629B-184B-017E046F3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651A-B246-1843-A3BF-B961162F1F44}" type="slidenum">
              <a:rPr lang="en-MX" smtClean="0"/>
              <a:t>14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8046123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2EA22-A8B1-E042-429D-DEBC4827F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Funciones intrínsecas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6FD4F-E707-783B-854C-FF6AC2AB47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Usando funciones intrínsecas se puede obtener el mismo resultado utilizando C o C++.</a:t>
            </a:r>
          </a:p>
          <a:p>
            <a:r>
              <a:rPr lang="es-ES_tradnl" b="1" dirty="0"/>
              <a:t>Función intrínseca</a:t>
            </a:r>
            <a:r>
              <a:rPr lang="es-ES_tradnl" dirty="0"/>
              <a:t>. Función que se puede llamar desde C/C++ y que el compilador la va a sustituir por una instrucción SIMD en ensamblador.</a:t>
            </a:r>
          </a:p>
          <a:p>
            <a:r>
              <a:rPr lang="es-ES_tradnl" dirty="0"/>
              <a:t>Ejemplo: la función 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_mm256_add_ps()</a:t>
            </a:r>
            <a:r>
              <a:rPr lang="es-ES_tradnl" dirty="0"/>
              <a:t> se sustituye por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vaddss</a:t>
            </a:r>
            <a:r>
              <a:rPr lang="es-ES_tradnl" dirty="0"/>
              <a:t> para sumar 8 elementos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float</a:t>
            </a:r>
            <a:r>
              <a:rPr lang="es-ES_tradnl" dirty="0"/>
              <a:t> empacados en un registro.</a:t>
            </a:r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EE2DAE-2352-407A-DBF8-A68414AA8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A08FB9-EBA8-1BB8-B52B-C94A9446F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651A-B246-1843-A3BF-B961162F1F44}" type="slidenum">
              <a:rPr lang="en-MX" smtClean="0"/>
              <a:t>15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298476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F16D2-FF26-B0A3-7625-6CC7D15C2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Requisitos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73692-7C48-6163-3DD6-01330CE4A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X" dirty="0"/>
              <a:t>Contar con una CPU con extensiones SIMD.</a:t>
            </a:r>
          </a:p>
          <a:p>
            <a:r>
              <a:rPr lang="en-MX" dirty="0"/>
              <a:t>Contar con un compilador que reconozca funciones intrinsecas: Visual Studio, </a:t>
            </a:r>
            <a:r>
              <a:rPr lang="es-MX" dirty="0" err="1"/>
              <a:t>gcc</a:t>
            </a:r>
            <a:r>
              <a:rPr lang="en-MX" dirty="0"/>
              <a:t>, Intel C++ Compiler.</a:t>
            </a:r>
            <a:endParaRPr lang="es-MX" dirty="0"/>
          </a:p>
          <a:p>
            <a:endParaRPr lang="en-MX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56383E-7293-2EDE-EC59-435D529A3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402ACE-C85D-A8E7-96B6-034F8BA2C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651A-B246-1843-A3BF-B961162F1F44}" type="slidenum">
              <a:rPr lang="en-MX" smtClean="0"/>
              <a:t>16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363343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88F0D-B1F8-A0E0-C631-4B1859100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Suma de </a:t>
            </a:r>
            <a:r>
              <a:rPr lang="es-MX" dirty="0"/>
              <a:t>arreglos</a:t>
            </a:r>
            <a:r>
              <a:rPr lang="en-MX" dirty="0"/>
              <a:t> con intrínsecas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4A97FE-FAE3-4C8C-F0CE-D874C7413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void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CalcZ_Iavx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(float* z, const float* x, const float* y,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size_t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n)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size_t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0;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const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size_t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num_simd_elements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8;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for (; n 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&gt;=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num_simd_elements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+=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num_simd_elements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{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Calculate z[i:i+7] = x[i:i+7] + y[i:i+7]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__m256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x_vals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_mm256_loadu_ps(&amp;x[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]);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__m256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y_vals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_mm256_loadu_ps(&amp;y[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]);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__m256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z_vals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_mm256_add_ps(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x_vals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y_vals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_mm256_storeu_ps(&amp;z[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],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z_vals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}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1B9A52-1747-A919-4FF3-4987EAC95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065BD7-15BD-48D2-3A59-C8FF9C653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651A-B246-1843-A3BF-B961162F1F44}" type="slidenum">
              <a:rPr lang="en-MX" smtClean="0"/>
              <a:t>17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15472052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C4DB7-0DE6-65C5-96A2-0A47E13AB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Suma de </a:t>
            </a:r>
            <a:r>
              <a:rPr lang="es-MX" dirty="0"/>
              <a:t>arreglos</a:t>
            </a:r>
            <a:r>
              <a:rPr lang="en-MX" dirty="0"/>
              <a:t> con intrínsecas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0DC76-01B2-95CB-74F7-07977CA6C3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Calculate z[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= x[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+ y[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for any remaining elements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for (;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n;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+= 1)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z[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= x[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+ y[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];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MX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981AE5-EA3F-43FC-A878-F5CBB17D9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D67B51-691E-C564-B40C-3FC02D228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651A-B246-1843-A3BF-B961162F1F44}" type="slidenum">
              <a:rPr lang="en-MX" smtClean="0"/>
              <a:t>18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27312353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561ED-A224-BB5D-3D4C-C635CDAD6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Bibliografía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8DEA1-5296-A490-A0C7-EB67B8F1EF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  </a:t>
            </a:r>
            <a:r>
              <a:rPr lang="en-US" b="1" dirty="0"/>
              <a:t> Modern Parallel Programming with C++ and Assembly Language:</a:t>
            </a:r>
          </a:p>
          <a:p>
            <a:pPr marL="0" indent="0">
              <a:buNone/>
            </a:pPr>
            <a:r>
              <a:rPr lang="en-US" b="1" dirty="0"/>
              <a:t>    X86 SIMD Development Using AVX, AVX2, and AVX-512</a:t>
            </a:r>
          </a:p>
          <a:p>
            <a:pPr marL="0" indent="0">
              <a:buNone/>
            </a:pPr>
            <a:r>
              <a:rPr lang="en-US" dirty="0"/>
              <a:t>    Daniel </a:t>
            </a:r>
            <a:r>
              <a:rPr lang="en-US" dirty="0" err="1"/>
              <a:t>Kusswurm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Apress</a:t>
            </a:r>
            <a:r>
              <a:rPr lang="en-US" dirty="0"/>
              <a:t>, 2022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267C2A-FC75-B5AE-D5BE-E84F9BAC6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FE7175-E500-E784-72AC-DC6F9C91F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8A0B-17AB-194B-A7D0-F506B4DDD194}" type="slidenum">
              <a:rPr lang="en-MX" smtClean="0"/>
              <a:t>19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4285571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67437-63A3-73F6-60C9-4DA4338F0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Subword parallelism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E8150-CDC0-8E5B-0BDA-E5E1FBBD45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Subword parallelism</a:t>
            </a:r>
            <a:r>
              <a:rPr lang="en-US" dirty="0"/>
              <a:t>. </a:t>
            </a:r>
            <a:r>
              <a:rPr lang="es-ES_tradnl" dirty="0"/>
              <a:t>Capacidad de las </a:t>
            </a:r>
            <a:r>
              <a:rPr lang="es-ES_tradnl" dirty="0" err="1"/>
              <a:t>CPUs</a:t>
            </a:r>
            <a:r>
              <a:rPr lang="es-ES_tradnl" dirty="0"/>
              <a:t> modernas de operar sobre datos empacados en un registro.</a:t>
            </a:r>
          </a:p>
          <a:p>
            <a:r>
              <a:rPr lang="es-ES_tradnl" dirty="0"/>
              <a:t>También se le conoce como</a:t>
            </a:r>
            <a:r>
              <a:rPr lang="en-US" dirty="0"/>
              <a:t> SWAR (SIMD within a register).</a:t>
            </a:r>
          </a:p>
          <a:p>
            <a:r>
              <a:rPr lang="es-MX" dirty="0"/>
              <a:t>En 1999, la extensión SSE (</a:t>
            </a:r>
            <a:r>
              <a:rPr lang="es-MX" dirty="0" err="1"/>
              <a:t>Streaming</a:t>
            </a:r>
            <a:r>
              <a:rPr lang="es-MX" dirty="0"/>
              <a:t> SIMD </a:t>
            </a:r>
            <a:r>
              <a:rPr lang="es-MX" dirty="0" err="1"/>
              <a:t>Extensions</a:t>
            </a:r>
            <a:r>
              <a:rPr lang="es-MX" dirty="0"/>
              <a:t>) agregó 70 instrucciones y 8 registros,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xmm0</a:t>
            </a:r>
            <a:r>
              <a:rPr lang="es-MX" dirty="0"/>
              <a:t> a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xmm7</a:t>
            </a:r>
            <a:r>
              <a:rPr lang="es-MX" dirty="0"/>
              <a:t>, de 128 bits al ISA x86.</a:t>
            </a:r>
          </a:p>
          <a:p>
            <a:r>
              <a:rPr lang="es-ES_tradnl" dirty="0"/>
              <a:t>Luego se agregaron otros 8 registros, 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xmm8</a:t>
            </a:r>
            <a:r>
              <a:rPr lang="es-ES_tradnl" dirty="0"/>
              <a:t> a 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xmm15</a:t>
            </a:r>
            <a:r>
              <a:rPr lang="es-ES_tradnl" dirty="0"/>
              <a:t>.</a:t>
            </a:r>
          </a:p>
          <a:p>
            <a:r>
              <a:rPr lang="es-ES_tradnl" dirty="0"/>
              <a:t>Cada registro puede guardar empacados 16 bytes, 8 palabras (</a:t>
            </a:r>
            <a:r>
              <a:rPr lang="en-US" dirty="0"/>
              <a:t>words</a:t>
            </a:r>
            <a:r>
              <a:rPr lang="es-ES_tradnl" dirty="0"/>
              <a:t>), 4 palabras dobles (</a:t>
            </a:r>
            <a:r>
              <a:rPr lang="en-US" dirty="0"/>
              <a:t>double words</a:t>
            </a:r>
            <a:r>
              <a:rPr lang="es-ES_tradnl" dirty="0"/>
              <a:t>), 2 palabras cuádruples (</a:t>
            </a:r>
            <a:r>
              <a:rPr lang="en-US" dirty="0"/>
              <a:t>quad words</a:t>
            </a:r>
            <a:r>
              <a:rPr lang="es-ES_tradnl" dirty="0"/>
              <a:t>).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A51A89-9277-0B52-63D6-5C9ECD102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D8438-AB97-276B-56B3-F31824A33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8A0B-17AB-194B-A7D0-F506B4DDD194}" type="slidenum">
              <a:rPr lang="en-MX" smtClean="0"/>
              <a:t>2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347106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5CA96-93AA-D0C4-C130-7B54EA901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MX" dirty="0"/>
              <a:t>Recursos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C7CB86-B9B9-79F6-E520-2650E007EA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MX" dirty="0"/>
              <a:t>Intel Intrinsics Guide</a:t>
            </a:r>
            <a:r>
              <a:rPr lang="es-MX" dirty="0"/>
              <a:t>: </a:t>
            </a:r>
            <a:r>
              <a:rPr lang="en-US" dirty="0">
                <a:hlinkClick r:id="rId2"/>
              </a:rPr>
              <a:t>https://www.intel.com/content/www/us/en/docs/intrinsics-guide/index.html</a:t>
            </a:r>
            <a:endParaRPr lang="en-MX" dirty="0"/>
          </a:p>
          <a:p>
            <a:endParaRPr lang="en-MX" dirty="0"/>
          </a:p>
          <a:p>
            <a:pPr marL="0" indent="0">
              <a:buNone/>
            </a:pPr>
            <a:r>
              <a:rPr lang="en-US" dirty="0"/>
              <a:t>Intel 64 and IA-32 Architectures Software Developer’s Manuals: </a:t>
            </a:r>
            <a:r>
              <a:rPr lang="en-US" dirty="0">
                <a:hlinkClick r:id="rId3"/>
              </a:rPr>
              <a:t>https://www.intel.com/content/www/us/en/developer/articles/technical/intel-sdm.html</a:t>
            </a:r>
            <a:endParaRPr lang="en-US" dirty="0"/>
          </a:p>
          <a:p>
            <a:endParaRPr lang="en-MX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B38CAA-109E-43CF-06B3-6F336F2A3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DE8487-83AF-E6D0-5DFD-DE1775BEB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651A-B246-1843-A3BF-B961162F1F44}" type="slidenum">
              <a:rPr lang="en-MX" smtClean="0"/>
              <a:t>20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3311027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18F3F-7FD2-B786-3713-77914BC13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Subword parallelism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36F56-40B0-73AE-26CE-6E9F5FEFE7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/>
          </a:p>
          <a:p>
            <a:endParaRPr lang="es-ES_tradnl" dirty="0"/>
          </a:p>
          <a:p>
            <a:pPr marL="0" indent="0" algn="ctr">
              <a:buNone/>
            </a:pPr>
            <a:r>
              <a:rPr lang="es-ES_tradnl" sz="1800" b="1" dirty="0"/>
              <a:t>Fuente: </a:t>
            </a:r>
            <a:r>
              <a:rPr lang="es-ES_tradnl" sz="1800" b="1" dirty="0">
                <a:hlinkClick r:id="rId2"/>
              </a:rPr>
              <a:t>https://www.songho.ca/misc/sse/sse.html</a:t>
            </a:r>
            <a:endParaRPr lang="es-ES_tradnl" sz="1800" b="1" dirty="0"/>
          </a:p>
          <a:p>
            <a:r>
              <a:rPr lang="es-ES_tradnl" dirty="0"/>
              <a:t>SSE proporciona instrucciones para operar sobre los registros de manera </a:t>
            </a:r>
            <a:r>
              <a:rPr lang="es-ES_tradnl" i="1" dirty="0"/>
              <a:t>independiente</a:t>
            </a:r>
            <a:r>
              <a:rPr lang="es-ES_tradnl" dirty="0"/>
              <a:t> y en </a:t>
            </a:r>
            <a:r>
              <a:rPr lang="es-ES_tradnl" i="1" dirty="0"/>
              <a:t>paralelo</a:t>
            </a:r>
            <a:r>
              <a:rPr lang="es-ES_tradnl" dirty="0"/>
              <a:t>.</a:t>
            </a:r>
          </a:p>
          <a:p>
            <a:r>
              <a:rPr lang="es-ES_tradnl" dirty="0"/>
              <a:t>La instrucción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vaddps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xmm0, xmm1, xmm2 </a:t>
            </a:r>
            <a:r>
              <a:rPr lang="es-ES_tradnl" dirty="0"/>
              <a:t>interpreta como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float</a:t>
            </a:r>
            <a:r>
              <a:rPr lang="es-ES_tradnl" dirty="0"/>
              <a:t> las 4 palabras dobles empacadas en 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xmm1</a:t>
            </a:r>
            <a:r>
              <a:rPr lang="es-ES_tradnl" dirty="0"/>
              <a:t> y 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xmm2</a:t>
            </a:r>
            <a:r>
              <a:rPr lang="es-ES_tradnl" dirty="0"/>
              <a:t>, las suma en paralelo y las guarda en 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xmm0</a:t>
            </a:r>
            <a:r>
              <a:rPr lang="es-ES_tradnl" dirty="0"/>
              <a:t>.</a:t>
            </a:r>
          </a:p>
          <a:p>
            <a:endParaRPr lang="en-MX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FCC4FB-C782-E157-40A5-CEFCB1EB6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162738-0464-D4B3-9712-D26B389C8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8A0B-17AB-194B-A7D0-F506B4DDD194}" type="slidenum">
              <a:rPr lang="en-MX" smtClean="0"/>
              <a:t>3</a:t>
            </a:fld>
            <a:endParaRPr lang="en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4695" y="1903729"/>
            <a:ext cx="5973009" cy="92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77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27A70-D45B-5677-DA76-FDF1A2CAA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Subword parallelism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834A1-07B3-3530-F88C-5140083086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pPr marL="0" indent="0">
              <a:buNone/>
            </a:pPr>
            <a:r>
              <a:rPr lang="en-MX" sz="1600" b="1" dirty="0"/>
              <a:t>Fuente: </a:t>
            </a:r>
            <a:r>
              <a:rPr lang="en-US" sz="1600" b="1" dirty="0">
                <a:hlinkClick r:id="rId2"/>
              </a:rPr>
              <a:t>https://www.researchgate.net/figure/Figure-S12-The-two-fundamental-SIMD-instructions-for-the-prefix-sum-Left-vaddps_fig5_355221823</a:t>
            </a:r>
            <a:endParaRPr lang="en-MX" sz="1600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142072-1608-A551-D5C9-C706786F6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A1E5CB-1321-5C49-D022-92359F287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651A-B246-1843-A3BF-B961162F1F44}" type="slidenum">
              <a:rPr lang="en-MX" smtClean="0"/>
              <a:t>4</a:t>
            </a:fld>
            <a:endParaRPr lang="en-MX"/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4E177BB8-A0B1-65DE-B4F1-5A5637103B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6568" y="1935480"/>
            <a:ext cx="3731351" cy="3545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409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7630B-1ADD-8F4B-B677-60FA632A3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Extensiones SIMD en x86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606F29-8A54-E102-9647-16D3232AC9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X" dirty="0"/>
              <a:t>64 bits. MMX (1997).</a:t>
            </a:r>
          </a:p>
          <a:p>
            <a:r>
              <a:rPr lang="en-MX" dirty="0"/>
              <a:t>128 bits. Streaming SIMD Extensions: SSE (1999), SSE2 (2000), SSE3 (2004), SSSE3 (2006), SSE4.1 (2008), SSE4.2 (2008).</a:t>
            </a:r>
          </a:p>
          <a:p>
            <a:r>
              <a:rPr lang="en-MX" dirty="0"/>
              <a:t>256 bits. Advanced Vector Extensions: AVX (2011), AVX2 (2013).</a:t>
            </a:r>
          </a:p>
          <a:p>
            <a:r>
              <a:rPr lang="en-MX" dirty="0"/>
              <a:t>512 bits. AVX-512 (2017).</a:t>
            </a:r>
          </a:p>
          <a:p>
            <a:endParaRPr lang="en-MX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3A22E4-41F4-C5F7-DCE6-5DB6B996D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FADA1A-C6B4-E35A-AED1-A46002DEA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651A-B246-1843-A3BF-B961162F1F44}" type="slidenum">
              <a:rPr lang="en-MX" smtClean="0"/>
              <a:t>5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342602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B020C-9616-37CD-AE66-DC3F9AE37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anchor="b">
            <a:normAutofit/>
          </a:bodyPr>
          <a:lstStyle/>
          <a:p>
            <a:r>
              <a:rPr lang="es-MX" dirty="0"/>
              <a:t>Registros en x86</a:t>
            </a:r>
            <a:endParaRPr lang="en-MX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46769-DDF3-8930-CEAD-F49D87E806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>
            <a:normAutofit lnSpcReduction="10000"/>
          </a:bodyPr>
          <a:lstStyle/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pPr marL="0" indent="0">
              <a:buNone/>
            </a:pPr>
            <a:r>
              <a:rPr lang="en-MX" sz="1400" b="1" dirty="0"/>
              <a:t>Fuente: Mx86ALP, p. 7</a:t>
            </a:r>
          </a:p>
        </p:txBody>
      </p:sp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12A8150A-1397-A637-E32E-EEF8EE163F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8425" y="1847088"/>
            <a:ext cx="5695950" cy="4371640"/>
          </a:xfrm>
          <a:prstGeom prst="rect">
            <a:avLst/>
          </a:prstGeom>
          <a:noFill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EEBC29-8513-1BFB-E9DC-58500A402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6000" y="6356351"/>
            <a:ext cx="4470400" cy="36512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84A006-9364-28E0-5486-3C91C993E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6400" y="6356351"/>
            <a:ext cx="1016000" cy="36512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445D17F4-C1B7-6749-BE77-F3F4D222361A}" type="slidenum">
              <a:rPr lang="en-MX" smtClean="0"/>
              <a:pPr>
                <a:spcAft>
                  <a:spcPts val="600"/>
                </a:spcAft>
              </a:pPr>
              <a:t>6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3126002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Ejemplo 1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En graficación por computadora, la suma de vectores es muy utilizada.</a:t>
            </a:r>
          </a:p>
          <a:p>
            <a:r>
              <a:rPr lang="es-MX" dirty="0"/>
              <a:t>Para sumar dos vectores de cuatro componentes de precisión simple usando x86 se requieren cuatro instrucciones de suma de punto flotante.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v3.x = v1.x + v2.x;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v3.y = v1.y + v2.y;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v3.z = v1.z + v2.z;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v3.w = v1.w + v2.w;</a:t>
            </a:r>
          </a:p>
          <a:p>
            <a:r>
              <a:rPr lang="es-MX" dirty="0"/>
              <a:t>Esto corresponde a cuatro instrucciones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fadd</a:t>
            </a:r>
            <a:r>
              <a:rPr lang="es-MX" dirty="0"/>
              <a:t> en x86.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651A-B246-1843-A3BF-B961162F1F44}" type="slidenum">
              <a:rPr lang="en-MX" smtClean="0"/>
              <a:t>7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139610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Ejemplo 1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Con SSE, una instrucción de suma empacada de 128 bits sustituye a las cuatro sumas.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movaps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xmm0, [v1] 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xmm0 = v1.w | v1.z | v1.y | v1.x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addps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xmm0, [v2]  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xmm0 = v1.w+v2.w | v1.z+v2.z | v1.y+v2.y | v1.x+v2.x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movaps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[v3], xmm0  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v3[</a:t>
            </a:r>
            <a:r>
              <a:rPr lang="es-MX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x|y|z|w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= xmm0</a:t>
            </a:r>
          </a:p>
          <a:p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651A-B246-1843-A3BF-B961162F1F44}" type="slidenum">
              <a:rPr lang="en-MX" smtClean="0"/>
              <a:t>8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24107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C2538-176F-2D96-8C02-F1B2950BD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Ejemplo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89CF7-BE49-FBB6-F72A-8102909C5F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X" dirty="0"/>
              <a:t>Usando instrucciones SIMD programar una función en ensamblador que sume dos </a:t>
            </a:r>
            <a:r>
              <a:rPr lang="es-MX" dirty="0"/>
              <a:t>arreglos</a:t>
            </a:r>
            <a:r>
              <a:rPr lang="en-MX" dirty="0"/>
              <a:t> de tipo </a:t>
            </a:r>
            <a:r>
              <a:rPr lang="en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float</a:t>
            </a:r>
            <a:r>
              <a:rPr lang="en-MX" dirty="0"/>
              <a:t>.</a:t>
            </a:r>
          </a:p>
          <a:p>
            <a:endParaRPr lang="en-MX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5A63E4-4F4E-1292-03BE-45B3AE807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B43D13-130F-C346-5B09-0AF0627CF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8A0B-17AB-194B-A7D0-F506B4DDD194}" type="slidenum">
              <a:rPr lang="en-MX" smtClean="0"/>
              <a:t>9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42438597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Personalizado 3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F0000"/>
      </a:hlink>
      <a:folHlink>
        <a:srgbClr val="FF000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01-Presentacion</Template>
  <TotalTime>166</TotalTime>
  <Words>1529</Words>
  <Application>Microsoft Office PowerPoint</Application>
  <PresentationFormat>Panorámica</PresentationFormat>
  <Paragraphs>178</Paragraphs>
  <Slides>20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5" baseType="lpstr">
      <vt:lpstr>Arial</vt:lpstr>
      <vt:lpstr>Calibri</vt:lpstr>
      <vt:lpstr>Times New Roman</vt:lpstr>
      <vt:lpstr>Wingdings 2</vt:lpstr>
      <vt:lpstr>Flujo</vt:lpstr>
      <vt:lpstr>Subword Parallelism</vt:lpstr>
      <vt:lpstr>Subword parallelism</vt:lpstr>
      <vt:lpstr>Subword parallelism</vt:lpstr>
      <vt:lpstr>Subword parallelism</vt:lpstr>
      <vt:lpstr>Extensiones SIMD en x86</vt:lpstr>
      <vt:lpstr>Registros en x86</vt:lpstr>
      <vt:lpstr>Ejemplo 1</vt:lpstr>
      <vt:lpstr>Ejemplo 1</vt:lpstr>
      <vt:lpstr>Ejemplo 2</vt:lpstr>
      <vt:lpstr>Suma de arreglos en C</vt:lpstr>
      <vt:lpstr>Programa principal en C</vt:lpstr>
      <vt:lpstr>Suma de arreglos en ensamblador</vt:lpstr>
      <vt:lpstr>Suma de arreglos en ensamblador</vt:lpstr>
      <vt:lpstr>Suma de arreglos en ensamblador</vt:lpstr>
      <vt:lpstr>Funciones intrínsecas</vt:lpstr>
      <vt:lpstr>Requisitos</vt:lpstr>
      <vt:lpstr>Suma de arreglos con intrínsecas</vt:lpstr>
      <vt:lpstr>Suma de arreglos con intrínsecas</vt:lpstr>
      <vt:lpstr>Bibliografía</vt:lpstr>
      <vt:lpstr>Recursos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Subword Parallelism</dc:title>
  <dc:creator>HECTOR ANTONIO VILLA MARTINEZ</dc:creator>
  <cp:lastModifiedBy>HECTOR ANTONIO VILLA MARTINEZ</cp:lastModifiedBy>
  <cp:revision>10</cp:revision>
  <dcterms:created xsi:type="dcterms:W3CDTF">2023-03-29T16:59:45Z</dcterms:created>
  <dcterms:modified xsi:type="dcterms:W3CDTF">2025-02-10T18:15:06Z</dcterms:modified>
</cp:coreProperties>
</file>