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77" r:id="rId10"/>
    <p:sldId id="272" r:id="rId11"/>
    <p:sldId id="265" r:id="rId12"/>
    <p:sldId id="266" r:id="rId13"/>
    <p:sldId id="267" r:id="rId14"/>
    <p:sldId id="278" r:id="rId15"/>
    <p:sldId id="279" r:id="rId16"/>
    <p:sldId id="269" r:id="rId17"/>
    <p:sldId id="271" r:id="rId18"/>
    <p:sldId id="273" r:id="rId19"/>
    <p:sldId id="270" r:id="rId20"/>
    <p:sldId id="274" r:id="rId21"/>
    <p:sldId id="275" r:id="rId22"/>
    <p:sldId id="276" r:id="rId23"/>
    <p:sldId id="261" r:id="rId2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60" d="100"/>
          <a:sy n="60" d="100"/>
        </p:scale>
        <p:origin x="8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8A468-ED77-408A-B374-C4B214F6CA5F}" type="datetimeFigureOut">
              <a:rPr lang="es-MX" smtClean="0"/>
              <a:t>06/02/2025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835D1-308F-4D1F-97F2-F23A1F14A6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7692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editar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0DA0-13D2-4681-A96F-2E41E17C3D64}" type="datetime1">
              <a:rPr lang="es-MX" smtClean="0"/>
              <a:t>06/02/2025</a:t>
            </a:fld>
            <a:endParaRPr lang="es-MX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0628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Editar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C62-CEB4-4379-B980-6367846FA880}" type="datetime1">
              <a:rPr lang="es-MX" smtClean="0"/>
              <a:t>06/02/2025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295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Editar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6B52-0656-4F2C-B609-721582958697}" type="datetime1">
              <a:rPr lang="es-MX" smtClean="0"/>
              <a:t>06/02/2025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4837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Editar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B37C-7CE3-4EF5-B98E-C485F35011AA}" type="datetime1">
              <a:rPr lang="es-MX" smtClean="0"/>
              <a:t>06/02/2025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297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705D-B549-4BD6-928A-919BE7DBFD70}" type="datetime1">
              <a:rPr lang="es-MX" smtClean="0"/>
              <a:t>06/02/2025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4384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Editar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Editar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B5AAE-E639-4937-8953-A33A03015210}" type="datetime1">
              <a:rPr lang="es-MX" smtClean="0"/>
              <a:t>06/02/2025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1668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Editar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Editar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Editar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3F65-A21B-43CB-893D-76CA788A9DDB}" type="datetime1">
              <a:rPr lang="es-MX" smtClean="0"/>
              <a:t>06/02/2025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320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4565-EB6B-4748-9C31-B62077761C19}" type="datetime1">
              <a:rPr lang="es-MX" smtClean="0"/>
              <a:t>06/02/2025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3185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6D109-0328-4B89-B428-CEC250C43606}" type="datetime1">
              <a:rPr lang="es-MX" smtClean="0"/>
              <a:t>06/02/2025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8108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Editar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99F5-4F07-41C7-AD3B-0F020D96F550}" type="datetime1">
              <a:rPr lang="es-MX" smtClean="0"/>
              <a:t>06/02/2025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275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4F25-7F66-4FF4-A400-2EC637A46792}" type="datetime1">
              <a:rPr lang="es-MX" smtClean="0"/>
              <a:t>06/02/2025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233FC4E2-D95C-4FD1-A228-84FBDBDFE6FE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063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B352E7-DE8C-45BE-A996-48758D715B0F}" type="datetime1">
              <a:rPr lang="es-MX" smtClean="0"/>
              <a:t>06/02/2025</a:t>
            </a:fld>
            <a:endParaRPr lang="es-MX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s-MX"/>
              <a:t>Universidad de Sonora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3FC4E2-D95C-4FD1-A228-84FBDBDFE6FE}" type="slidenum">
              <a:rPr lang="es-MX" smtClean="0"/>
              <a:t>‹Nº›</a:t>
            </a:fld>
            <a:endParaRPr lang="es-MX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59604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labs.cs.uregina.ca/301/ARM-addressing/lecture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labs.cs.uregina.ca/301/ARM-addressing/lecture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cs.princeton.edu/courses/archive/spr19/cos217/reading/ArmInstructionSetOverview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kerseykyle.com/articles/ARM-assembly-hello-world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MX"/>
              <a:t>ARM Overview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823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472C0-3832-9803-79D9-EC7E863F1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Registro </a:t>
            </a:r>
            <a:r>
              <a:rPr lang="en-MX" dirty="0"/>
              <a:t>APSR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1EA0F-DD4A-4F4A-40E0-F382B84F2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pPr marL="0" indent="0">
              <a:buNone/>
            </a:pPr>
            <a:r>
              <a:rPr lang="en-MX" sz="1400" b="1" dirty="0"/>
              <a:t>Fuente: MAALP, p. 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6A9227-6783-7228-EC3A-773CF2AC9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6B8D02-9D1C-D7FC-E56F-EB69A11F7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10</a:t>
            </a:fld>
            <a:endParaRPr lang="es-MX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9D3CC405-6109-A14E-74C8-4BE925708F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35480"/>
            <a:ext cx="7772400" cy="377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64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Registros enteros AArch64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MAALP, p. 218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11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598" y="1794840"/>
            <a:ext cx="6734782" cy="406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21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Registros FP y SIMD AArch64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MAALP, p. 219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12</a:t>
            </a:fld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22" y="1864995"/>
            <a:ext cx="3989005" cy="425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46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Instrucciones A32 vs MIPS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COD5, p. 146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13</a:t>
            </a:fld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733" y="1854886"/>
            <a:ext cx="5216658" cy="468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82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DD20C6-2638-4EDA-A0DA-6CCA058F7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Addressing</a:t>
            </a:r>
            <a:r>
              <a:rPr lang="es-MX" dirty="0"/>
              <a:t> </a:t>
            </a:r>
            <a:r>
              <a:rPr lang="es-MX" dirty="0" err="1"/>
              <a:t>modes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821A39-4B97-4CEC-8679-EBAA1D7C0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800" dirty="0"/>
              <a:t>Fuente: </a:t>
            </a:r>
            <a:r>
              <a:rPr lang="es-MX" sz="1800" dirty="0">
                <a:hlinkClick r:id="rId2"/>
              </a:rPr>
              <a:t>https://www.labs.cs.uregina.ca/301/ARM-addressing/lecture.html</a:t>
            </a:r>
            <a:endParaRPr lang="es-MX" sz="180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C2A89C9-AAEA-4802-92A9-D741EDA7E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D58AA5A-366F-4A25-A485-520AD06EC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14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06F0150-77FB-496F-A820-1ABC018A1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098" y="136525"/>
            <a:ext cx="6775131" cy="565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71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DD20C6-2638-4EDA-A0DA-6CCA058F7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Addressing</a:t>
            </a:r>
            <a:r>
              <a:rPr lang="es-MX" dirty="0"/>
              <a:t> </a:t>
            </a:r>
            <a:r>
              <a:rPr lang="es-MX" dirty="0" err="1"/>
              <a:t>modes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821A39-4B97-4CEC-8679-EBAA1D7C0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800" dirty="0"/>
              <a:t>Fuente: </a:t>
            </a:r>
            <a:r>
              <a:rPr lang="es-MX" sz="1800" dirty="0">
                <a:hlinkClick r:id="rId2"/>
              </a:rPr>
              <a:t>https://www.labs.cs.uregina.ca/301/ARM-addressing/lecture.html</a:t>
            </a:r>
            <a:endParaRPr lang="es-MX" sz="180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C2A89C9-AAEA-4802-92A9-D741EDA7E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D58AA5A-366F-4A25-A485-520AD06EC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15</a:t>
            </a:fld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6C85444-65A7-4195-8138-638581D3C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86" y="2070043"/>
            <a:ext cx="10343384" cy="289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33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Brincos condicionales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MIPS utiliza el contenido de los registros para evaluar brincos condicionales.</a:t>
            </a:r>
          </a:p>
          <a:p>
            <a:pPr marL="0" indent="0">
              <a:buNone/>
            </a:pPr>
            <a:r>
              <a:rPr lang="es-MX" dirty="0"/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beq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$s0, $s1,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dirty="0"/>
              <a:t>ARM utiliza 4 banderas de un bit almacenadas en el APSR (Application Program Status Register): negativo, cero, carry y overflow.</a:t>
            </a:r>
          </a:p>
          <a:p>
            <a:r>
              <a:rPr lang="es-MX" dirty="0"/>
              <a:t>Las instrucciones aritméticas y lógicas cambian estos bits.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938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89CF3-F501-8496-5723-6C4E0294F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Brincos condicionales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5B203-EA9B-7DBC-08FE-C1BE67387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 instrucción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cmp</a:t>
            </a:r>
            <a:r>
              <a:rPr lang="es-MX" dirty="0"/>
              <a:t> (compara) resta un operando del otro y la diferencia cambia las banderas.</a:t>
            </a:r>
          </a:p>
          <a:p>
            <a:r>
              <a:rPr lang="en-MX" dirty="0"/>
              <a:t>Ejemplo:</a:t>
            </a:r>
          </a:p>
          <a:p>
            <a:r>
              <a:rPr lang="en-MX" dirty="0"/>
              <a:t>MIPS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</a:t>
            </a: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 $s0, $s1, Label</a:t>
            </a:r>
          </a:p>
          <a:p>
            <a:r>
              <a:rPr lang="en-MX" dirty="0"/>
              <a:t>ARM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</a:t>
            </a: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 r0, r1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b.</a:t>
            </a: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 Label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37B5F3-ADBB-9B61-BB8B-0AA9FE918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F872A-D7A5-61CB-B22F-82AE50599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639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44A76-BF84-A65A-ACF4-11260D846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Brincos condicionales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F665D-1579-1498-BAAD-E23AB966E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 instrucción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cmn</a:t>
            </a:r>
            <a:r>
              <a:rPr lang="es-MX" dirty="0"/>
              <a:t> (compara negativo) suma un operando al otro y la suma cambia las banderas.</a:t>
            </a:r>
          </a:p>
          <a:p>
            <a:r>
              <a:rPr lang="en-MX" dirty="0"/>
              <a:t>La instrucción tst hace un AND lógico de sus dos operandos y cambia todas las banderas, excepto overflow.</a:t>
            </a:r>
          </a:p>
          <a:p>
            <a:r>
              <a:rPr lang="en-MX" dirty="0"/>
              <a:t>La instrucción teq hace un XOR lógico de sus dos operandos y cambia todas las banderas, excepto overflow.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2C884F-024C-41E5-BE1A-F85139751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49A410-A0CE-7BD1-F04F-4768DFEC5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45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C4E1-6336-A813-5C18-F2AB2454A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Códigos de condición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784B7-ACC8-8560-BAD6-FE7FE30A9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pPr marL="0" indent="0">
              <a:buNone/>
            </a:pPr>
            <a:r>
              <a:rPr lang="en-MX" sz="1500" b="1" dirty="0"/>
              <a:t>Fuente: </a:t>
            </a:r>
            <a:r>
              <a:rPr lang="en-US" sz="1500" b="1" dirty="0">
                <a:hlinkClick r:id="rId2"/>
              </a:rPr>
              <a:t>https://www.cs.princeton.edu/courses/archive/spr19/cos217/reading/ArmInstructionSetOverview.pdf</a:t>
            </a:r>
            <a:endParaRPr lang="en-MX" sz="15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FF3645-3EC8-5FC3-7EE1-596947C5B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394C9-901C-1DD0-004A-DAFE6328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19</a:t>
            </a:fld>
            <a:endParaRPr lang="es-MX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82EA1790-07DF-2855-4E05-9FDADA60B2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3" y="1878839"/>
            <a:ext cx="7711504" cy="402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33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Introducción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 última versión es ARMv8.</a:t>
            </a:r>
          </a:p>
          <a:p>
            <a:r>
              <a:rPr lang="es-MX" dirty="0"/>
              <a:t>Hay instrucciones enteras, de punto flotante y SIMD.</a:t>
            </a:r>
          </a:p>
          <a:p>
            <a:r>
              <a:rPr lang="es-MX" dirty="0"/>
              <a:t>Soporta estados de ejecución de 32 (AArch32) y 64 bits (AArch64).</a:t>
            </a:r>
          </a:p>
          <a:p>
            <a:r>
              <a:rPr lang="es-MX" dirty="0"/>
              <a:t>AArch32 usa registros y direcciones de memoria de 32 bits y usa el ISA A32.</a:t>
            </a:r>
          </a:p>
          <a:p>
            <a:r>
              <a:rPr lang="es-MX" dirty="0"/>
              <a:t>AArch64 usa registros y direcciones de memoria de 64 bits y usa el ISA A64.</a:t>
            </a:r>
          </a:p>
          <a:p>
            <a:r>
              <a:rPr lang="es-MX" dirty="0"/>
              <a:t>En ambos casos, las instrucciones son de tamaño fijo de 4 bytes.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814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39F2D-FD8A-41EC-6A9D-DDA3DAF4A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Instrucciónes únicas de ARM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4056E-E0C4-1C74-1F79-0470BF5F5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pPr marL="0" indent="0">
              <a:buNone/>
            </a:pPr>
            <a:r>
              <a:rPr lang="en-MX" sz="1400" b="1" dirty="0"/>
              <a:t>Fuente: COD5, p. 149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BDCFA-935C-500C-E9AA-75F60EDF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5777C5-B054-3716-ECE1-8049CD250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20</a:t>
            </a:fld>
            <a:endParaRPr lang="es-MX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80F5B3E7-6CA1-6118-E254-5ACDE87D2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35" y="1850436"/>
            <a:ext cx="8410121" cy="393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91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F0E90B-DBCF-4814-BEC2-B3A195F89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EFEE4A-F236-4C4D-950E-6974B1F8E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http://kerseykyle.com/articles/ARM-assembly-hello-world</a:t>
            </a:r>
            <a:endParaRPr lang="es-MX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.global _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r0, #1	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stdout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ldr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r1, =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message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ldr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r2, =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r7, #4	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SYS_WRITE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swi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	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software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interrupt</a:t>
            </a:r>
            <a:endParaRPr lang="es-MX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r7, #1	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SYS_EXIT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swi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39DDFE4-5A45-420D-8BB3-4D59A1E19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5953C2C-B080-41F5-8464-6AA213D11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4619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F0E90B-DBCF-4814-BEC2-B3A195F89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EFEE4A-F236-4C4D-950E-6974B1F8E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.data</a:t>
            </a:r>
          </a:p>
          <a:p>
            <a:pPr marL="0" indent="0">
              <a:buNone/>
            </a:pP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message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asciz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hello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\n”</a:t>
            </a:r>
          </a:p>
          <a:p>
            <a:pPr marL="0" indent="0">
              <a:buNone/>
            </a:pP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.-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message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dirty="0">
              <a:cs typeface="Times New Roman" panose="02020603050405020304" pitchFamily="18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39DDFE4-5A45-420D-8BB3-4D59A1E19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5953C2C-B080-41F5-8464-6AA213D11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605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Bibliografía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    </a:t>
            </a:r>
            <a:r>
              <a:rPr lang="es-MX" b="1" dirty="0"/>
              <a:t>Modern </a:t>
            </a:r>
            <a:r>
              <a:rPr lang="es-MX" b="1" dirty="0" err="1"/>
              <a:t>Arm</a:t>
            </a:r>
            <a:r>
              <a:rPr lang="es-MX" b="1" dirty="0"/>
              <a:t> </a:t>
            </a:r>
            <a:r>
              <a:rPr lang="es-MX" b="1" dirty="0" err="1"/>
              <a:t>Assembly</a:t>
            </a:r>
            <a:r>
              <a:rPr lang="es-MX" b="1" dirty="0"/>
              <a:t> </a:t>
            </a:r>
            <a:r>
              <a:rPr lang="es-MX" b="1" dirty="0" err="1"/>
              <a:t>Language</a:t>
            </a:r>
            <a:r>
              <a:rPr lang="es-MX" b="1" dirty="0"/>
              <a:t> </a:t>
            </a:r>
            <a:r>
              <a:rPr lang="es-MX" b="1" dirty="0" err="1"/>
              <a:t>Programming</a:t>
            </a:r>
            <a:endParaRPr lang="es-MX" b="1" dirty="0"/>
          </a:p>
          <a:p>
            <a:pPr marL="0" indent="0">
              <a:buNone/>
            </a:pPr>
            <a:r>
              <a:rPr lang="es-MX" dirty="0"/>
              <a:t>    Daniel </a:t>
            </a:r>
            <a:r>
              <a:rPr lang="es-MX" dirty="0" err="1"/>
              <a:t>Kusswurm</a:t>
            </a:r>
            <a:endParaRPr lang="es-MX" dirty="0"/>
          </a:p>
          <a:p>
            <a:pPr marL="0" indent="0">
              <a:buNone/>
            </a:pPr>
            <a:r>
              <a:rPr lang="es-MX" dirty="0"/>
              <a:t>    </a:t>
            </a:r>
            <a:r>
              <a:rPr lang="es-MX" dirty="0" err="1"/>
              <a:t>Apress</a:t>
            </a:r>
            <a:r>
              <a:rPr lang="es-MX" dirty="0"/>
              <a:t>, 2020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0526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Introducción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A32 y A64 usan operandos de registros distintos y algunos </a:t>
            </a:r>
            <a:r>
              <a:rPr lang="es-MX" dirty="0" err="1"/>
              <a:t>opcodes</a:t>
            </a:r>
            <a:r>
              <a:rPr lang="es-MX" dirty="0"/>
              <a:t> distintos.</a:t>
            </a:r>
          </a:p>
          <a:p>
            <a:r>
              <a:rPr lang="es-MX" dirty="0"/>
              <a:t>Los programas escritos para el estado de ejecución AArch64 no son compatibles con AArch32 y viceversa.</a:t>
            </a:r>
          </a:p>
          <a:p>
            <a:r>
              <a:rPr lang="es-MX" dirty="0"/>
              <a:t>AArch32 y AArch64 se pueden configurar como little-endian o como big-endian.</a:t>
            </a:r>
          </a:p>
          <a:p>
            <a:r>
              <a:rPr lang="es-MX" dirty="0"/>
              <a:t>Las instrucciones se codifican en little-endian.</a:t>
            </a:r>
          </a:p>
          <a:p>
            <a:r>
              <a:rPr lang="es-MX" dirty="0"/>
              <a:t>ARM </a:t>
            </a:r>
            <a:r>
              <a:rPr lang="es-MX"/>
              <a:t>utiliza arquitectura </a:t>
            </a:r>
            <a:r>
              <a:rPr lang="es-MX" dirty="0"/>
              <a:t>load-store.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762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Similitudes ARM y MIPS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COD5, p.146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4</a:t>
            </a:fld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808" y="1935480"/>
            <a:ext cx="10088383" cy="306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16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Tipos de datos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MAALP, p. 3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5</a:t>
            </a:fld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784" y="1806640"/>
            <a:ext cx="5626616" cy="41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07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Little-endian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MAALP, p. 4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6</a:t>
            </a:fld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174" y="1847088"/>
            <a:ext cx="8171875" cy="398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23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Big-endian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MAALP, p. 4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7</a:t>
            </a:fld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885" y="1903729"/>
            <a:ext cx="8266071" cy="394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27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Registros AArch32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MAALP, p. 6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8</a:t>
            </a:fld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0" y="1767935"/>
            <a:ext cx="4695902" cy="445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83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AFCE66-44B2-4ECD-B86B-5E20912EE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Registros AArch32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AAAB91-4E5D-4885-8D85-60177D7AC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R0 a R12 son registros de propósito general.</a:t>
            </a:r>
          </a:p>
          <a:p>
            <a:r>
              <a:rPr lang="es-MX" dirty="0"/>
              <a:t>R13 es el apuntador al tope de pila (</a:t>
            </a:r>
            <a:r>
              <a:rPr lang="es-MX" dirty="0" err="1"/>
              <a:t>stack</a:t>
            </a:r>
            <a:r>
              <a:rPr lang="es-MX" dirty="0"/>
              <a:t> pointer).</a:t>
            </a:r>
          </a:p>
          <a:p>
            <a:r>
              <a:rPr lang="es-MX" dirty="0"/>
              <a:t>R14 guarda la dirección de retorno de una subrutina (link </a:t>
            </a:r>
            <a:r>
              <a:rPr lang="es-MX" dirty="0" err="1"/>
              <a:t>register</a:t>
            </a:r>
            <a:r>
              <a:rPr lang="es-MX" dirty="0"/>
              <a:t>).</a:t>
            </a:r>
          </a:p>
          <a:p>
            <a:r>
              <a:rPr lang="es-MX" dirty="0"/>
              <a:t>R15 es el contador de programa y es accesible por el programador.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596217-048B-457C-AB9F-7E19BBB83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3D69A95-F5BB-44C0-BD80-A1D4D27A5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FC4E2-D95C-4FD1-A228-84FBDBDFE6FE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1627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ue-Wave">
  <a:themeElements>
    <a:clrScheme name="Personalizado 5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0000"/>
      </a:hlink>
      <a:folHlink>
        <a:srgbClr val="FF000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ue-Wave" id="{A13999FB-6BDD-42C7-AF57-DD48BDEEAED4}" vid="{73B88CF2-AC52-43F6-B46B-A2AB860AC58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Blue-Wave</Template>
  <TotalTime>647</TotalTime>
  <Words>723</Words>
  <Application>Microsoft Office PowerPoint</Application>
  <PresentationFormat>Panorámica</PresentationFormat>
  <Paragraphs>243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 2</vt:lpstr>
      <vt:lpstr>Blue-Wave</vt:lpstr>
      <vt:lpstr>ARM Overview</vt:lpstr>
      <vt:lpstr>Introducción</vt:lpstr>
      <vt:lpstr>Introducción</vt:lpstr>
      <vt:lpstr>Similitudes ARM y MIPS</vt:lpstr>
      <vt:lpstr>Tipos de datos</vt:lpstr>
      <vt:lpstr>Little-endian</vt:lpstr>
      <vt:lpstr>Big-endian</vt:lpstr>
      <vt:lpstr>Registros AArch32</vt:lpstr>
      <vt:lpstr>Registros AArch32</vt:lpstr>
      <vt:lpstr>Registro APSR</vt:lpstr>
      <vt:lpstr>Registros enteros AArch64</vt:lpstr>
      <vt:lpstr>Registros FP y SIMD AArch64</vt:lpstr>
      <vt:lpstr>Instrucciones A32 vs MIPS</vt:lpstr>
      <vt:lpstr>Addressing modes</vt:lpstr>
      <vt:lpstr>Addressing modes</vt:lpstr>
      <vt:lpstr>Brincos condicionales</vt:lpstr>
      <vt:lpstr>Brincos condicionales</vt:lpstr>
      <vt:lpstr>Brincos condicionales</vt:lpstr>
      <vt:lpstr>Códigos de condición</vt:lpstr>
      <vt:lpstr>Instrucciónes únicas de ARM</vt:lpstr>
      <vt:lpstr>Ejemplo</vt:lpstr>
      <vt:lpstr>Ejemplo</vt:lpstr>
      <vt:lpstr>Bibliografía</vt:lpstr>
    </vt:vector>
  </TitlesOfParts>
  <Company>Universidad de Sonora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</dc:title>
  <dc:creator>Hector Villa</dc:creator>
  <cp:lastModifiedBy>HECTOR ANTONIO VILLA MARTINEZ</cp:lastModifiedBy>
  <cp:revision>20</cp:revision>
  <dcterms:created xsi:type="dcterms:W3CDTF">2023-02-28T16:42:50Z</dcterms:created>
  <dcterms:modified xsi:type="dcterms:W3CDTF">2025-02-07T00:01:39Z</dcterms:modified>
</cp:coreProperties>
</file>