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7"/>
  </p:notesMasterIdLst>
  <p:sldIdLst>
    <p:sldId id="256" r:id="rId2"/>
    <p:sldId id="293" r:id="rId3"/>
    <p:sldId id="258" r:id="rId4"/>
    <p:sldId id="259" r:id="rId5"/>
    <p:sldId id="261" r:id="rId6"/>
    <p:sldId id="302" r:id="rId7"/>
    <p:sldId id="304" r:id="rId8"/>
    <p:sldId id="277" r:id="rId9"/>
    <p:sldId id="305" r:id="rId10"/>
    <p:sldId id="262" r:id="rId11"/>
    <p:sldId id="285" r:id="rId12"/>
    <p:sldId id="268" r:id="rId13"/>
    <p:sldId id="294" r:id="rId14"/>
    <p:sldId id="295" r:id="rId15"/>
    <p:sldId id="296" r:id="rId16"/>
    <p:sldId id="264" r:id="rId17"/>
    <p:sldId id="265" r:id="rId18"/>
    <p:sldId id="270" r:id="rId19"/>
    <p:sldId id="260" r:id="rId20"/>
    <p:sldId id="266" r:id="rId21"/>
    <p:sldId id="267" r:id="rId22"/>
    <p:sldId id="297" r:id="rId23"/>
    <p:sldId id="271" r:id="rId24"/>
    <p:sldId id="273" r:id="rId25"/>
    <p:sldId id="298" r:id="rId26"/>
    <p:sldId id="306" r:id="rId27"/>
    <p:sldId id="299" r:id="rId28"/>
    <p:sldId id="272" r:id="rId29"/>
    <p:sldId id="300" r:id="rId30"/>
    <p:sldId id="301" r:id="rId31"/>
    <p:sldId id="280" r:id="rId32"/>
    <p:sldId id="282" r:id="rId33"/>
    <p:sldId id="281" r:id="rId34"/>
    <p:sldId id="283" r:id="rId35"/>
    <p:sldId id="284" r:id="rId36"/>
    <p:sldId id="279" r:id="rId37"/>
    <p:sldId id="275" r:id="rId38"/>
    <p:sldId id="278" r:id="rId39"/>
    <p:sldId id="276" r:id="rId40"/>
    <p:sldId id="292" r:id="rId41"/>
    <p:sldId id="288" r:id="rId42"/>
    <p:sldId id="289" r:id="rId43"/>
    <p:sldId id="290" r:id="rId44"/>
    <p:sldId id="291" r:id="rId45"/>
    <p:sldId id="257" r:id="rId4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1"/>
    <p:restoredTop sz="94690"/>
  </p:normalViewPr>
  <p:slideViewPr>
    <p:cSldViewPr snapToGrid="0">
      <p:cViewPr varScale="1">
        <p:scale>
          <a:sx n="56" d="100"/>
          <a:sy n="56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1134B-6D47-E141-96F5-D0D246C97897}" type="datetimeFigureOut">
              <a:rPr lang="en-MX" smtClean="0"/>
              <a:t>02/06/2025</a:t>
            </a:fld>
            <a:endParaRPr lang="en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23A27-0F57-504D-9498-F5C54DC2A3E4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72680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B1B1-C023-1A44-9B86-D4F92988F8E4}" type="datetime1">
              <a:rPr lang="en-US" smtClean="0"/>
              <a:t>2/6/2025</a:t>
            </a:fld>
            <a:endParaRPr lang="en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638516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B3AA-D7BE-CA49-A78C-BFD71640FD17}" type="datetime1">
              <a:rPr lang="en-US" smtClean="0"/>
              <a:t>2/6/2025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44903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80FF-7718-7542-ACAE-C0D5421879A9}" type="datetime1">
              <a:rPr lang="en-US" smtClean="0"/>
              <a:t>2/6/2025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49488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54B7-1543-DF49-8E43-CB2C48429FBE}" type="datetime1">
              <a:rPr lang="en-US" smtClean="0"/>
              <a:t>2/6/2025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13295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6A5D-5D5C-8A42-BD0C-291D8B6D4EDE}" type="datetime1">
              <a:rPr lang="en-US" smtClean="0"/>
              <a:t>2/6/2025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597007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6BDD-44D7-9B44-B0EA-ACF6D9603C02}" type="datetime1">
              <a:rPr lang="en-US" smtClean="0"/>
              <a:t>2/6/2025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10045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F9AD-7C87-6D45-BF1A-A9CD31C320B2}" type="datetime1">
              <a:rPr lang="en-US" smtClean="0"/>
              <a:t>2/6/2025</a:t>
            </a:fld>
            <a:endParaRPr lang="en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17926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3B63-A87F-F24E-8663-A1E4DC91D2F9}" type="datetime1">
              <a:rPr lang="en-US" smtClean="0"/>
              <a:t>2/6/2025</a:t>
            </a:fld>
            <a:endParaRPr lang="en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02719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23D1-01F0-FA43-A214-3305B41FB134}" type="datetime1">
              <a:rPr lang="en-US" smtClean="0"/>
              <a:t>2/6/2025</a:t>
            </a:fld>
            <a:endParaRPr lang="en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03198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32A9-15B1-4E45-B269-250BEE4B53B0}" type="datetime1">
              <a:rPr lang="en-US" smtClean="0"/>
              <a:t>2/6/2025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47538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04BD-9F33-524B-98B9-866189B14EE5}" type="datetime1">
              <a:rPr lang="en-US" smtClean="0"/>
              <a:t>2/6/2025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45D17F4-C1B7-6749-BE77-F3F4D222361A}" type="slidenum">
              <a:rPr lang="en-MX" smtClean="0"/>
              <a:t>‹Nº›</a:t>
            </a:fld>
            <a:endParaRPr lang="en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51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E9F92B-1540-3A45-AB6F-161F9536E045}" type="datetime1">
              <a:rPr lang="en-US" smtClean="0"/>
              <a:t>2/6/2025</a:t>
            </a:fld>
            <a:endParaRPr lang="en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5D17F4-C1B7-6749-BE77-F3F4D222361A}" type="slidenum">
              <a:rPr lang="en-MX" smtClean="0"/>
              <a:t>‹Nº›</a:t>
            </a:fld>
            <a:endParaRPr lang="en-MX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7034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uler.mat.uson.mx/~havillam/ca/Common/x86/flags-jumps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edium.com/@ophirharpaz/a-summary-of-x86-string-instructions-87566a28c20c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medium.com/@ophirharpaz/a-summary-of-x86-string-instructions-87566a28c20c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DFC27-8FA7-425E-688D-7E834C34B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x</a:t>
            </a:r>
            <a:r>
              <a:rPr lang="en-MX" dirty="0"/>
              <a:t>86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1D42B-006E-A764-0156-323F43F5FC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869286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020C-9616-37CD-AE66-DC3F9AE3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Tipos de instrucción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6769-DDF3-8930-CEAD-F49D87E8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MX" dirty="0"/>
              <a:t>Para instrucciones aritméticas, lógicas y de transferencia de datos.</a:t>
            </a:r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COD5, p. 153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EBC29-8513-1BFB-E9DC-58500A40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4A006-9364-28E0-5486-3C91C993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10</a:t>
            </a:fld>
            <a:endParaRPr lang="en-MX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7395C58-E398-2C6F-9D75-9B92C4357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21" y="2552754"/>
            <a:ext cx="10298179" cy="26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0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95CE8-3623-74ED-16E9-834F830E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176AA-5751-4AF4-6368-99362792A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 rsp, 20				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rsp 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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rsp + 20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x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rax, rax			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rax 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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rax ^ rax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 rcx, rax			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rcx 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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rax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mov qword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56], 0	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Mem[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rsp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56]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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endParaRPr lang="en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mov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qword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4]	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rax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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Mem[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4]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add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dword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	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eax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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eax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Mem[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FE901-2817-31A0-2E1C-1A5EE74E0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A5628-9AB2-1588-657C-7D87A3BC9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11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92079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6B26-A79F-D952-BC0A-13FA918DC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/>
              <a:t>Addressing</a:t>
            </a:r>
            <a:r>
              <a:rPr lang="es-MX" dirty="0"/>
              <a:t> </a:t>
            </a:r>
            <a:r>
              <a:rPr lang="en-MX" dirty="0"/>
              <a:t>Mod</a:t>
            </a:r>
            <a:r>
              <a:rPr lang="es-MX" dirty="0"/>
              <a:t>es</a:t>
            </a:r>
            <a:endParaRPr lang="en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E4335-03CA-2954-5536-1F43B074D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Una instrucción x86-64 requiere hasta cuatro componentes para especificar la ubicación de un operando en la memoria.</a:t>
            </a:r>
          </a:p>
          <a:p>
            <a:r>
              <a:rPr lang="es-ES_tradnl" dirty="0"/>
              <a:t>Los cuatro componentes son un offset, un registro base, un registro índice y un factor de escala.</a:t>
            </a:r>
          </a:p>
          <a:p>
            <a:r>
              <a:rPr lang="es-ES_tradnl" dirty="0"/>
              <a:t>La dirección efectiva para un operando de memoria es:</a:t>
            </a:r>
          </a:p>
          <a:p>
            <a:r>
              <a:rPr lang="es-ES_tradnl" dirty="0" err="1"/>
              <a:t>EffectiveAddress</a:t>
            </a:r>
            <a:r>
              <a:rPr lang="es-ES_tradnl" dirty="0"/>
              <a:t> = </a:t>
            </a:r>
            <a:r>
              <a:rPr lang="es-ES_tradnl" dirty="0" err="1"/>
              <a:t>BaseReg</a:t>
            </a:r>
            <a:r>
              <a:rPr lang="es-ES_tradnl" dirty="0"/>
              <a:t> + </a:t>
            </a:r>
            <a:r>
              <a:rPr lang="es-ES_tradnl" dirty="0" err="1"/>
              <a:t>IndexReg</a:t>
            </a:r>
            <a:r>
              <a:rPr lang="es-ES_tradnl" dirty="0"/>
              <a:t> * </a:t>
            </a:r>
            <a:r>
              <a:rPr lang="es-ES_tradnl" dirty="0" err="1"/>
              <a:t>ScaleFactor</a:t>
            </a:r>
            <a:r>
              <a:rPr lang="es-ES_tradnl" dirty="0"/>
              <a:t> + </a:t>
            </a:r>
            <a:r>
              <a:rPr lang="es-ES_tradnl" dirty="0" err="1"/>
              <a:t>Disp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882A4-A523-2699-E6D3-9DF1484B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7C858-70F0-AD83-D28B-1C782393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12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5451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FC11-AD09-9BA5-4534-AF2519F4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/>
              <a:t>Addressing</a:t>
            </a:r>
            <a:r>
              <a:rPr lang="es-MX" dirty="0"/>
              <a:t> </a:t>
            </a:r>
            <a:r>
              <a:rPr lang="en-MX" dirty="0"/>
              <a:t>Mod</a:t>
            </a:r>
            <a:r>
              <a:rPr lang="es-MX" dirty="0"/>
              <a:t>es</a:t>
            </a:r>
            <a:endParaRPr lang="en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994E-60B6-4D09-96F3-40951317B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Inmediato: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 rax, 10	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rax 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 10</a:t>
            </a:r>
          </a:p>
          <a:p>
            <a:r>
              <a:rPr lang="en-MX" dirty="0">
                <a:sym typeface="Wingdings" pitchFamily="2" charset="2"/>
              </a:rPr>
              <a:t>Directo: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ov eax, X	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; eax  Mem[&amp;X]</a:t>
            </a:r>
          </a:p>
          <a:p>
            <a:pPr marL="0" indent="0">
              <a:buNone/>
            </a:pP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X dw 3</a:t>
            </a:r>
          </a:p>
          <a:p>
            <a:r>
              <a:rPr lang="en-MX" dirty="0">
                <a:sym typeface="Wingdings" pitchFamily="2" charset="2"/>
              </a:rPr>
              <a:t>Registro:</a:t>
            </a:r>
          </a:p>
          <a:p>
            <a:pPr marL="0" indent="0">
              <a:buNone/>
            </a:pPr>
            <a:r>
              <a:rPr lang="en-MX" dirty="0">
                <a:sym typeface="Wingdings" pitchFamily="2" charset="2"/>
              </a:rPr>
              <a:t>   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mov rax, rbx	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; rax  rbx</a:t>
            </a:r>
          </a:p>
          <a:p>
            <a:r>
              <a:rPr lang="en-MX" dirty="0">
                <a:sym typeface="Wingdings" pitchFamily="2" charset="2"/>
              </a:rPr>
              <a:t>Indirecto con registro: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ov eax, [ebx]	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; eax  Mem[ebx]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5CDFE-3A49-EE16-4F4B-479BCF2C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DDDDE-2BF4-023B-33FA-E813F6FB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13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9588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495E6-1B2A-D7ED-D985-9FC9D592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/>
              <a:t>Addressing</a:t>
            </a:r>
            <a:r>
              <a:rPr lang="es-MX" dirty="0"/>
              <a:t> </a:t>
            </a:r>
            <a:r>
              <a:rPr lang="en-MX" dirty="0"/>
              <a:t>Mod</a:t>
            </a:r>
            <a:r>
              <a:rPr lang="es-MX" dirty="0"/>
              <a:t>es</a:t>
            </a:r>
            <a:endParaRPr lang="en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94F3A-19DB-285E-CF5B-0AD269F4B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Base y offset: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 rax, [rbx + 8]		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rax 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 Mem[rbx + 8]</a:t>
            </a:r>
          </a:p>
          <a:p>
            <a:r>
              <a:rPr lang="en-MX" dirty="0">
                <a:sym typeface="Wingdings" pitchFamily="2" charset="2"/>
              </a:rPr>
              <a:t>Base con índice: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ov rax, [rbx + rcx]		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; rax  Mem[rbx + rcx]</a:t>
            </a:r>
          </a:p>
          <a:p>
            <a:r>
              <a:rPr lang="en-MX" dirty="0">
                <a:sym typeface="Wingdings" pitchFamily="2" charset="2"/>
              </a:rPr>
              <a:t>Base con índice y offset: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ov rax, [rbx + rcx + 32]	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; rax  Mem[rbx + rcx + 32]</a:t>
            </a:r>
          </a:p>
          <a:p>
            <a:r>
              <a:rPr lang="en-MX" dirty="0"/>
              <a:t>Índice escalado y offset:</a:t>
            </a:r>
          </a:p>
          <a:p>
            <a:pPr marL="0" indent="0">
              <a:buNone/>
            </a:pPr>
            <a:r>
              <a:rPr lang="en-MX" dirty="0"/>
              <a:t>   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 rax, [rcx * 4 + 16]		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rax 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 Mem[rcx * 4 + 16]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BBC40-3D36-D09F-F5E1-6543562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B765D-484B-FABD-C054-3DE329DD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14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9660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7728-88D6-0FF3-2BD2-7484DD64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/>
              <a:t>Addressing</a:t>
            </a:r>
            <a:r>
              <a:rPr lang="es-MX" dirty="0"/>
              <a:t> </a:t>
            </a:r>
            <a:r>
              <a:rPr lang="en-MX" dirty="0"/>
              <a:t>Mod</a:t>
            </a:r>
            <a:r>
              <a:rPr lang="es-MX" dirty="0"/>
              <a:t>es</a:t>
            </a:r>
            <a:endParaRPr lang="en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27751-7F94-96F5-41BD-BBB5AF39B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Base con índice escalado:</a:t>
            </a:r>
          </a:p>
          <a:p>
            <a:pPr marL="0" indent="0">
              <a:buNone/>
            </a:pPr>
            <a:r>
              <a:rPr lang="en-MX" dirty="0"/>
              <a:t>   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 rax, [rbx + rcx * 4]		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rax 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 Mem[rbx + rcx * 4]</a:t>
            </a:r>
            <a:endParaRPr lang="en-MX" dirty="0"/>
          </a:p>
          <a:p>
            <a:r>
              <a:rPr lang="en-MX" dirty="0"/>
              <a:t>Base con índice escalado y offset:</a:t>
            </a:r>
          </a:p>
          <a:p>
            <a:pPr marL="0" indent="0">
              <a:buNone/>
            </a:pPr>
            <a:r>
              <a:rPr lang="en-MX" dirty="0"/>
              <a:t>   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 rax, [rbx + rcx * 4 + 48]	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rax </a:t>
            </a: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 Mem[rbx + rcx * 4 + 48]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B450E-5FB8-CC8E-72E7-CFB2B6ED4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3E1C7-2555-9840-A6C8-A23E9748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15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1768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020C-9616-37CD-AE66-DC3F9AE3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Ejemplos de instrucciones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6769-DDF3-8930-CEAD-F49D87E8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COD5, p. 155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EBC29-8513-1BFB-E9DC-58500A40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4A006-9364-28E0-5486-3C91C993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16</a:t>
            </a:fld>
            <a:endParaRPr lang="en-MX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48D16CFD-DBEF-5F59-DD3A-435E6CD54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13" y="1847088"/>
            <a:ext cx="9208682" cy="38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4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020C-9616-37CD-AE66-DC3F9AE3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Ejemplos de instrucciones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6769-DDF3-8930-CEAD-F49D87E8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Mx86ALP, p. 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EBC29-8513-1BFB-E9DC-58500A40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4A006-9364-28E0-5486-3C91C993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17</a:t>
            </a:fld>
            <a:endParaRPr lang="en-MX"/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F28B3DF9-F951-4B5A-F299-47DD7332D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606" y="1878839"/>
            <a:ext cx="6675631" cy="453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56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020C-9616-37CD-AE66-DC3F9AE3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n-MX" dirty="0"/>
              <a:t>86-32 vs x86-64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6769-DDF3-8930-CEAD-F49D87E8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Mx86ALP, p. 13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EBC29-8513-1BFB-E9DC-58500A40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4A006-9364-28E0-5486-3C91C993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18</a:t>
            </a:fld>
            <a:endParaRPr lang="en-MX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1112B77E-068A-9FE1-F852-B0117F3B4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47088"/>
            <a:ext cx="10974186" cy="282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4A9AD-1055-3184-6063-4535A262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RFLAGS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DCB0-918F-F98E-A2C8-06DC8F310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Contiene una serie de bits de estado (o banderas) que el procesador usa para indicar los resultados de una operación aritmética, lógica o de comparación.</a:t>
            </a:r>
          </a:p>
          <a:p>
            <a:r>
              <a:rPr lang="es-ES_tradnl" dirty="0"/>
              <a:t>También contiene una serie de bits de control que utilizan los sistemas operativos.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D3297-46CF-8C7C-FD8A-37D6FE95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C07A2-A840-F5F7-FEF6-A2681226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19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66772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Hay dos versiones de x86: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IA-32 (Intel </a:t>
            </a:r>
            <a:r>
              <a:rPr lang="en-US" dirty="0"/>
              <a:t>Architecture</a:t>
            </a:r>
            <a:r>
              <a:rPr lang="es-MX" dirty="0"/>
              <a:t>, 32 bits). Versión de 32 bits del ISA x86. También se le conoce como i386.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x86-64. Versión de 64 bits del ISA x86. También se le conoce como </a:t>
            </a:r>
            <a:r>
              <a:rPr lang="en-US" dirty="0"/>
              <a:t> x64, AMD64 o Intel 64.</a:t>
            </a:r>
          </a:p>
          <a:p>
            <a:r>
              <a:rPr lang="es-MX" dirty="0"/>
              <a:t>Primer procesador con x86: Intel 8086 (1978), un procesador de 16 bits.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21946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020C-9616-37CD-AE66-DC3F9AE3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RFLAGS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6769-DDF3-8930-CEAD-F49D87E8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Mx86ALP, p. 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EBC29-8513-1BFB-E9DC-58500A40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4A006-9364-28E0-5486-3C91C993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20</a:t>
            </a:fld>
            <a:endParaRPr lang="en-MX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85FE4D8-E96F-010C-6341-5FEBFC85F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481" y="388096"/>
            <a:ext cx="7772400" cy="596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52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020C-9616-37CD-AE66-DC3F9AE3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RFLAGS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6769-DDF3-8930-CEAD-F49D87E8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Mx86ALP, p. 10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EBC29-8513-1BFB-E9DC-58500A40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4A006-9364-28E0-5486-3C91C993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21</a:t>
            </a:fld>
            <a:endParaRPr lang="en-MX"/>
          </a:p>
        </p:txBody>
      </p:sp>
      <p:pic>
        <p:nvPicPr>
          <p:cNvPr id="8" name="Picture 7" descr="Table&#10;&#10;Description automatically generated with medium confidence">
            <a:extLst>
              <a:ext uri="{FF2B5EF4-FFF2-40B4-BE49-F238E27FC236}">
                <a16:creationId xmlns:a16="http://schemas.microsoft.com/office/drawing/2014/main" id="{6B8D6FCD-6577-3C39-759C-34C2E0516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578" y="2113794"/>
            <a:ext cx="7772400" cy="290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4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8295-7D29-1F27-8D3F-69988DA4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Banderas de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1C085-FA3E-D1E1-D710-CD178A9CA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CF (carry flag): 1 si la operación generó un carry </a:t>
            </a:r>
            <a:r>
              <a:rPr lang="es-MX" dirty="0"/>
              <a:t>o un </a:t>
            </a:r>
            <a:r>
              <a:rPr lang="es-MX" dirty="0" err="1"/>
              <a:t>borrow</a:t>
            </a:r>
            <a:r>
              <a:rPr lang="es-MX" dirty="0"/>
              <a:t>; 0 en otro caso</a:t>
            </a:r>
            <a:r>
              <a:rPr lang="en-MX" dirty="0"/>
              <a:t>.</a:t>
            </a:r>
          </a:p>
          <a:p>
            <a:r>
              <a:rPr lang="en-MX" dirty="0"/>
              <a:t>PF (parity flag): 1 si el resultado tiene paridad par</a:t>
            </a:r>
            <a:r>
              <a:rPr lang="es-MX" dirty="0"/>
              <a:t> (los 8 bits más bajos contienen un número par de unos)</a:t>
            </a:r>
            <a:r>
              <a:rPr lang="en-MX" dirty="0"/>
              <a:t>; 0 si tiene paridad impar.</a:t>
            </a:r>
          </a:p>
          <a:p>
            <a:r>
              <a:rPr lang="en-MX" dirty="0"/>
              <a:t>ZF (zero flag): 1 si el resultado es cero</a:t>
            </a:r>
            <a:r>
              <a:rPr lang="es-MX" dirty="0"/>
              <a:t>; 0 en otro caso</a:t>
            </a:r>
            <a:r>
              <a:rPr lang="en-MX" dirty="0"/>
              <a:t>.</a:t>
            </a:r>
          </a:p>
          <a:p>
            <a:r>
              <a:rPr lang="en-MX" dirty="0"/>
              <a:t>SF (sign flag): 1 si el resultado es negativo; 0 si es positivo o cero.</a:t>
            </a:r>
          </a:p>
          <a:p>
            <a:r>
              <a:rPr lang="en-MX" dirty="0"/>
              <a:t>OF (overflow flag): 1 si la operación generó un overflow</a:t>
            </a:r>
            <a:r>
              <a:rPr lang="es-MX" dirty="0"/>
              <a:t>; 0 en otro caso</a:t>
            </a:r>
            <a:r>
              <a:rPr lang="en-MX" dirty="0"/>
              <a:t>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B1F40-6486-4BC0-ECE9-0F95A38C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9A6E7-E868-C702-524A-F9CCDDE4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22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413315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6A94-5BE4-1975-D625-8BC43025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Brincos condicionales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EEFA6-1085-A30A-C0EF-F3485C930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x86 utiliza el estado de las banderas para los brincos condicionales.</a:t>
            </a:r>
          </a:p>
          <a:p>
            <a:r>
              <a:rPr lang="es-ES_tradnl" dirty="0"/>
              <a:t>Las instrucciones aritméticas y lógicas cambian las banderas.</a:t>
            </a:r>
          </a:p>
          <a:p>
            <a:r>
              <a:rPr lang="es-ES_tradnl" dirty="0"/>
              <a:t>Las instrucciones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cmp</a:t>
            </a:r>
            <a:r>
              <a:rPr lang="es-ES_tradnl" dirty="0"/>
              <a:t> y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s-ES_tradnl" dirty="0"/>
              <a:t> también cambian las banderas.</a:t>
            </a:r>
          </a:p>
          <a:p>
            <a:r>
              <a:rPr lang="es-ES_tradnl" dirty="0"/>
              <a:t>La instrucción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s-ES_tradnl" dirty="0"/>
              <a:t> calcula el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s-ES_tradnl" dirty="0"/>
              <a:t> lógico bit a bit del primer operando y el segundo operando. El resultado cambia las banderas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ZF</a:t>
            </a:r>
            <a:r>
              <a:rPr lang="es-ES_tradnl" dirty="0"/>
              <a:t> y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</a:t>
            </a:r>
            <a:r>
              <a:rPr lang="es-ES_tradnl" dirty="0"/>
              <a:t>.</a:t>
            </a:r>
          </a:p>
          <a:p>
            <a:r>
              <a:rPr lang="es-ES_tradnl" dirty="0"/>
              <a:t>Ejemplo: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test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eax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jz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64EC0-DB66-92C0-F49C-FBE674673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24628-D3D3-2220-A476-B920CDFC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23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664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ACD4-0741-43B0-C81D-E193CAAD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Brincos condicionales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0A7A6-AB3E-879D-EEBC-DCF655245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 instrucción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cmp</a:t>
            </a:r>
            <a:r>
              <a:rPr lang="es-ES_tradnl" dirty="0"/>
              <a:t> realiza resta sus operandos y cambia las banderas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ZF</a:t>
            </a:r>
            <a:r>
              <a:rPr lang="es-ES_tradnl" dirty="0"/>
              <a:t> y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es-ES_tradnl" dirty="0"/>
              <a:t> de acuerdo con el resultado.</a:t>
            </a:r>
          </a:p>
          <a:p>
            <a:r>
              <a:rPr lang="en-MX" dirty="0"/>
              <a:t>Ejemplo: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 eax, 1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j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Loop</a:t>
            </a:r>
          </a:p>
          <a:p>
            <a:r>
              <a:rPr lang="en-MX" dirty="0"/>
              <a:t>Se puede hacer brincos con cualquier instrucción que cambie las banderas.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A42F0-79B7-4FAA-8A16-E21310D6F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24677-1271-B5C3-C5A1-D841DEAD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24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82456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7963-08C9-248F-B6A0-4D86840CD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Lista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081DD-CDC8-9D83-401E-914DC1EC3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</a:t>
            </a:r>
            <a:r>
              <a:rPr lang="en-US" sz="1400" b="1" dirty="0">
                <a:hlinkClick r:id="rId2"/>
              </a:rPr>
              <a:t>http://www.mat.uson.mx/~havillam/ca/Common/x86/flags-jumps.pdf</a:t>
            </a:r>
            <a:endParaRPr lang="en-MX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88507-0EBE-0A10-11C9-10B1F519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4D12F2-D3B5-50A5-89D7-CA5BE194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25</a:t>
            </a:fld>
            <a:endParaRPr lang="en-MX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41E8E308-2542-D749-F8CB-E3A203D1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172" y="310536"/>
            <a:ext cx="4783016" cy="54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90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C45B-4620-23A9-6F75-01BA5229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</a:t>
            </a:r>
            <a:r>
              <a:rPr lang="es-MX" dirty="0"/>
              <a:t>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MX" dirty="0"/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endParaRPr lang="en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5B380-8D5D-649E-9A8E-7BAFDDBF9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{</a:t>
            </a:r>
          </a:p>
          <a:p>
            <a:pPr marL="0" indent="0">
              <a:buNone/>
            </a:pP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&lt;instrucciones&gt;</a:t>
            </a:r>
          </a:p>
          <a:p>
            <a:pPr marL="0" indent="0">
              <a:buNone/>
            </a:pP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ecx--;</a:t>
            </a:r>
          </a:p>
          <a:p>
            <a:pPr marL="0" indent="0">
              <a:buNone/>
            </a:pP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 while (ecx !=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s-MX" dirty="0"/>
              <a:t>x86:</a:t>
            </a:r>
            <a:endParaRPr lang="en-MX" dirty="0"/>
          </a:p>
          <a:p>
            <a:pPr marL="0" indent="0">
              <a:buNone/>
            </a:pP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Label:</a:t>
            </a:r>
          </a:p>
          <a:p>
            <a:pPr marL="0" indent="0">
              <a:buNone/>
            </a:pP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&lt;instrucciones&gt;</a:t>
            </a:r>
          </a:p>
          <a:p>
            <a:pPr marL="0" indent="0">
              <a:buNone/>
            </a:pP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 ecx, 1</a:t>
            </a:r>
          </a:p>
          <a:p>
            <a:pPr marL="0" indent="0">
              <a:buNone/>
            </a:pP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jnz Label</a:t>
            </a:r>
          </a:p>
          <a:p>
            <a:pPr marL="0" indent="0">
              <a:buNone/>
            </a:pPr>
            <a:endParaRPr lang="en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B586E-52A8-D99A-5FBA-DF5F8B5D1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C997E-1FA2-85B6-D930-BD6293C2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26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809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74C9-5D23-F812-3F39-C4B5FA14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</a:t>
            </a:r>
            <a:r>
              <a:rPr lang="es-MX" dirty="0"/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en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0ED69-5944-1A2E-89A3-4C76140B3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>
              <a:buFont typeface="Monotype Sorts" pitchFamily="2" charset="2"/>
              <a:buNone/>
            </a:pPr>
            <a:r>
              <a:rPr lang="en-US" altLang="en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(</a:t>
            </a:r>
            <a:r>
              <a:rPr lang="en-US" altLang="en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0; </a:t>
            </a:r>
            <a:r>
              <a:rPr lang="en-US" altLang="en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10; </a:t>
            </a:r>
            <a:r>
              <a:rPr lang="en-US" altLang="en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</a:p>
          <a:p>
            <a:pPr lvl="2">
              <a:buFont typeface="Monotype Sorts" pitchFamily="2" charset="2"/>
              <a:buNone/>
            </a:pPr>
            <a:r>
              <a:rPr lang="en-US" altLang="en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a[</a:t>
            </a:r>
            <a:r>
              <a:rPr lang="en-US" altLang="en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]++;</a:t>
            </a:r>
          </a:p>
          <a:p>
            <a:pPr lvl="2">
              <a:buFont typeface="Monotype Sorts" pitchFamily="2" charset="2"/>
              <a:buNone/>
            </a:pPr>
            <a:endParaRPr lang="en-US" altLang="en-MX" dirty="0">
              <a:latin typeface="Courier New" panose="02070309020205020404" pitchFamily="49" charset="0"/>
            </a:endParaRPr>
          </a:p>
          <a:p>
            <a:pPr lvl="1">
              <a:buFont typeface="Monotype Sorts" pitchFamily="2" charset="2"/>
              <a:buNone/>
            </a:pPr>
            <a:r>
              <a:rPr lang="en-US" alt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mov </a:t>
            </a:r>
            <a:r>
              <a:rPr lang="en-US" altLang="en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eax</a:t>
            </a:r>
            <a:r>
              <a:rPr lang="en-US" alt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		</a:t>
            </a:r>
            <a:r>
              <a:rPr lang="en-US" alt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eax</a:t>
            </a:r>
            <a:r>
              <a:rPr lang="en-US" alt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pPr lvl="1">
              <a:buFont typeface="Monotype Sorts" pitchFamily="2" charset="2"/>
              <a:buNone/>
            </a:pPr>
            <a:r>
              <a:rPr lang="en-US" alt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	</a:t>
            </a:r>
            <a:r>
              <a:rPr lang="en-US" altLang="en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cmp</a:t>
            </a:r>
            <a:r>
              <a:rPr lang="en-US" alt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eax</a:t>
            </a:r>
            <a:r>
              <a:rPr lang="en-US" alt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		</a:t>
            </a:r>
            <a:r>
              <a:rPr lang="en-US" alt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if (</a:t>
            </a:r>
            <a:r>
              <a:rPr lang="en-US" altLang="en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10)</a:t>
            </a:r>
          </a:p>
          <a:p>
            <a:pPr lvl="1">
              <a:buFont typeface="Monotype Sorts" pitchFamily="2" charset="2"/>
              <a:buNone/>
            </a:pPr>
            <a:r>
              <a:rPr lang="en-US" alt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jnl</a:t>
            </a:r>
            <a:r>
              <a:rPr lang="en-US" alt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L2			</a:t>
            </a:r>
            <a:r>
              <a:rPr lang="en-US" alt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jump to L2 if </a:t>
            </a:r>
            <a:r>
              <a:rPr lang="en-US" altLang="en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&gt;= 10</a:t>
            </a:r>
          </a:p>
          <a:p>
            <a:pPr lvl="1">
              <a:buFont typeface="Monotype Sorts" pitchFamily="2" charset="2"/>
              <a:buNone/>
            </a:pPr>
            <a:r>
              <a:rPr lang="en-US" alt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en-US" alt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en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ebx</a:t>
            </a:r>
            <a:r>
              <a:rPr lang="en-US" alt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]		</a:t>
            </a:r>
            <a:r>
              <a:rPr lang="en-US" alt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Mem[</a:t>
            </a:r>
            <a:r>
              <a:rPr lang="en-US" altLang="en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ebx</a:t>
            </a:r>
            <a:r>
              <a:rPr lang="en-US" alt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](= a[</a:t>
            </a:r>
            <a:r>
              <a:rPr lang="en-US" altLang="en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])++</a:t>
            </a:r>
          </a:p>
          <a:p>
            <a:pPr lvl="1">
              <a:buFont typeface="Monotype Sorts" pitchFamily="2" charset="2"/>
              <a:buNone/>
            </a:pPr>
            <a:r>
              <a:rPr lang="en-US" alt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add </a:t>
            </a:r>
            <a:r>
              <a:rPr lang="en-US" altLang="en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ebx</a:t>
            </a:r>
            <a:r>
              <a:rPr lang="en-US" alt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		</a:t>
            </a:r>
            <a:r>
              <a:rPr lang="en-US" alt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ebx</a:t>
            </a:r>
            <a:r>
              <a:rPr lang="en-US" alt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&amp;a[i+1]</a:t>
            </a:r>
          </a:p>
          <a:p>
            <a:pPr lvl="1">
              <a:buFont typeface="Monotype Sorts" pitchFamily="2" charset="2"/>
              <a:buNone/>
            </a:pPr>
            <a:r>
              <a:rPr lang="en-US" alt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en-US" alt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eax</a:t>
            </a:r>
            <a:r>
              <a:rPr lang="en-US" alt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eax</a:t>
            </a:r>
            <a:r>
              <a:rPr lang="en-US" alt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</a:t>
            </a:r>
          </a:p>
          <a:p>
            <a:pPr lvl="1">
              <a:buFont typeface="Monotype Sorts" pitchFamily="2" charset="2"/>
              <a:buNone/>
            </a:pPr>
            <a:r>
              <a:rPr lang="en-US" alt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jmp</a:t>
            </a:r>
            <a:r>
              <a:rPr lang="en-US" alt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L1			</a:t>
            </a:r>
            <a:r>
              <a:rPr lang="en-US" alt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n-US" alt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L1</a:t>
            </a:r>
          </a:p>
          <a:p>
            <a:pPr lvl="1">
              <a:buFont typeface="Monotype Sorts" pitchFamily="2" charset="2"/>
              <a:buNone/>
            </a:pPr>
            <a:r>
              <a:rPr lang="en-US" alt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		...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8EB1C-8180-CD4F-E988-B96884C1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D15E2-8586-01C9-6D92-FF1D2785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27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731833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49999-52FB-DC1E-033E-EAE97855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Instrucción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4B123-742B-C84D-CA05-90F94E88E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El mismo ejemplo</a:t>
            </a:r>
            <a:r>
              <a:rPr lang="es-MX" dirty="0"/>
              <a:t> del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MX" dirty="0"/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m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 ecx, 10</a:t>
            </a:r>
          </a:p>
          <a:p>
            <a:pPr marL="0" indent="0">
              <a:buNone/>
            </a:pP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inc[ebx]</a:t>
            </a:r>
          </a:p>
          <a:p>
            <a:pPr marL="0" indent="0">
              <a:buNone/>
            </a:pP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add ebx, 4</a:t>
            </a:r>
          </a:p>
          <a:p>
            <a:pPr marL="0" indent="0">
              <a:buNone/>
            </a:pP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loop L1</a:t>
            </a:r>
          </a:p>
          <a:p>
            <a:r>
              <a:rPr lang="es-MX" dirty="0"/>
              <a:t>La instrucción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es-MX" dirty="0"/>
              <a:t> d</a:t>
            </a:r>
            <a:r>
              <a:rPr lang="en-MX" dirty="0"/>
              <a:t>ecrementa el registro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ecx</a:t>
            </a:r>
            <a:r>
              <a:rPr lang="en-MX" dirty="0"/>
              <a:t> y brinca a la etiqueta si no es cero.</a:t>
            </a:r>
            <a:endParaRPr lang="es-MX" dirty="0"/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A4108-0DF3-4AF2-5B40-E4B7120D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6E92F-B2C4-FDDD-B430-2CC0A83B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28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6174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D464B-01DD-4E8D-6D6E-0CFEE7C2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Funciones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2C39B-34D7-27FB-776D-30522446C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Instrucciones: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call Foo	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push return address on stack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and go to Foo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ret		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pop return address from stack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and jump to it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rbp</a:t>
            </a:r>
            <a:r>
              <a:rPr lang="en-US" dirty="0"/>
              <a:t> </a:t>
            </a:r>
            <a:r>
              <a:rPr lang="es-ES_tradnl" dirty="0"/>
              <a:t>se usa como un</a:t>
            </a:r>
            <a:r>
              <a:rPr lang="en-US" dirty="0"/>
              <a:t> frame pointer </a:t>
            </a:r>
            <a:r>
              <a:rPr lang="es-ES_tradnl" dirty="0"/>
              <a:t>para apuntar dentro del</a:t>
            </a:r>
            <a:r>
              <a:rPr lang="en-US" dirty="0"/>
              <a:t> stack frame y accesar las variables locales.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rsp</a:t>
            </a:r>
            <a:r>
              <a:rPr lang="en-US" dirty="0"/>
              <a:t> </a:t>
            </a:r>
            <a:r>
              <a:rPr lang="es-ES_tradnl" dirty="0"/>
              <a:t>es el apuntador al tope de la pila.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DF99D-DFC2-8455-CA4F-6C9F5F72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EF10E-117E-3D51-D5D7-D541139F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29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74957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020C-9616-37CD-AE66-DC3F9AE3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Tipos de datos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6769-DDF3-8930-CEAD-F49D87E8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Mx86ALP, p.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EBC29-8513-1BFB-E9DC-58500A40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4A006-9364-28E0-5486-3C91C993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3</a:t>
            </a:fld>
            <a:endParaRPr lang="en-MX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54B5DAEA-E95C-353F-DB95-34B072081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32" y="2254861"/>
            <a:ext cx="10040536" cy="303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08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7373F-BE31-FAAA-1C6C-2C4E9FE4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Funciones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BBF02-493D-B865-85EE-1478C8EB5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/>
              <a:t>Instrucciones especiales:</a:t>
            </a:r>
            <a:endParaRPr lang="en-MX" dirty="0"/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push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-= 4, Mem[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eax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pop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eax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Mem[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+= 4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872FD-5509-287F-A7B5-628C081A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CA86B-EE7F-22BB-6A9F-DC453B41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30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845524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de strings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Operan en cadenas (strings) de bytes.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Hay variantes para cadenas de bytes, words, </a:t>
            </a:r>
            <a:r>
              <a:rPr lang="es-MX" dirty="0" err="1"/>
              <a:t>dwords</a:t>
            </a:r>
            <a:r>
              <a:rPr lang="es-MX" dirty="0"/>
              <a:t> y </a:t>
            </a:r>
            <a:r>
              <a:rPr lang="es-MX" dirty="0" err="1"/>
              <a:t>quadwords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31</a:t>
            </a:fld>
            <a:endParaRPr lang="en-MX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569679"/>
              </p:ext>
            </p:extLst>
          </p:nvPr>
        </p:nvGraphicFramePr>
        <p:xfrm>
          <a:off x="2524369" y="2595358"/>
          <a:ext cx="558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862">
                  <a:extLst>
                    <a:ext uri="{9D8B030D-6E8A-4147-A177-3AD203B41FA5}">
                      <a16:colId xmlns:a16="http://schemas.microsoft.com/office/drawing/2014/main" val="3970603796"/>
                    </a:ext>
                  </a:extLst>
                </a:gridCol>
                <a:gridCol w="3423138">
                  <a:extLst>
                    <a:ext uri="{9D8B030D-6E8A-4147-A177-3AD203B41FA5}">
                      <a16:colId xmlns:a16="http://schemas.microsoft.com/office/drawing/2014/main" val="2533454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Instrucción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013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cmps</a:t>
                      </a:r>
                      <a:endParaRPr lang="es-MX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Compara strings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41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lods</a:t>
                      </a:r>
                      <a:endParaRPr lang="es-MX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Carga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47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movs</a:t>
                      </a:r>
                      <a:endParaRPr lang="es-MX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Mueve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83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scas</a:t>
                      </a:r>
                      <a:endParaRPr lang="es-MX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Scan</a:t>
                      </a:r>
                      <a:r>
                        <a:rPr lang="es-MX" dirty="0"/>
                        <a:t>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863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stos</a:t>
                      </a:r>
                      <a:endParaRPr lang="es-MX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Almacena</a:t>
                      </a:r>
                      <a:r>
                        <a:rPr lang="es-MX" baseline="0" dirty="0"/>
                        <a:t> string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459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694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Prefijos de repetición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Repiten la instrucción de string según la condición.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b="1" dirty="0"/>
              <a:t>Nota</a:t>
            </a:r>
            <a:r>
              <a:rPr lang="es-MX" dirty="0"/>
              <a:t>: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repne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repnz</a:t>
            </a:r>
            <a:r>
              <a:rPr lang="es-MX" dirty="0"/>
              <a:t> son iguales;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reps</a:t>
            </a:r>
            <a:r>
              <a:rPr lang="es-MX" dirty="0"/>
              <a:t> son iguales.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32</a:t>
            </a:fld>
            <a:endParaRPr lang="en-MX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396373"/>
              </p:ext>
            </p:extLst>
          </p:nvPr>
        </p:nvGraphicFramePr>
        <p:xfrm>
          <a:off x="1336431" y="2630527"/>
          <a:ext cx="874541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22">
                  <a:extLst>
                    <a:ext uri="{9D8B030D-6E8A-4147-A177-3AD203B41FA5}">
                      <a16:colId xmlns:a16="http://schemas.microsoft.com/office/drawing/2014/main" val="3355230301"/>
                    </a:ext>
                  </a:extLst>
                </a:gridCol>
                <a:gridCol w="7514492">
                  <a:extLst>
                    <a:ext uri="{9D8B030D-6E8A-4147-A177-3AD203B41FA5}">
                      <a16:colId xmlns:a16="http://schemas.microsoft.com/office/drawing/2014/main" val="2774543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Prefijo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5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</a:t>
                      </a:r>
                      <a:endParaRPr lang="es-MX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Repite hasta</a:t>
                      </a:r>
                      <a:r>
                        <a:rPr lang="es-MX" baseline="0" dirty="0"/>
                        <a:t> que</a:t>
                      </a:r>
                      <a:r>
                        <a:rPr lang="es-MX" dirty="0"/>
                        <a:t> </a:t>
                      </a:r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ecx</a:t>
                      </a:r>
                      <a:r>
                        <a:rPr lang="es-MX" dirty="0"/>
                        <a:t> sea cero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88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repne</a:t>
                      </a:r>
                      <a:endParaRPr lang="es-MX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Repite mientras no sea igual (hasta que </a:t>
                      </a:r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ecx</a:t>
                      </a:r>
                      <a:r>
                        <a:rPr lang="es-MX" baseline="0" dirty="0"/>
                        <a:t> sea 0 o mientras </a:t>
                      </a:r>
                      <a:r>
                        <a:rPr lang="es-MX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ZF</a:t>
                      </a:r>
                      <a:r>
                        <a:rPr lang="es-MX" baseline="0" dirty="0"/>
                        <a:t> = 0)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076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repnz</a:t>
                      </a:r>
                      <a:endParaRPr lang="es-MX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Repite mientras no sea cero (hasta que </a:t>
                      </a:r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ecx</a:t>
                      </a:r>
                      <a:r>
                        <a:rPr lang="es-MX" baseline="0" dirty="0"/>
                        <a:t> sea 0 o mientras </a:t>
                      </a:r>
                      <a:r>
                        <a:rPr lang="es-MX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ZF</a:t>
                      </a:r>
                      <a:r>
                        <a:rPr lang="es-MX" baseline="0" dirty="0"/>
                        <a:t> = 0)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430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Repite mientras sea igual (hasta que </a:t>
                      </a:r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ecx</a:t>
                      </a:r>
                      <a:r>
                        <a:rPr lang="es-MX" baseline="0" dirty="0"/>
                        <a:t> sea 0 o mientras </a:t>
                      </a:r>
                      <a:r>
                        <a:rPr lang="es-MX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ZF</a:t>
                      </a:r>
                      <a:r>
                        <a:rPr lang="es-MX" baseline="0" dirty="0"/>
                        <a:t> = 1)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106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repz</a:t>
                      </a:r>
                      <a:endParaRPr lang="es-MX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Repite mientras sea cero (hasta que </a:t>
                      </a:r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ecx</a:t>
                      </a:r>
                      <a:r>
                        <a:rPr lang="es-MX" baseline="0" dirty="0"/>
                        <a:t> sea 0 o mientras </a:t>
                      </a:r>
                      <a:r>
                        <a:rPr lang="es-MX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ZF</a:t>
                      </a:r>
                      <a:r>
                        <a:rPr lang="es-MX" baseline="0" dirty="0"/>
                        <a:t> = 1)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196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045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Instrucción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cmps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Compara los datos apuntados por el registro (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dirty="0"/>
              <a:t>|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MX" dirty="0"/>
              <a:t>)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s-MX" dirty="0"/>
              <a:t> con los apuntados por (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dirty="0"/>
              <a:t>|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MX" dirty="0"/>
              <a:t>)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MX" dirty="0"/>
              <a:t>.</a:t>
            </a:r>
          </a:p>
          <a:p>
            <a:r>
              <a:rPr lang="es-MX" dirty="0"/>
              <a:t>El registro de banderas cambia de acuerdo a la comparación.</a:t>
            </a:r>
          </a:p>
          <a:p>
            <a:r>
              <a:rPr lang="es-MX" dirty="0"/>
              <a:t>(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dirty="0"/>
              <a:t>|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MX" dirty="0"/>
              <a:t>)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s-MX" dirty="0"/>
              <a:t> y (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dirty="0"/>
              <a:t>|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MX" dirty="0"/>
              <a:t>)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MX" dirty="0"/>
              <a:t> se incrementan si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s-MX" dirty="0"/>
              <a:t> = 0 o se decrementan si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s-MX" dirty="0"/>
              <a:t> = 1.</a:t>
            </a:r>
          </a:p>
          <a:p>
            <a:r>
              <a:rPr lang="es-MX" dirty="0"/>
              <a:t>Se pueden comparar bytes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cmpsb</a:t>
            </a:r>
            <a:r>
              <a:rPr lang="es-MX" dirty="0"/>
              <a:t>), palabras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cmpsw</a:t>
            </a:r>
            <a:r>
              <a:rPr lang="es-MX" dirty="0"/>
              <a:t>), palabras dobles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cmpsd</a:t>
            </a:r>
            <a:r>
              <a:rPr lang="es-MX" dirty="0"/>
              <a:t>) o palabras cuádruples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cmpsq</a:t>
            </a:r>
            <a:r>
              <a:rPr lang="es-MX" dirty="0"/>
              <a:t>).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33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14993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Instrucción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cmps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Ejemplo: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cmpsb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los argumentos son implícitos</a:t>
            </a:r>
          </a:p>
          <a:p>
            <a:r>
              <a:rPr lang="es-MX" dirty="0"/>
              <a:t>Esto solo compara un byte.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https://medium.com/@ophirharpaz/a-summary-of-x86-string-instructions-87566a28c20c</a:t>
            </a:r>
            <a:endParaRPr lang="es-MX" sz="1400" b="1" dirty="0"/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34</a:t>
            </a:fld>
            <a:endParaRPr lang="en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030" y="3521345"/>
            <a:ext cx="5556739" cy="20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84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Prefijos de repetición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utilizan para comparar dos strings completos.</a:t>
            </a:r>
          </a:p>
          <a:p>
            <a:r>
              <a:rPr lang="es-MX" dirty="0"/>
              <a:t>Ejemplo: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ecx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0ah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repe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cmpsb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repite hasta que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ecx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sea 0 o mientras ZF = 1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35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13941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Comparación de dos strings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36</a:t>
            </a:fld>
            <a:endParaRPr lang="en-MX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https://medium.com/@ophirharpaz/a-summary-of-x86-string-instructions-87566a28c20c</a:t>
            </a:r>
            <a:endParaRPr lang="es-MX" sz="1400" b="1" dirty="0"/>
          </a:p>
          <a:p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16" y="1903729"/>
            <a:ext cx="9065846" cy="375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3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5778F-4B72-5C80-C575-910B1EDC6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Instrucción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17AE4-A6BC-A398-AAEC-2CB121664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Mueve datos de la dirección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dirty="0" err="1"/>
              <a:t>|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MX" dirty="0"/>
              <a:t>)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s-MX" dirty="0"/>
              <a:t> a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dirty="0" err="1"/>
              <a:t>|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MX" dirty="0"/>
              <a:t>)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MX" dirty="0"/>
              <a:t>.</a:t>
            </a:r>
          </a:p>
          <a:p>
            <a:r>
              <a:rPr lang="es-MX" dirty="0"/>
              <a:t>Si la bandera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s-MX" dirty="0"/>
              <a:t> es 0,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dirty="0" err="1"/>
              <a:t>|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MX" dirty="0"/>
              <a:t>)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s-MX" dirty="0"/>
              <a:t> y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dirty="0" err="1"/>
              <a:t>|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MX" dirty="0"/>
              <a:t>)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MX" dirty="0"/>
              <a:t> se incrementan, si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s-MX" dirty="0"/>
              <a:t> es 1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dirty="0" err="1"/>
              <a:t>|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MX" dirty="0"/>
              <a:t>)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s-MX" dirty="0"/>
              <a:t> y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dirty="0" err="1"/>
              <a:t>|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MX" dirty="0"/>
              <a:t>)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s-MX" dirty="0"/>
              <a:t> se decrementan.</a:t>
            </a:r>
          </a:p>
          <a:p>
            <a:r>
              <a:rPr lang="es-MX" dirty="0"/>
              <a:t>Variantes: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movsb</a:t>
            </a:r>
            <a:r>
              <a:rPr lang="es-MX" dirty="0"/>
              <a:t> (mueve un byte),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movsw</a:t>
            </a:r>
            <a:r>
              <a:rPr lang="es-MX" dirty="0"/>
              <a:t> (mueve una palabra),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movsd</a:t>
            </a:r>
            <a:r>
              <a:rPr lang="es-MX" dirty="0"/>
              <a:t> (mueve una </a:t>
            </a:r>
            <a:r>
              <a:rPr lang="es-MX" dirty="0" err="1"/>
              <a:t>dword</a:t>
            </a:r>
            <a:r>
              <a:rPr lang="es-MX" dirty="0"/>
              <a:t>),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movsq</a:t>
            </a:r>
            <a:r>
              <a:rPr lang="es-MX" dirty="0"/>
              <a:t> (mueve una </a:t>
            </a:r>
            <a:r>
              <a:rPr lang="es-MX" dirty="0" err="1"/>
              <a:t>quadword</a:t>
            </a:r>
            <a:r>
              <a:rPr lang="es-MX" dirty="0"/>
              <a:t>).</a:t>
            </a:r>
          </a:p>
          <a:p>
            <a:r>
              <a:rPr lang="es-MX" dirty="0"/>
              <a:t>Algunos programas ensambladores aceptan especificar el tamaño explícitamente.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B0CF64-C764-8503-B913-2906E79ED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3E0B-ADD2-87BE-C069-E72C7BF4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37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8906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Instrucción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Ejemplos:</a:t>
            </a: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movs dword ptr [edi], dword ptr [esi]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byte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byte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s-MX" b="1" dirty="0"/>
              <a:t>Nota</a:t>
            </a:r>
            <a:r>
              <a:rPr lang="es-MX" dirty="0"/>
              <a:t>: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esi</a:t>
            </a:r>
            <a:r>
              <a:rPr lang="es-MX" dirty="0"/>
              <a:t> se incrementan o decrementan según el valor 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38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08502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A440-4422-C015-92C2-CD447A59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Instrucción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450D8-AD7E-2B59-3BC6-E6583A365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Ejemplo: mover 4 enteros desde la dirección apuntada por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esi</a:t>
            </a:r>
            <a:r>
              <a:rPr lang="es-MX" dirty="0"/>
              <a:t> a la dirección apuntada por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s-MX" dirty="0"/>
              <a:t>. 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ecx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s-MX" dirty="0"/>
              <a:t>Otra opción es usar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movsd</a:t>
            </a:r>
            <a:r>
              <a:rPr lang="es-MX" dirty="0"/>
              <a:t> que tiene sus argumentos implícitos: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ecx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movsd</a:t>
            </a:r>
            <a:endParaRPr lang="es-MX" dirty="0"/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AF71B-FCC4-7DD6-D699-08ACF2D3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933E5-50CD-0676-EDD9-913ED0AE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39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91035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020C-9616-37CD-AE66-DC3F9AE3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anchor="b">
            <a:normAutofit/>
          </a:bodyPr>
          <a:lstStyle/>
          <a:p>
            <a:r>
              <a:rPr lang="es-MX" dirty="0"/>
              <a:t>Registros</a:t>
            </a:r>
            <a:endParaRPr lang="en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6769-DDF3-8930-CEAD-F49D87E8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Mx86ALP, p. 7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12A8150A-1397-A637-E32E-EEF8EE163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425" y="1847088"/>
            <a:ext cx="5695950" cy="4371640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EBC29-8513-1BFB-E9DC-58500A40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4A006-9364-28E0-5486-3C91C993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45D17F4-C1B7-6749-BE77-F3F4D222361A}" type="slidenum">
              <a:rPr lang="en-MX" smtClean="0"/>
              <a:pPr>
                <a:spcAft>
                  <a:spcPts val="600"/>
                </a:spcAft>
              </a:pPr>
              <a:t>4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1260029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Ensambladores para x86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FASM (Flat </a:t>
            </a:r>
            <a:r>
              <a:rPr lang="en-US" dirty="0"/>
              <a:t>Assembler</a:t>
            </a:r>
            <a:r>
              <a:rPr lang="es-MX" dirty="0"/>
              <a:t>): Windows, Linux, </a:t>
            </a:r>
            <a:r>
              <a:rPr lang="en-US" dirty="0"/>
              <a:t>Unix-like</a:t>
            </a:r>
            <a:r>
              <a:rPr lang="es-MX" dirty="0"/>
              <a:t>.</a:t>
            </a:r>
          </a:p>
          <a:p>
            <a:r>
              <a:rPr lang="es-MX" dirty="0"/>
              <a:t>GAS (GNU </a:t>
            </a:r>
            <a:r>
              <a:rPr lang="en-US" dirty="0"/>
              <a:t>Assembler</a:t>
            </a:r>
            <a:r>
              <a:rPr lang="es-MX" dirty="0"/>
              <a:t>): </a:t>
            </a:r>
            <a:r>
              <a:rPr lang="en-US" dirty="0"/>
              <a:t>Unix-like</a:t>
            </a:r>
            <a:r>
              <a:rPr lang="es-MX" dirty="0"/>
              <a:t>, Windows.</a:t>
            </a:r>
          </a:p>
          <a:p>
            <a:r>
              <a:rPr lang="es-MX" dirty="0"/>
              <a:t>MASM (Microsoft Macro </a:t>
            </a:r>
            <a:r>
              <a:rPr lang="en-US" dirty="0"/>
              <a:t>Assembler</a:t>
            </a:r>
            <a:r>
              <a:rPr lang="es-MX" dirty="0"/>
              <a:t>): Windows.</a:t>
            </a:r>
          </a:p>
          <a:p>
            <a:r>
              <a:rPr lang="es-MX" dirty="0"/>
              <a:t>NASM (</a:t>
            </a:r>
            <a:r>
              <a:rPr lang="en-US" dirty="0"/>
              <a:t>Netwide</a:t>
            </a:r>
            <a:r>
              <a:rPr lang="es-MX" dirty="0"/>
              <a:t> </a:t>
            </a:r>
            <a:r>
              <a:rPr lang="en-US" dirty="0"/>
              <a:t>Assembler</a:t>
            </a:r>
            <a:r>
              <a:rPr lang="es-MX" dirty="0"/>
              <a:t>): Linux, macOS, Windows.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40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390501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D8BA-B42D-E7C3-326F-2EBA9B83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Hola mundo en macOS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B1159-EC89-5852-C24C-2899A70D3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Runs on 64-bit macOS only.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-fmacho64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hello.asm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macosx_version_min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12.6.0 -L/Library/Developer/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CommandLineTools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/SDKs/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MacOSX.sdk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/lib -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lSystem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-o hello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hello.o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global    _main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section   .text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_main:    mov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0x02000004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system call for write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mov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      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file handle 1 is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stdout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mov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message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address of string to output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mov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rdx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    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number of bytes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invoke operating system to do the write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1202FF-DD6B-202F-26B0-0F1622CD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20A66-D1EC-94BF-C20B-5912D371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41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74467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E503-37B8-E9E4-DF5C-910BD3D2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Hola mundo en macOS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37AF4-0E53-3F13-E563-581656D4B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mov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0x02000001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system call for exit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exit code 0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	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invoke operating system to exit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section   .data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message: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“Hello, World”, 10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note the newline at the end</a:t>
            </a:r>
          </a:p>
          <a:p>
            <a:endParaRPr lang="en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20C2FE-0A37-4605-6CA0-A966A138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46FE3-66F4-8447-DF41-B7448104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42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619730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D9B4-674C-4173-5298-7B3C3B42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 C y ensamblador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E889A-11C9-BA01-D7E6-F9BEDBD09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File: max3.c, runs on 64-bit macOS</a:t>
            </a:r>
          </a:p>
          <a:p>
            <a:pPr marL="0" indent="0">
              <a:buNone/>
            </a:pPr>
            <a:r>
              <a:rPr lang="en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   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-o max3  max3.c max3.o</a:t>
            </a:r>
            <a:endParaRPr lang="en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 &lt;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maxofthree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(long, long, long);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 main()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(“%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\n”,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maxofthree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 -4, -7));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(“%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\n”,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maxofthree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 -6, 1));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(“%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\n”,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maxofthree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 3, 1));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(“%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\n”,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maxofthree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(-2, 4, 3));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(“%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\n”,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maxofthree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 -6, 5));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(“%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\n”,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maxofthree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 4, 6));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return 0;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853A96-CF7D-A360-7E5E-E9398493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D132C-51C4-3F8D-2D9F-0B2A8AD8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43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328227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78F42-5031-9801-A402-939545EA3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 C y ensamblador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0D137-355E-1166-89E3-13422B8BA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-----------------------------------------------------------------------------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File: max3.asm, returns the maximum value of its three 64-bit integer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-fmacho64 max3.asm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Parameters are passed in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rdx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value is 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returned in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rax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-----------------------------------------------------------------------------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global   _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maxofthree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section  .text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maxofthree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mov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result (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rax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initially holds x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is x less than y?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cmovl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if so, set result to 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rdx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is max(x, y) less than z?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cmovl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rdx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if so, set result to z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ret		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the max will be in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rax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260EA-5EA3-2F37-6504-77AABE1B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5EB32-AB79-B398-3DF3-5853BFC8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44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5656492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0663-92E7-EA7A-4316-124E8C51A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Más información</a:t>
            </a:r>
            <a:endParaRPr lang="en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49EB7-2E8B-B483-6485-B7F6A2C6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   </a:t>
            </a:r>
            <a:r>
              <a:rPr lang="es-MX" b="1" dirty="0"/>
              <a:t>Modern x86 Assembly Language Programming</a:t>
            </a:r>
          </a:p>
          <a:p>
            <a:pPr marL="0" indent="0">
              <a:buNone/>
            </a:pPr>
            <a:r>
              <a:rPr lang="es-MX" dirty="0"/>
              <a:t>    Daniel Kusswurm</a:t>
            </a:r>
          </a:p>
          <a:p>
            <a:pPr marL="0" indent="0">
              <a:buNone/>
            </a:pPr>
            <a:r>
              <a:rPr lang="es-MX" dirty="0"/>
              <a:t>    </a:t>
            </a:r>
            <a:r>
              <a:rPr lang="es-MX" dirty="0" err="1"/>
              <a:t>Apress</a:t>
            </a:r>
            <a:r>
              <a:rPr lang="es-MX" dirty="0"/>
              <a:t>, 2018</a:t>
            </a:r>
          </a:p>
          <a:p>
            <a:endParaRPr lang="es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ACD84-3FC0-86A7-688B-54B4B2D6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18210-175A-6364-9600-AA8703A9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45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7032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020C-9616-37CD-AE66-DC3F9AE3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Registros de propósito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6769-DDF3-8930-CEAD-F49D87E8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Mx86ALP, p. 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EBC29-8513-1BFB-E9DC-58500A40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4A006-9364-28E0-5486-3C91C993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5</a:t>
            </a:fld>
            <a:endParaRPr lang="en-MX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1CF75E47-6240-6CA2-57CD-5CEAF502D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881" y="1847087"/>
            <a:ext cx="4769708" cy="464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0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5CEF6-A847-458A-85DB-DDD59E7D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7FD48A-BFD9-4973-A09D-1AA5F6CAA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Una instrucción puede tener 0, 1, 2 o 3 operandos.</a:t>
            </a:r>
          </a:p>
          <a:p>
            <a:r>
              <a:rPr lang="es-MX" dirty="0"/>
              <a:t>Los operandos se separan con comas.</a:t>
            </a:r>
          </a:p>
          <a:p>
            <a:r>
              <a:rPr lang="es-MX" dirty="0"/>
              <a:t>Para instrucciones con 2 operandos hay dos sintaxis: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operando destino, fuente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sintaxis de Intel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operando fuente, destino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sintaxis de AT&amp;T</a:t>
            </a:r>
          </a:p>
          <a:p>
            <a:r>
              <a:rPr lang="es-MX" dirty="0"/>
              <a:t>Además, en algunos casos, el registro destino también es fuente.</a:t>
            </a:r>
          </a:p>
          <a:p>
            <a:r>
              <a:rPr lang="es-MX" dirty="0"/>
              <a:t>Por ejemplo:</a:t>
            </a:r>
          </a:p>
          <a:p>
            <a:pPr marL="0" indent="0">
              <a:buNone/>
            </a:pPr>
            <a:r>
              <a:rPr lang="es-MX" dirty="0"/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eax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ebx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eax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eax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ebx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en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sintaxis Intel</a:t>
            </a:r>
          </a:p>
          <a:p>
            <a:r>
              <a:rPr lang="es-MX" dirty="0"/>
              <a:t>Hay otras diferencias.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CCC5-6D02-4570-92A9-0C7797D5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87B7F6-CD2A-4EEF-9629-FAA4CB0F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6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4788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C500-F17B-D1B6-3B78-22FAE73D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Sintaxis Intel vs Sintaxis AT&amp;T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B84E8BE-EA2A-2C40-48B2-75C6D39C6C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778419"/>
              </p:ext>
            </p:extLst>
          </p:nvPr>
        </p:nvGraphicFramePr>
        <p:xfrm>
          <a:off x="1161535" y="2478860"/>
          <a:ext cx="971241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643">
                  <a:extLst>
                    <a:ext uri="{9D8B030D-6E8A-4147-A177-3AD203B41FA5}">
                      <a16:colId xmlns:a16="http://schemas.microsoft.com/office/drawing/2014/main" val="1795410781"/>
                    </a:ext>
                  </a:extLst>
                </a:gridCol>
                <a:gridCol w="3558746">
                  <a:extLst>
                    <a:ext uri="{9D8B030D-6E8A-4147-A177-3AD203B41FA5}">
                      <a16:colId xmlns:a16="http://schemas.microsoft.com/office/drawing/2014/main" val="3622171777"/>
                    </a:ext>
                  </a:extLst>
                </a:gridCol>
                <a:gridCol w="3880021">
                  <a:extLst>
                    <a:ext uri="{9D8B030D-6E8A-4147-A177-3AD203B41FA5}">
                      <a16:colId xmlns:a16="http://schemas.microsoft.com/office/drawing/2014/main" val="3942073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X" dirty="0"/>
                        <a:t>Intel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X" dirty="0"/>
                        <a:t>AT&amp;T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869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X" dirty="0"/>
                        <a:t>Orden de operandos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</a:t>
                      </a:r>
                      <a:r>
                        <a:rPr lang="en-MX" dirty="0"/>
                        <a:t>estino, fuente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f</a:t>
                      </a:r>
                      <a:r>
                        <a:rPr lang="en-MX" dirty="0"/>
                        <a:t>uente, destino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88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X" dirty="0"/>
                        <a:t>Prefijo de registro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X" dirty="0"/>
                        <a:t>rbx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X" dirty="0"/>
                        <a:t>%rbx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302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X" dirty="0"/>
                        <a:t>Sufijo de tamaño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r>
                        <a:rPr lang="en-MX" dirty="0"/>
                        <a:t>ov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r>
                        <a:rPr lang="en-MX" dirty="0"/>
                        <a:t>ovb, movw, movl, movq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548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X" dirty="0"/>
                        <a:t>Memoria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X" dirty="0"/>
                        <a:t>QWORD PTR [rbx]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X" dirty="0"/>
                        <a:t>(rbx)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81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X" dirty="0"/>
                        <a:t>Dirección efectiva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mov </a:t>
                      </a:r>
                      <a:r>
                        <a:rPr lang="en-US" dirty="0" err="1"/>
                        <a:t>eax</a:t>
                      </a:r>
                      <a:r>
                        <a:rPr lang="en-US" dirty="0"/>
                        <a:t>, [</a:t>
                      </a:r>
                      <a:r>
                        <a:rPr lang="en-US" dirty="0" err="1"/>
                        <a:t>ebx</a:t>
                      </a:r>
                      <a:r>
                        <a:rPr lang="en-US" dirty="0"/>
                        <a:t> + </a:t>
                      </a:r>
                      <a:r>
                        <a:rPr lang="en-US" dirty="0" err="1"/>
                        <a:t>ecx</a:t>
                      </a:r>
                      <a:r>
                        <a:rPr lang="en-US" dirty="0"/>
                        <a:t>*4 + offset]</a:t>
                      </a:r>
                      <a:endParaRPr lang="en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movl</a:t>
                      </a:r>
                      <a:r>
                        <a:rPr lang="en-US" dirty="0"/>
                        <a:t> offset(%ebx,%ecx,4), %</a:t>
                      </a:r>
                      <a:r>
                        <a:rPr lang="en-US" dirty="0" err="1"/>
                        <a:t>eax</a:t>
                      </a:r>
                      <a:endParaRPr lang="en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21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X" dirty="0"/>
                        <a:t>Prefijo de inmediato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X" dirty="0"/>
                        <a:t>80h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X" dirty="0"/>
                        <a:t>$0x80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28961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30676-8D09-F30B-6A50-D476C627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2CD1A-8516-A7DB-40EF-6798B894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51A-B246-1843-A3BF-B961162F1F44}" type="slidenum">
              <a:rPr lang="en-MX" smtClean="0"/>
              <a:t>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31996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Sufijos de tamaño de datos para AT&amp;T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816694"/>
              </p:ext>
            </p:extLst>
          </p:nvPr>
        </p:nvGraphicFramePr>
        <p:xfrm>
          <a:off x="3305907" y="2310300"/>
          <a:ext cx="463061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524">
                  <a:extLst>
                    <a:ext uri="{9D8B030D-6E8A-4147-A177-3AD203B41FA5}">
                      <a16:colId xmlns:a16="http://schemas.microsoft.com/office/drawing/2014/main" val="2118393129"/>
                    </a:ext>
                  </a:extLst>
                </a:gridCol>
                <a:gridCol w="1160584">
                  <a:extLst>
                    <a:ext uri="{9D8B030D-6E8A-4147-A177-3AD203B41FA5}">
                      <a16:colId xmlns:a16="http://schemas.microsoft.com/office/drawing/2014/main" val="2521682257"/>
                    </a:ext>
                  </a:extLst>
                </a:gridCol>
                <a:gridCol w="2391507">
                  <a:extLst>
                    <a:ext uri="{9D8B030D-6E8A-4147-A177-3AD203B41FA5}">
                      <a16:colId xmlns:a16="http://schemas.microsoft.com/office/drawing/2014/main" val="2244909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Sufijo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Tamaño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862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8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byte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64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16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661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32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long</a:t>
                      </a:r>
                      <a:r>
                        <a:rPr lang="es-MX" dirty="0"/>
                        <a:t> (double)</a:t>
                      </a:r>
                      <a:r>
                        <a:rPr lang="es-MX" baseline="0" dirty="0"/>
                        <a:t> word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13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64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quad</a:t>
                      </a:r>
                      <a:r>
                        <a:rPr lang="es-MX" dirty="0"/>
                        <a:t> 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284311"/>
                  </a:ext>
                </a:extLst>
              </a:tr>
            </a:tbl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17F4-C1B7-6749-BE77-F3F4D222361A}" type="slidenum">
              <a:rPr lang="en-MX" smtClean="0"/>
              <a:t>8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3264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6B8F-3D1A-947D-87AC-ACBBA04B3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Sintaxis Intel vs Sintaxis AT&amp;T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3E3ED-A33A-C21C-D98A-AF0E38555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Sintaxis de Intel: FASM (Flat Assembler), MASM (Microsoft Macro Assembler), NASM (Netwide Macro Assembler).</a:t>
            </a:r>
          </a:p>
          <a:p>
            <a:r>
              <a:rPr lang="en-MX" dirty="0"/>
              <a:t>Sintaxis de AT&amp;T: GAS (GNU Assembler).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32C3C-B547-FCD4-5D54-2FE82CF3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3E72B-7D76-D602-1137-C8FC4762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51A-B246-1843-A3BF-B961162F1F44}" type="slidenum">
              <a:rPr lang="en-MX" smtClean="0"/>
              <a:t>9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930786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01-Presentacion</Template>
  <TotalTime>1385</TotalTime>
  <Words>2643</Words>
  <Application>Microsoft Office PowerPoint</Application>
  <PresentationFormat>Panorámica</PresentationFormat>
  <Paragraphs>498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3" baseType="lpstr">
      <vt:lpstr>Arial</vt:lpstr>
      <vt:lpstr>Calibri</vt:lpstr>
      <vt:lpstr>Courier New</vt:lpstr>
      <vt:lpstr>Monotype Sorts</vt:lpstr>
      <vt:lpstr>Times New Roman</vt:lpstr>
      <vt:lpstr>Wingdings</vt:lpstr>
      <vt:lpstr>Wingdings 2</vt:lpstr>
      <vt:lpstr>Flujo</vt:lpstr>
      <vt:lpstr>x86 Overview</vt:lpstr>
      <vt:lpstr>Introducción</vt:lpstr>
      <vt:lpstr>Tipos de datos</vt:lpstr>
      <vt:lpstr>Registros</vt:lpstr>
      <vt:lpstr>Registros de propósito general</vt:lpstr>
      <vt:lpstr>Instrucciones</vt:lpstr>
      <vt:lpstr>Sintaxis Intel vs Sintaxis AT&amp;T</vt:lpstr>
      <vt:lpstr>Sufijos de tamaño de datos para AT&amp;T</vt:lpstr>
      <vt:lpstr>Sintaxis Intel vs Sintaxis AT&amp;T</vt:lpstr>
      <vt:lpstr>Tipos de instrucción</vt:lpstr>
      <vt:lpstr>Ejemplos</vt:lpstr>
      <vt:lpstr>Addressing Modes</vt:lpstr>
      <vt:lpstr>Addressing Modes</vt:lpstr>
      <vt:lpstr>Addressing Modes</vt:lpstr>
      <vt:lpstr>Addressing Modes</vt:lpstr>
      <vt:lpstr>Ejemplos de instrucciones</vt:lpstr>
      <vt:lpstr>Ejemplos de instrucciones</vt:lpstr>
      <vt:lpstr>x86-32 vs x86-64</vt:lpstr>
      <vt:lpstr>RFLAGS</vt:lpstr>
      <vt:lpstr>RFLAGS</vt:lpstr>
      <vt:lpstr>RFLAGS</vt:lpstr>
      <vt:lpstr>Banderas de status</vt:lpstr>
      <vt:lpstr>Brincos condicionales</vt:lpstr>
      <vt:lpstr>Brincos condicionales</vt:lpstr>
      <vt:lpstr>Lista</vt:lpstr>
      <vt:lpstr>Ejemplo do while</vt:lpstr>
      <vt:lpstr>Ejemplo for</vt:lpstr>
      <vt:lpstr>Instrucción loop</vt:lpstr>
      <vt:lpstr>Funciones</vt:lpstr>
      <vt:lpstr>Funciones</vt:lpstr>
      <vt:lpstr>Operaciones de strings</vt:lpstr>
      <vt:lpstr>Prefijos de repetición</vt:lpstr>
      <vt:lpstr>Instrucción cmps</vt:lpstr>
      <vt:lpstr>Instrucción cmps</vt:lpstr>
      <vt:lpstr>Prefijos de repetición</vt:lpstr>
      <vt:lpstr>Comparación de dos strings</vt:lpstr>
      <vt:lpstr>Instrucción movs</vt:lpstr>
      <vt:lpstr>Instrucción movs</vt:lpstr>
      <vt:lpstr>Instrucción movs</vt:lpstr>
      <vt:lpstr>Ensambladores para x86</vt:lpstr>
      <vt:lpstr>Hola mundo en macOS</vt:lpstr>
      <vt:lpstr>Hola mundo en macOS</vt:lpstr>
      <vt:lpstr>Ejemplo C y ensamblador</vt:lpstr>
      <vt:lpstr>Ejemplo C y ensamblador</vt:lpstr>
      <vt:lpstr>Más información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 Overview</dc:title>
  <dc:creator>HECTOR ANTONIO VILLA MARTINEZ</dc:creator>
  <cp:lastModifiedBy>HECTOR ANTONIO VILLA MARTINEZ</cp:lastModifiedBy>
  <cp:revision>48</cp:revision>
  <cp:lastPrinted>2023-03-14T19:48:30Z</cp:lastPrinted>
  <dcterms:created xsi:type="dcterms:W3CDTF">2023-02-28T23:17:12Z</dcterms:created>
  <dcterms:modified xsi:type="dcterms:W3CDTF">2025-02-07T00:00:03Z</dcterms:modified>
</cp:coreProperties>
</file>