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1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416" r:id="rId16"/>
    <p:sldId id="268" r:id="rId17"/>
    <p:sldId id="271" r:id="rId18"/>
    <p:sldId id="272" r:id="rId19"/>
    <p:sldId id="430" r:id="rId20"/>
    <p:sldId id="283" r:id="rId21"/>
    <p:sldId id="284" r:id="rId22"/>
    <p:sldId id="285" r:id="rId23"/>
    <p:sldId id="289" r:id="rId24"/>
    <p:sldId id="286" r:id="rId25"/>
    <p:sldId id="287" r:id="rId26"/>
    <p:sldId id="273" r:id="rId27"/>
    <p:sldId id="274" r:id="rId28"/>
    <p:sldId id="275" r:id="rId29"/>
    <p:sldId id="345" r:id="rId30"/>
    <p:sldId id="346" r:id="rId31"/>
    <p:sldId id="347" r:id="rId32"/>
    <p:sldId id="349" r:id="rId33"/>
    <p:sldId id="407" r:id="rId34"/>
    <p:sldId id="432" r:id="rId35"/>
    <p:sldId id="433" r:id="rId36"/>
    <p:sldId id="434" r:id="rId37"/>
    <p:sldId id="397" r:id="rId38"/>
    <p:sldId id="400" r:id="rId39"/>
    <p:sldId id="398" r:id="rId40"/>
    <p:sldId id="399" r:id="rId41"/>
    <p:sldId id="348" r:id="rId42"/>
    <p:sldId id="350" r:id="rId43"/>
    <p:sldId id="413" r:id="rId44"/>
    <p:sldId id="414" r:id="rId45"/>
    <p:sldId id="408" r:id="rId46"/>
    <p:sldId id="409" r:id="rId47"/>
    <p:sldId id="410" r:id="rId48"/>
    <p:sldId id="411" r:id="rId49"/>
    <p:sldId id="412" r:id="rId50"/>
    <p:sldId id="401" r:id="rId51"/>
    <p:sldId id="402" r:id="rId52"/>
    <p:sldId id="403" r:id="rId53"/>
    <p:sldId id="404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8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33" r:id="rId93"/>
    <p:sldId id="334" r:id="rId94"/>
    <p:sldId id="335" r:id="rId95"/>
    <p:sldId id="344" r:id="rId96"/>
    <p:sldId id="352" r:id="rId97"/>
    <p:sldId id="394" r:id="rId98"/>
    <p:sldId id="395" r:id="rId99"/>
    <p:sldId id="396" r:id="rId100"/>
    <p:sldId id="392" r:id="rId101"/>
    <p:sldId id="393" r:id="rId102"/>
    <p:sldId id="417" r:id="rId103"/>
    <p:sldId id="418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3" r:id="rId114"/>
    <p:sldId id="364" r:id="rId115"/>
    <p:sldId id="365" r:id="rId116"/>
    <p:sldId id="367" r:id="rId117"/>
    <p:sldId id="362" r:id="rId118"/>
    <p:sldId id="366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419" r:id="rId135"/>
    <p:sldId id="420" r:id="rId136"/>
    <p:sldId id="421" r:id="rId137"/>
    <p:sldId id="431" r:id="rId138"/>
    <p:sldId id="422" r:id="rId139"/>
    <p:sldId id="423" r:id="rId140"/>
    <p:sldId id="424" r:id="rId141"/>
    <p:sldId id="425" r:id="rId142"/>
    <p:sldId id="426" r:id="rId143"/>
    <p:sldId id="427" r:id="rId144"/>
    <p:sldId id="428" r:id="rId145"/>
    <p:sldId id="383" r:id="rId146"/>
    <p:sldId id="384" r:id="rId147"/>
    <p:sldId id="385" r:id="rId148"/>
    <p:sldId id="391" r:id="rId149"/>
    <p:sldId id="386" r:id="rId150"/>
  </p:sldIdLst>
  <p:sldSz cx="9144000" cy="6858000" type="screen4x3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>
      <p:cViewPr varScale="1">
        <p:scale>
          <a:sx n="56" d="100"/>
          <a:sy n="56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B307EB-B38E-4C09-A0DC-CDD392609E8C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B43D2FB-3173-4F12-8B8F-D100B0A360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3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A9B3-DF4C-4CC3-B6CB-68705695E2D7}" type="datetime1">
              <a:rPr lang="es-ES" smtClean="0"/>
              <a:t>06/02/2025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C2B-755B-4933-BC7F-4AE07FA9F4E2}" type="datetime1">
              <a:rPr lang="es-ES" smtClean="0"/>
              <a:t>06/02/2025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B38B-E69F-4E50-80CD-73F88E745AAA}" type="datetime1">
              <a:rPr lang="es-ES" smtClean="0"/>
              <a:t>06/02/2025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ED3-E093-4BDC-AED1-0B85B6BFCA11}" type="datetime1">
              <a:rPr lang="es-ES" smtClean="0"/>
              <a:t>06/02/2025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2C1F-861F-4A64-93C2-825145F2EA8E}" type="datetime1">
              <a:rPr lang="es-ES" smtClean="0"/>
              <a:t>06/02/2025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03B2-B1DF-42B5-983D-F622A9E2CC2D}" type="datetime1">
              <a:rPr lang="es-ES" smtClean="0"/>
              <a:t>06/02/2025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B6F7-F819-4F59-B9DE-991F5272AD53}" type="datetime1">
              <a:rPr lang="es-ES" smtClean="0"/>
              <a:t>06/02/2025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E188-958A-48D9-8467-57CF0114C45C}" type="datetime1">
              <a:rPr lang="es-ES" smtClean="0"/>
              <a:t>06/02/2025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6DC2-DF14-4040-88A7-15D564C2A6F1}" type="datetime1">
              <a:rPr lang="es-ES" smtClean="0"/>
              <a:t>06/02/2025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7D71-EE8F-41A5-8FD4-D5017EC77A9C}" type="datetime1">
              <a:rPr lang="es-ES" smtClean="0"/>
              <a:t>06/02/2025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3BD3-6719-4542-9439-20E7C106CF52}" type="datetime1">
              <a:rPr lang="es-ES" smtClean="0"/>
              <a:t>06/02/2025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7D9128-9BE9-4853-BDC4-35A08CC1D236}" type="datetime1">
              <a:rPr lang="es-ES" smtClean="0"/>
              <a:t>06/02/2025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IPS_instruction_se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MIPS_instruction_set#MIPS_instruction_forma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Lenguaje ensamblador MIPS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099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vs 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mayoría de las </a:t>
            </a:r>
            <a:r>
              <a:rPr lang="en-US" dirty="0"/>
              <a:t>CPUs</a:t>
            </a:r>
            <a:r>
              <a:rPr lang="es-MX" dirty="0"/>
              <a:t> modernas mueven las variables de la memoria principal a los registros, operan sobre ellos y regresan el resultado a la memoria.</a:t>
            </a:r>
          </a:p>
          <a:p>
            <a:r>
              <a:rPr lang="es-MX" dirty="0"/>
              <a:t>A esto se le conoce como </a:t>
            </a:r>
            <a:r>
              <a:rPr lang="es-MX" b="1" dirty="0"/>
              <a:t>arquitectura load/store</a:t>
            </a:r>
            <a:r>
              <a:rPr lang="es-MX" dirty="0"/>
              <a:t>.</a:t>
            </a:r>
          </a:p>
          <a:p>
            <a:r>
              <a:rPr lang="es-MX" dirty="0"/>
              <a:t>MIPS emplea arquitectura load/store.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3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Generar el código MIPS para: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a[12] = h + a[8]</a:t>
            </a:r>
          </a:p>
          <a:p>
            <a:r>
              <a:rPr lang="es-MX" dirty="0"/>
              <a:t>Suponiendo que el valor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MX" dirty="0"/>
              <a:t> está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$s2</a:t>
            </a:r>
            <a:r>
              <a:rPr lang="es-MX" dirty="0"/>
              <a:t> y que la dirección del arreglo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dirty="0"/>
              <a:t> está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$s3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182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a[12] = h + a[8]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32($s3)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a[8]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$t0, $s2, $t0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t0  h + a[8]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$t0, 48($s3)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a[12]  t0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7658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Traducir a MIPS el siguiente código en C: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 == k)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i++;</a:t>
            </a:r>
          </a:p>
          <a:p>
            <a:r>
              <a:rPr lang="es-MX" dirty="0"/>
              <a:t>Suponiendo que: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MX" dirty="0"/>
              <a:t> está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$s3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MX" dirty="0"/>
              <a:t>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$s5</a:t>
            </a:r>
            <a:r>
              <a:rPr lang="es-MX" dirty="0"/>
              <a:t> y la dirección del arreglo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s-MX" dirty="0"/>
              <a:t> está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$s6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7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$s3, 2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= i * 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add $t1, $t1, $s6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= address of save[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lw $t0, 0($t1)	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save[i]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$s5, Exit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go to Exit if save[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≠ k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$s3, 1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 = i + 1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j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6112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3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Traducir</a:t>
            </a:r>
            <a:r>
              <a:rPr lang="pt-BR" dirty="0"/>
              <a:t> a MIPS este código </a:t>
            </a:r>
            <a:r>
              <a:rPr lang="pt-BR" dirty="0" err="1"/>
              <a:t>en</a:t>
            </a:r>
            <a:r>
              <a:rPr lang="pt-BR" dirty="0"/>
              <a:t> C: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a[] = {7, 10, 2, 9, 8};</a:t>
            </a:r>
          </a:p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n = 5, suma = 0;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(i = 0; i &lt; n; i++) {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suma += a[i];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(“La suma es: %d\n”, suma);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8479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.data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7, 10, 5, 9, 8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suma: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 suma es: ”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“\n”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9046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# Parte inicial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$t0, 0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n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t1 = n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$t2, 0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$t3, a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t3 = &amp;a[0]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785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for: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$t1, fin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lw $t4, 0($t3)	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t4 = a[t3]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$t2, $t4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$t0, 1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i++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$t3, $t3, 4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apuntador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for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8701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Actualiza suma en la memoria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fin:	la $t5, suma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0($t5)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4304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Imprime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4	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print mssg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mssg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syscall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1	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print suma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move $a0, $t2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syscall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4	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print enter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enter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syscall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65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– suma de  registros con overflow.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s-MX" dirty="0"/>
              <a:t> – suma de registros sin overflow.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/>
              <a:t> – suma inmediata con overflow.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addiu</a:t>
            </a:r>
            <a:r>
              <a:rPr lang="es-MX" dirty="0"/>
              <a:t> – suma inmediata sin overflow.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/>
              <a:t> – restas con/sin overflow.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</a:t>
            </a:r>
            <a:r>
              <a:rPr lang="es-MX" dirty="0"/>
              <a:t> – divisiones con/sin overflow.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multu</a:t>
            </a:r>
            <a:r>
              <a:rPr lang="es-MX" dirty="0"/>
              <a:t> – multiplicaciones con/sin overflow.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7861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Stop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10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3747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En lenguajes de alto nivel (C, Java) las llamadas a procedimiento son transparentes al usuario.</a:t>
            </a:r>
          </a:p>
          <a:p>
            <a:r>
              <a:rPr lang="es-MX" dirty="0"/>
              <a:t>En ensamblador, el programador debe implementar las llamadas y retorno de procedimiento.</a:t>
            </a:r>
          </a:p>
          <a:p>
            <a:r>
              <a:rPr lang="es-MX" dirty="0"/>
              <a:t>Las llamadas y regreso de procedimiento involucran manejar bloques de memoria llamados </a:t>
            </a:r>
            <a:r>
              <a:rPr lang="es-MX" dirty="0" err="1"/>
              <a:t>call</a:t>
            </a:r>
            <a:r>
              <a:rPr lang="es-MX" dirty="0"/>
              <a:t> </a:t>
            </a:r>
            <a:r>
              <a:rPr lang="es-MX" dirty="0" err="1"/>
              <a:t>frames</a:t>
            </a:r>
            <a:r>
              <a:rPr lang="es-MX" dirty="0"/>
              <a:t> o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frames</a:t>
            </a:r>
            <a:r>
              <a:rPr lang="es-MX" dirty="0"/>
              <a:t>.</a:t>
            </a:r>
          </a:p>
          <a:p>
            <a:r>
              <a:rPr lang="es-MX" dirty="0"/>
              <a:t>Los </a:t>
            </a:r>
            <a:r>
              <a:rPr lang="es-MX" dirty="0" err="1"/>
              <a:t>frames</a:t>
            </a:r>
            <a:r>
              <a:rPr lang="es-MX" dirty="0"/>
              <a:t> se guardan en el segmento de pila.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5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Hay dos componentes en una llamada:</a:t>
            </a:r>
          </a:p>
          <a:p>
            <a:pPr lvl="1"/>
            <a:r>
              <a:rPr lang="es-MX" dirty="0"/>
              <a:t>La función que invoca o llamador (</a:t>
            </a:r>
            <a:r>
              <a:rPr lang="es-MX" dirty="0" err="1"/>
              <a:t>caller</a:t>
            </a:r>
            <a:r>
              <a:rPr lang="es-MX" dirty="0"/>
              <a:t>).</a:t>
            </a:r>
          </a:p>
          <a:p>
            <a:pPr lvl="1"/>
            <a:r>
              <a:rPr lang="es-MX" dirty="0"/>
              <a:t>La función invocada o llamada (</a:t>
            </a:r>
            <a:r>
              <a:rPr lang="es-MX" dirty="0" err="1"/>
              <a:t>callee</a:t>
            </a:r>
            <a:r>
              <a:rPr lang="es-MX" dirty="0"/>
              <a:t>).</a:t>
            </a:r>
          </a:p>
          <a:p>
            <a:r>
              <a:rPr lang="es-MX" dirty="0"/>
              <a:t>Ejemplo</a:t>
            </a:r>
          </a:p>
          <a:p>
            <a:pPr marL="0" indent="0">
              <a:buNone/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llamador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llamado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7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MIPS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jal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guarda la dirección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de regreso en el registro $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regresa al programa principal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9427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 no puede tener argumentos.</a:t>
            </a:r>
          </a:p>
          <a:p>
            <a:r>
              <a:rPr lang="es-MX" dirty="0"/>
              <a:t>No hay un equivalente a:</a:t>
            </a:r>
          </a:p>
          <a:p>
            <a:pPr marL="0" indent="0">
              <a:buNone/>
            </a:pPr>
            <a:r>
              <a:rPr lang="es-MX" dirty="0"/>
              <a:t>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 y, z);</a:t>
            </a:r>
          </a:p>
          <a:p>
            <a:r>
              <a:rPr lang="es-MX" dirty="0"/>
              <a:t>Los argumentos se pasan en registros antes de llamar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.</a:t>
            </a:r>
          </a:p>
          <a:p>
            <a:r>
              <a:rPr lang="es-MX" dirty="0"/>
              <a:t>De la misma forma no hay un equivalente a:</a:t>
            </a:r>
          </a:p>
          <a:p>
            <a:pPr marL="0" indent="0">
              <a:buNone/>
            </a:pPr>
            <a:r>
              <a:rPr lang="es-MX" dirty="0"/>
              <a:t>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w;</a:t>
            </a:r>
          </a:p>
          <a:p>
            <a:r>
              <a:rPr lang="es-MX" dirty="0"/>
              <a:t>La función llamada debe regresar valores en los registros.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0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Por convención 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$a1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$a2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 se usan para pasar argumentos.</a:t>
            </a:r>
          </a:p>
          <a:p>
            <a:r>
              <a:rPr lang="es-MX" dirty="0"/>
              <a:t>Y 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$v1</a:t>
            </a:r>
            <a:r>
              <a:rPr lang="es-MX" dirty="0"/>
              <a:t> para regresar valores al llamador.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3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¿Una función tiene derecho a que los registros mantengan su valor después de llamar a otra función?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Antes de la llamada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$t0, 77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Llamada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jal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Después de la llamada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$t0,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Hay una convención de que registros deben ser guardados por el llamado.</a:t>
            </a:r>
          </a:p>
          <a:p>
            <a:r>
              <a:rPr lang="es-MX" dirty="0"/>
              <a:t>El llamador tiene derecho a esperar que esos registros mantengan su valor después de hacer una llamada a una función.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4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118</a:t>
            </a:fld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4" y="1935163"/>
            <a:ext cx="813637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651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llamador si tiene derecho a esperar que 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$s7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mantengan sus valores después de una llamada.</a:t>
            </a:r>
          </a:p>
          <a:p>
            <a:r>
              <a:rPr lang="es-MX" dirty="0"/>
              <a:t>Si al llamador le interesa preservar el valor de algún otro registro debe guardarlo antes de llamar a una función.</a:t>
            </a:r>
          </a:p>
          <a:p>
            <a:r>
              <a:rPr lang="es-MX" dirty="0"/>
              <a:t>El llamado debe guardar los registros que vaya a usar y dejarlos como estaban antes de regresar.</a:t>
            </a:r>
          </a:p>
          <a:p>
            <a:r>
              <a:rPr lang="es-MX" dirty="0"/>
              <a:t>Además, si el llamado a su vez llama a otra función debe guardar 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Las sumas tienen 3 operandos.</a:t>
            </a:r>
          </a:p>
          <a:p>
            <a:r>
              <a:rPr lang="es-MX" dirty="0"/>
              <a:t>El orden de los operandos es fija (primero el operando destino y luego los fuentes).</a:t>
            </a:r>
          </a:p>
          <a:p>
            <a:r>
              <a:rPr lang="es-MX" dirty="0"/>
              <a:t>Hay dos tipos de sumas:</a:t>
            </a:r>
          </a:p>
          <a:p>
            <a:r>
              <a:rPr lang="es-MX" dirty="0"/>
              <a:t>Suma de registros: los dos operandos fuentes son registros.</a:t>
            </a:r>
          </a:p>
          <a:p>
            <a:r>
              <a:rPr lang="es-MX" dirty="0"/>
              <a:t>Suma inmediata: el primer operando es un registro y el segundo es una constante.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llamado utiliza una estructura llamada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 para guardar esos registros.</a:t>
            </a:r>
          </a:p>
          <a:p>
            <a:r>
              <a:rPr lang="es-MX" dirty="0"/>
              <a:t>Los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frames</a:t>
            </a:r>
            <a:r>
              <a:rPr lang="es-MX" dirty="0"/>
              <a:t> se guardan en el segmento de pila.</a:t>
            </a:r>
          </a:p>
          <a:p>
            <a:r>
              <a:rPr lang="es-MX" dirty="0"/>
              <a:t>El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 guarda:</a:t>
            </a:r>
          </a:p>
          <a:p>
            <a:pPr lvl="1"/>
            <a:r>
              <a:rPr lang="es-MX" dirty="0"/>
              <a:t>Argumentos (a partir del quinto) al procedimiento.</a:t>
            </a:r>
          </a:p>
          <a:p>
            <a:pPr lvl="1"/>
            <a:r>
              <a:rPr lang="es-MX" dirty="0"/>
              <a:t>Los registros que se deben preservar.</a:t>
            </a:r>
          </a:p>
          <a:p>
            <a:pPr lvl="1"/>
            <a:r>
              <a:rPr lang="es-MX" dirty="0"/>
              <a:t>Las variables locales al procedimiento.</a:t>
            </a:r>
          </a:p>
          <a:p>
            <a:r>
              <a:rPr lang="es-MX" dirty="0"/>
              <a:t>Se puede usar el </a:t>
            </a:r>
            <a:r>
              <a:rPr lang="es-MX" dirty="0" err="1"/>
              <a:t>frame</a:t>
            </a:r>
            <a:r>
              <a:rPr lang="es-MX" dirty="0"/>
              <a:t> pointer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) para accesar datos en el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5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121</a:t>
            </a:fld>
            <a:endParaRPr lang="es-E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61" y="1935163"/>
            <a:ext cx="584987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7339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la llamada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llamador hace lo siguiente: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Pasar argumentos. Por convención, los primeros 4 argumentos van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. Los demás argumentos se pasan en la pila.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Guarda los registros. No hay garantía que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 ni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$t9</a:t>
            </a:r>
            <a:r>
              <a:rPr lang="es-MX" dirty="0"/>
              <a:t> mantengan su valor después de la llamada. Si el llamador espera usar alguno de esos registros, debe salvarlos en la pila.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Ejecuta una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. La dirección de regreso se guarda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 automáticamente.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1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Después de la llamada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llamado, antes de correr, hace lo siguiente: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Reservar espacio para el </a:t>
            </a:r>
            <a:r>
              <a:rPr lang="es-MX" dirty="0" err="1"/>
              <a:t>frame</a:t>
            </a:r>
            <a:r>
              <a:rPr lang="es-MX" dirty="0"/>
              <a:t>, restándole al </a:t>
            </a:r>
            <a:r>
              <a:rPr lang="es-MX" dirty="0" err="1"/>
              <a:t>stack</a:t>
            </a:r>
            <a:r>
              <a:rPr lang="es-MX" dirty="0"/>
              <a:t> pointer el tamaño del </a:t>
            </a:r>
            <a:r>
              <a:rPr lang="es-MX" dirty="0" err="1"/>
              <a:t>frame</a:t>
            </a:r>
            <a:r>
              <a:rPr lang="es-MX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Salvar 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$s7</a:t>
            </a:r>
            <a:r>
              <a:rPr lang="es-MX" dirty="0"/>
              <a:t> si es que se usan en el procedimiento.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debe salvarse,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s-MX" dirty="0"/>
              <a:t> debe salvarse si se usa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 solo en caso de que la función haga a su vez una llamada.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Dejar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apuntando al comienzo del </a:t>
            </a:r>
            <a:r>
              <a:rPr lang="es-MX" dirty="0" err="1"/>
              <a:t>frame</a:t>
            </a:r>
            <a:r>
              <a:rPr lang="es-MX" dirty="0"/>
              <a:t>, sumando al </a:t>
            </a:r>
            <a:r>
              <a:rPr lang="es-MX" dirty="0" err="1"/>
              <a:t>stack</a:t>
            </a:r>
            <a:r>
              <a:rPr lang="es-MX" dirty="0"/>
              <a:t> pointer el tamaño del </a:t>
            </a:r>
            <a:r>
              <a:rPr lang="es-MX" dirty="0" err="1"/>
              <a:t>frame</a:t>
            </a:r>
            <a:r>
              <a:rPr lang="es-MX" dirty="0"/>
              <a:t> menos 4.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regresar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llamado hace lo siguiente: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Si el llamado regresa un valor, guardar el valor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Restaurar los registros que se salvaron al comienzo.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Eliminar (pop) el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 sumándole el tamaño del </a:t>
            </a:r>
            <a:r>
              <a:rPr lang="es-MX" dirty="0" err="1"/>
              <a:t>frame</a:t>
            </a:r>
            <a:r>
              <a:rPr lang="es-MX" dirty="0"/>
              <a:t> al </a:t>
            </a:r>
            <a:r>
              <a:rPr lang="es-MX" dirty="0" err="1"/>
              <a:t>stack</a:t>
            </a:r>
            <a:r>
              <a:rPr lang="es-MX" dirty="0"/>
              <a:t> pointer.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Brincar a la dirección almacenada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9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Traducir a MIPS el siguiente código en C:</a:t>
            </a:r>
            <a:endParaRPr lang="es-MX" sz="2000" dirty="0"/>
          </a:p>
          <a:p>
            <a:pPr marL="0" indent="0">
              <a:buNone/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valor =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(7, 10, 5, 4);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(“%d\n”, valor);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j)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= (g + h) – (i + j);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003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.data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valor:	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“El valor es: ”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747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Guarda los argumentos y hace la llamada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.text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$a0, 7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$a1, 10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$a2, 5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$a3, 4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jal foo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32406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Después de la llamada se actualiza valor y se imprime el mensaje y el valor.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$v0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regresa la suma en $v0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valor	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actualiza valor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4	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1	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valor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$a0, $t0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10	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stop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23251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Prólogo de la función.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Reserva espacio en la pila para el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Salva los registros que se van a usar: $s0, $t0 y $t1.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-12	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el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ocupa 12 bytes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8($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guarda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4($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guarda $t0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0($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guarda $s0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33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Ejemplos de sumas de registros: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+ $r2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$r1 + $r2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$r2</a:t>
            </a:r>
            <a:r>
              <a:rPr lang="es-MX" dirty="0"/>
              <a:t> son registros con números de 32 bits con signo.</a:t>
            </a:r>
          </a:p>
          <a:p>
            <a:r>
              <a:rPr lang="es-MX" dirty="0"/>
              <a:t>La diferencia entre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s-MX" dirty="0"/>
              <a:t> es que, si la suma genera overflow,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2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Pila del sistema antes y después de guardar el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 de </a:t>
            </a:r>
            <a:r>
              <a:rPr lang="es-MX" dirty="0" err="1"/>
              <a:t>foo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130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0000"/>
            <a:ext cx="33655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1455"/>
            <a:ext cx="250507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0401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Código del procedimiento.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Los argumentos g, h, i, y j están en $a0, $a1, $a2 y $a3, respectivamente.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$a0, $a1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g + h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$a2, $a3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= i +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 $s0, $t0, $t1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$t0 -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$v0, $s0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el valor se regresa en $v0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1853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Epílogo de la función.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Restaura los valores de $t0, $t1 y $s0 sacándolos de la pila.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Regresa el control al procedimiento llamador.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0($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restaura $s0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4($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restaura $t0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8($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restaura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ajusta la pila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llamador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611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Pila del sistema antes y después de que </a:t>
            </a:r>
            <a:r>
              <a:rPr lang="es-MX" dirty="0" err="1"/>
              <a:t>foo</a:t>
            </a:r>
            <a:r>
              <a:rPr lang="es-MX" dirty="0"/>
              <a:t> regrese.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133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0000"/>
            <a:ext cx="32988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59" y="3060000"/>
            <a:ext cx="25733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25698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Constantes de 32 bits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 veces se necesita manejar constantes o direcciones de 32 bits.</a:t>
            </a:r>
          </a:p>
          <a:p>
            <a:r>
              <a:rPr lang="es-MX" dirty="0"/>
              <a:t>La instrucción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/>
              <a:t> tiene formato I y solo maneja constantes de 16 bits.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0x1234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134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89040"/>
            <a:ext cx="7449590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Constantes de 32 bits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cargar constantes de 32 bits se utilizan dos instrucciones: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s-MX" dirty="0"/>
              <a:t> – load </a:t>
            </a:r>
            <a:r>
              <a:rPr lang="es-MX" dirty="0" err="1"/>
              <a:t>upper</a:t>
            </a:r>
            <a:r>
              <a:rPr lang="es-MX" dirty="0"/>
              <a:t> </a:t>
            </a:r>
            <a:r>
              <a:rPr lang="es-MX" dirty="0" err="1"/>
              <a:t>immediate</a:t>
            </a:r>
            <a:r>
              <a:rPr lang="es-MX" dirty="0"/>
              <a:t>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s-MX" dirty="0"/>
              <a:t> – OR </a:t>
            </a:r>
            <a:r>
              <a:rPr lang="es-MX" dirty="0" err="1"/>
              <a:t>immediate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53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Cargar 0000 0000 0011 1101 0000 1001 0000 0000 en $s0.</a:t>
            </a:r>
          </a:p>
          <a:p>
            <a:r>
              <a:rPr lang="es-MX" dirty="0"/>
              <a:t>Se escribe en base 16: 0x003d0900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lui $s0, 0x3d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ori $s0, $s0, 0x0900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5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Addressing</a:t>
            </a:r>
            <a:r>
              <a:rPr lang="es-MX" dirty="0"/>
              <a:t> </a:t>
            </a:r>
            <a:r>
              <a:rPr lang="es-MX" dirty="0" err="1"/>
              <a:t>modes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Especifica cómo calcular la dirección de memoria efectiva de un operando.</a:t>
            </a:r>
          </a:p>
          <a:p>
            <a:r>
              <a:rPr lang="es-MX" dirty="0"/>
              <a:t>Se utiliza la información contenida en registros y/o constantes contenidas dentro de una instrucción.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5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Direcciones en </a:t>
            </a:r>
            <a:r>
              <a:rPr lang="es-MX" dirty="0" err="1"/>
              <a:t>jumps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</a:t>
            </a:r>
            <a:r>
              <a:rPr lang="es-MX" dirty="0" err="1"/>
              <a:t>jumps</a:t>
            </a:r>
            <a:r>
              <a:rPr lang="es-MX" dirty="0"/>
              <a:t> utilizan el formato J: 6 bits para el </a:t>
            </a:r>
            <a:r>
              <a:rPr lang="es-MX" dirty="0" err="1"/>
              <a:t>opcode</a:t>
            </a:r>
            <a:r>
              <a:rPr lang="es-MX" dirty="0"/>
              <a:t> y 26 bits para la dirección.</a:t>
            </a:r>
          </a:p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39700             j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…                 ...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40000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</a:p>
          <a:p>
            <a:r>
              <a:rPr lang="es-MX" dirty="0"/>
              <a:t>La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MX" dirty="0"/>
              <a:t> genera el siguiente código: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138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301208"/>
            <a:ext cx="7468884" cy="7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Direcciones en </a:t>
            </a:r>
            <a:r>
              <a:rPr lang="es-MX" dirty="0" err="1"/>
              <a:t>jumps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Donde:</a:t>
            </a:r>
          </a:p>
          <a:p>
            <a:r>
              <a:rPr lang="es-MX" dirty="0"/>
              <a:t>2 es el </a:t>
            </a:r>
            <a:r>
              <a:rPr lang="es-MX" dirty="0" err="1"/>
              <a:t>opcode</a:t>
            </a:r>
            <a:r>
              <a:rPr lang="es-MX" dirty="0"/>
              <a:t>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MX" dirty="0"/>
              <a:t>.</a:t>
            </a:r>
          </a:p>
          <a:p>
            <a:r>
              <a:rPr lang="es-MX" dirty="0"/>
              <a:t>10000 es la dirección en palabras.</a:t>
            </a:r>
          </a:p>
          <a:p>
            <a:r>
              <a:rPr lang="es-MX" dirty="0"/>
              <a:t>A esto se le llama </a:t>
            </a:r>
            <a:r>
              <a:rPr lang="es-MX" b="1" dirty="0"/>
              <a:t>direccionamiento seudodirecto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0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Ejemplos de sumas inmediatas.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20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+ 20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0x20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+ 32</a:t>
            </a:r>
          </a:p>
          <a:p>
            <a:pPr marL="0" indent="0">
              <a:buNone/>
            </a:pPr>
            <a:r>
              <a:rPr lang="es-MX" dirty="0"/>
              <a:t>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son registros con signo, la constante es de 16 bits con signo en base 8, 10 o 16.</a:t>
            </a:r>
          </a:p>
          <a:p>
            <a:r>
              <a:rPr lang="es-MX" dirty="0"/>
              <a:t>La diferencia entre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addiu</a:t>
            </a:r>
            <a:r>
              <a:rPr lang="es-MX" dirty="0"/>
              <a:t> es que, si la suma genera overflow,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0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Direcciones en </a:t>
            </a:r>
            <a:r>
              <a:rPr lang="es-MX" dirty="0" err="1"/>
              <a:t>branches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brincos condicionales (</a:t>
            </a:r>
            <a:r>
              <a:rPr lang="es-MX" dirty="0" err="1"/>
              <a:t>branches</a:t>
            </a:r>
            <a:r>
              <a:rPr lang="es-MX" dirty="0"/>
              <a:t>) son relativos al contador de programa (PC).</a:t>
            </a:r>
          </a:p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Exit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                     …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 Exit:           …</a:t>
            </a:r>
          </a:p>
          <a:p>
            <a:r>
              <a:rPr lang="es-MX" dirty="0"/>
              <a:t>Genera el siguiente código:</a:t>
            </a:r>
          </a:p>
          <a:p>
            <a:pPr marL="0" indent="0">
              <a:buNone/>
            </a:pPr>
            <a:r>
              <a:rPr lang="en-US" dirty="0"/>
              <a:t>    000100 10000 10001 0000000001100011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n-US" dirty="0"/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n-US" dirty="0"/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$s1</a:t>
            </a:r>
            <a:r>
              <a:rPr lang="en-US" dirty="0"/>
              <a:t>              99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Direcciones en </a:t>
            </a:r>
            <a:r>
              <a:rPr lang="es-MX" dirty="0" err="1"/>
              <a:t>branches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Por conveniencia, el PC se incrementa en 4 </a:t>
            </a:r>
            <a:r>
              <a:rPr lang="es-MX" i="1" dirty="0"/>
              <a:t>antes</a:t>
            </a:r>
            <a:r>
              <a:rPr lang="es-MX" dirty="0"/>
              <a:t> de checar la condición.</a:t>
            </a:r>
          </a:p>
          <a:p>
            <a:r>
              <a:rPr lang="es-MX" dirty="0"/>
              <a:t>El brinco es relativo a la siguiente instrucción (PC + 4).</a:t>
            </a:r>
          </a:p>
          <a:p>
            <a:r>
              <a:rPr lang="es-MX" dirty="0"/>
              <a:t>La diferencia se calcula en palabras no en bytes.</a:t>
            </a:r>
          </a:p>
          <a:p>
            <a:r>
              <a:rPr lang="es-MX" dirty="0"/>
              <a:t>Hay 99 palabras entre 1004 y 1400.</a:t>
            </a:r>
          </a:p>
          <a:p>
            <a:r>
              <a:rPr lang="es-MX" dirty="0"/>
              <a:t>A esto se le llama </a:t>
            </a:r>
            <a:r>
              <a:rPr lang="es-MX" b="1" dirty="0"/>
              <a:t>direccionamiento relativo al PC</a:t>
            </a:r>
            <a:r>
              <a:rPr lang="es-MX" dirty="0"/>
              <a:t>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948768"/>
            <a:ext cx="6722830" cy="2373999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142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79" y="4333528"/>
            <a:ext cx="6828528" cy="20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8673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lejanos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/>
              <a:t> son formato I.</a:t>
            </a:r>
          </a:p>
          <a:p>
            <a:r>
              <a:rPr lang="es-MX" dirty="0"/>
              <a:t>Solo hay 16 bits para guardar el offset del brinco.</a:t>
            </a:r>
          </a:p>
          <a:p>
            <a:r>
              <a:rPr lang="es-MX" dirty="0"/>
              <a:t>Para brincos lejanos se puede usar un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MX" dirty="0"/>
              <a:t>.</a:t>
            </a:r>
          </a:p>
          <a:p>
            <a:r>
              <a:rPr lang="es-MX" dirty="0"/>
              <a:t>Por ejemplo</a:t>
            </a:r>
          </a:p>
          <a:p>
            <a:pPr marL="0" indent="0">
              <a:buNone/>
            </a:pPr>
            <a:r>
              <a:rPr lang="es-MX" dirty="0"/>
              <a:t>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L1</a:t>
            </a:r>
          </a:p>
          <a:p>
            <a:r>
              <a:rPr lang="es-MX" dirty="0"/>
              <a:t>Se puede reemplazar por: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L2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j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 …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0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Adressing</a:t>
            </a:r>
            <a:r>
              <a:rPr lang="es-MX" dirty="0"/>
              <a:t> </a:t>
            </a:r>
            <a:r>
              <a:rPr lang="es-MX" dirty="0" err="1"/>
              <a:t>modes</a:t>
            </a:r>
            <a:r>
              <a:rPr lang="es-MX" dirty="0"/>
              <a:t> en MIPS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Registro. La dirección está en un registro. </a:t>
            </a:r>
            <a:r>
              <a:rPr lang="es-MX" dirty="0" err="1"/>
              <a:t>Ej</a:t>
            </a:r>
            <a:r>
              <a:rPr lang="es-MX" dirty="0"/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Base. La dirección se obtienen por la suma de un registro base y una constante. </a:t>
            </a:r>
            <a:r>
              <a:rPr lang="es-MX" dirty="0" err="1"/>
              <a:t>Ej</a:t>
            </a:r>
            <a:r>
              <a:rPr lang="es-MX" dirty="0"/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4($t0)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Relativo al PC. La dirección es la suma del PC y una constante. </a:t>
            </a:r>
            <a:r>
              <a:rPr lang="es-MX" dirty="0" err="1"/>
              <a:t>Ej</a:t>
            </a:r>
            <a:r>
              <a:rPr lang="es-MX" dirty="0"/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L1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err="1"/>
              <a:t>Seudodirecto</a:t>
            </a:r>
            <a:r>
              <a:rPr lang="es-MX" dirty="0"/>
              <a:t>. La dirección consta de los 26 bits guardados en la instrucción concatenados con la parte alta del PC. </a:t>
            </a:r>
            <a:r>
              <a:rPr lang="es-MX" dirty="0" err="1"/>
              <a:t>Ej</a:t>
            </a:r>
            <a:r>
              <a:rPr lang="es-MX" dirty="0"/>
              <a:t>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4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Instrucciones sencillas, todas de 32 bits.</a:t>
            </a:r>
          </a:p>
          <a:p>
            <a:r>
              <a:rPr lang="es-MX" dirty="0"/>
              <a:t>Tres formatos de instrucción:</a:t>
            </a:r>
          </a:p>
          <a:p>
            <a:pPr lvl="1"/>
            <a:r>
              <a:rPr lang="es-MX" dirty="0"/>
              <a:t>R – los operandos son registros.</a:t>
            </a:r>
          </a:p>
          <a:p>
            <a:pPr lvl="1"/>
            <a:r>
              <a:rPr lang="es-MX" dirty="0"/>
              <a:t>I – un operando es inmediato.</a:t>
            </a:r>
          </a:p>
          <a:p>
            <a:pPr lvl="1"/>
            <a:r>
              <a:rPr lang="es-MX" dirty="0"/>
              <a:t>J – brincos.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4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Arquitectura load/store.</a:t>
            </a:r>
          </a:p>
          <a:p>
            <a:r>
              <a:rPr lang="es-MX" dirty="0"/>
              <a:t>Las únicas instrucciones que accesan la memoria son las instrucciones de transferencia de datos.</a:t>
            </a:r>
          </a:p>
          <a:p>
            <a:r>
              <a:rPr lang="es-MX" dirty="0"/>
              <a:t>Byte </a:t>
            </a:r>
            <a:r>
              <a:rPr lang="es-MX" dirty="0" err="1"/>
              <a:t>addressing</a:t>
            </a:r>
            <a:r>
              <a:rPr lang="es-MX" dirty="0"/>
              <a:t> con memoria alineada.</a:t>
            </a:r>
          </a:p>
          <a:p>
            <a:r>
              <a:rPr lang="es-MX" dirty="0"/>
              <a:t>Las palabras tienen direcciones múltiplos de 4.</a:t>
            </a:r>
          </a:p>
          <a:p>
            <a:r>
              <a:rPr lang="es-MX" dirty="0"/>
              <a:t>2</a:t>
            </a:r>
            <a:r>
              <a:rPr lang="es-MX" baseline="30000" dirty="0"/>
              <a:t>32</a:t>
            </a:r>
            <a:r>
              <a:rPr lang="es-MX" dirty="0"/>
              <a:t> bytes con direcciones de 0 a 2</a:t>
            </a:r>
            <a:r>
              <a:rPr lang="es-MX" baseline="30000" dirty="0"/>
              <a:t>32</a:t>
            </a:r>
            <a:r>
              <a:rPr lang="es-MX" dirty="0"/>
              <a:t> – 1.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8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s-MX" dirty="0"/>
              <a:t> siempre contiene 0.</a:t>
            </a:r>
          </a:p>
          <a:p>
            <a:r>
              <a:rPr lang="es-MX" dirty="0"/>
              <a:t>Los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$at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$k0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$k1</a:t>
            </a:r>
            <a:r>
              <a:rPr lang="es-MX" dirty="0"/>
              <a:t> están reservados y no deben usarse en programas.</a:t>
            </a:r>
          </a:p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 son de propósito especial.</a:t>
            </a:r>
          </a:p>
          <a:p>
            <a:r>
              <a:rPr lang="es-MX" dirty="0"/>
              <a:t>En particular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 se usan en las llamadas.</a:t>
            </a:r>
          </a:p>
          <a:p>
            <a:r>
              <a:rPr lang="es-MX" altLang="es-MX" dirty="0"/>
              <a:t>El registro </a:t>
            </a: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s-MX" altLang="es-MX" dirty="0"/>
              <a:t> es el apuntador global (global pointer). Se puede usar para apuntar al final de los datos estáticos y comienzo de los datos dinámicos (</a:t>
            </a:r>
            <a:r>
              <a:rPr lang="es-MX" altLang="es-MX" dirty="0" err="1"/>
              <a:t>heap</a:t>
            </a:r>
            <a:r>
              <a:rPr lang="es-MX" altLang="es-MX" dirty="0"/>
              <a:t>).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0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/>
              <a:t> es el </a:t>
            </a:r>
            <a:r>
              <a:rPr lang="es-MX" dirty="0" err="1"/>
              <a:t>stack</a:t>
            </a:r>
            <a:r>
              <a:rPr lang="es-MX" dirty="0"/>
              <a:t> pointer, que apunta al tope de la pila.</a:t>
            </a:r>
          </a:p>
          <a:p>
            <a:r>
              <a:rPr lang="es-MX" altLang="es-MX" dirty="0"/>
              <a:t>El registro </a:t>
            </a: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altLang="es-MX" dirty="0"/>
              <a:t> es el </a:t>
            </a:r>
            <a:r>
              <a:rPr lang="es-MX" altLang="es-MX" dirty="0" err="1"/>
              <a:t>frame</a:t>
            </a:r>
            <a:r>
              <a:rPr lang="es-MX" altLang="es-MX" dirty="0"/>
              <a:t> pointer. Se puede usar para apuntar al </a:t>
            </a:r>
            <a:r>
              <a:rPr lang="es-MX" altLang="es-MX" dirty="0" err="1"/>
              <a:t>stack</a:t>
            </a:r>
            <a:r>
              <a:rPr lang="es-MX" altLang="es-MX" dirty="0"/>
              <a:t> </a:t>
            </a:r>
            <a:r>
              <a:rPr lang="es-MX" altLang="es-MX" dirty="0" err="1"/>
              <a:t>frame</a:t>
            </a:r>
            <a:r>
              <a:rPr lang="es-MX" altLang="es-MX" dirty="0"/>
              <a:t>.</a:t>
            </a:r>
          </a:p>
          <a:p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altLang="es-MX" dirty="0"/>
              <a:t> guarda la dirección de retorno de una llamada a función. La instrucción </a:t>
            </a: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altLang="es-MX" dirty="0"/>
              <a:t> actualiza </a:t>
            </a: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altLang="es-MX" dirty="0"/>
              <a:t> de forma automática.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2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$t9</a:t>
            </a:r>
            <a:r>
              <a:rPr lang="es-MX" dirty="0"/>
              <a:t> se usan para valores temporales de vida corta.</a:t>
            </a:r>
          </a:p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$s7</a:t>
            </a:r>
            <a:r>
              <a:rPr lang="es-MX" dirty="0"/>
              <a:t> se usan para valores temporales de vida larga.</a:t>
            </a:r>
          </a:p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 se usan para pasar argumentos.</a:t>
            </a:r>
          </a:p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$v1</a:t>
            </a:r>
            <a:r>
              <a:rPr lang="es-MX" dirty="0"/>
              <a:t> se usan para regresar valores.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8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restas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/>
              <a:t> funcionan de la misma manera.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sub $r0, $r1, $r2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– $r2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– $r2</a:t>
            </a:r>
          </a:p>
          <a:p>
            <a:pPr marL="0" indent="0">
              <a:buNone/>
            </a:pPr>
            <a:r>
              <a:rPr lang="es-MX" dirty="0"/>
              <a:t>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$r2</a:t>
            </a:r>
            <a:r>
              <a:rPr lang="es-MX" dirty="0"/>
              <a:t> son registros con signo.</a:t>
            </a:r>
          </a:p>
          <a:p>
            <a:r>
              <a:rPr lang="es-MX" dirty="0"/>
              <a:t>La diferencia entre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/>
              <a:t> es que, si la resta genera overflow,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8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divisiones y multiplicaciones tienen dos argumentos.</a:t>
            </a:r>
          </a:p>
          <a:p>
            <a:r>
              <a:rPr lang="es-MX" dirty="0"/>
              <a:t>Dejan el resultado en dos registros especiales: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.</a:t>
            </a:r>
          </a:p>
          <a:p>
            <a:r>
              <a:rPr lang="es-MX" dirty="0"/>
              <a:t>Hay instrucciones para copiar datos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 a los registros normales.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3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x $r1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x $r1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tienen números con signo.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tiene los 32 bits bajos del producto.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 tiene los 32 bits altos del producto.</a:t>
            </a:r>
          </a:p>
          <a:p>
            <a:r>
              <a:rPr lang="es-MX" dirty="0"/>
              <a:t>La diferencia entre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multu</a:t>
            </a:r>
            <a:r>
              <a:rPr lang="es-MX" dirty="0"/>
              <a:t> es que, si el producto genera overflow,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8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div $r0, $r1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/ $r1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/ $r1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tienen números con signo.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tiene el cociente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 DIV $r1</a:t>
            </a:r>
            <a:r>
              <a:rPr lang="es-MX" dirty="0"/>
              <a:t>).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 tiene el residuo o módulo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 MOD $r1</a:t>
            </a:r>
            <a:r>
              <a:rPr lang="es-MX" dirty="0"/>
              <a:t>).</a:t>
            </a:r>
          </a:p>
          <a:p>
            <a:r>
              <a:rPr lang="es-MX" dirty="0"/>
              <a:t>La diferencia entre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</a:t>
            </a:r>
            <a:r>
              <a:rPr lang="es-MX" dirty="0"/>
              <a:t> es que, si la división genera overflow,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5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Transferencia desde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/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mflo</a:t>
            </a:r>
            <a:r>
              <a:rPr lang="es-MX" dirty="0"/>
              <a:t> – mueve el valor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a un registro regular.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mfhi</a:t>
            </a:r>
            <a:r>
              <a:rPr lang="es-MX" dirty="0"/>
              <a:t> – mueve el valor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 a un registro regular.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mflo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LO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mfhi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$r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$r  HI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9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MIPS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MIPS (Microprocessor without Interlocked Pipeline Stages) es una familia de microprocesadores RISC desarrollada por MIPS Technologies desde 1981 y por Wave Computing desde 2017.</a:t>
            </a:r>
          </a:p>
          <a:p>
            <a:r>
              <a:rPr lang="es-MX" dirty="0"/>
              <a:t>Usados, entre otros, en algunas consolas de videojuegos de Nintendo y Sony y sistemas empotrados como ruteadores Cisco, dispositivos Windows CE, gateways, etc.</a:t>
            </a:r>
          </a:p>
          <a:p>
            <a:r>
              <a:rPr lang="es-MX" dirty="0"/>
              <a:t>Más información en </a:t>
            </a:r>
            <a:r>
              <a:rPr lang="es-MX" dirty="0">
                <a:hlinkClick r:id="rId2"/>
              </a:rPr>
              <a:t>https://en.wikipedia.org/wiki/MIPS_instruction_set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1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la 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Por convención, los sistemas basados en MIPS dividen la memoria en 3 segmentos: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Segmento de texto (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segment</a:t>
            </a:r>
            <a:r>
              <a:rPr lang="es-MX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Segmento de datos (data </a:t>
            </a:r>
            <a:r>
              <a:rPr lang="es-MX" dirty="0" err="1"/>
              <a:t>segment</a:t>
            </a:r>
            <a:r>
              <a:rPr lang="es-MX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Segmento de pila (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segment</a:t>
            </a:r>
            <a:r>
              <a:rPr lang="es-MX" dirty="0"/>
              <a:t>).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783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segmento de texto, que comienza a partir de la dirección 400000</a:t>
            </a:r>
            <a:r>
              <a:rPr lang="es-MX" baseline="-25000" dirty="0"/>
              <a:t>16</a:t>
            </a:r>
            <a:r>
              <a:rPr lang="es-MX" dirty="0"/>
              <a:t>, es donde se guarda el código del programa.</a:t>
            </a:r>
          </a:p>
          <a:p>
            <a:r>
              <a:rPr lang="es-MX" dirty="0"/>
              <a:t>En los programas, el segmento de texto se marca por medio de 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.text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3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segmento de datos, que comienza en la dirección 10010000</a:t>
            </a:r>
            <a:r>
              <a:rPr lang="es-MX" baseline="-25000" dirty="0"/>
              <a:t>16</a:t>
            </a:r>
            <a:r>
              <a:rPr lang="es-MX" dirty="0"/>
              <a:t>, es donde se guardan los datos. Se indica por medio de 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.data</a:t>
            </a:r>
            <a:r>
              <a:rPr lang="es-MX" dirty="0"/>
              <a:t>.</a:t>
            </a:r>
          </a:p>
          <a:p>
            <a:r>
              <a:rPr lang="es-MX" dirty="0"/>
              <a:t>A su vez, el segmento de datos consta de dos partes: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/>
              <a:t>Datos estáticos. Contiene variables de tamaño fijo y que necesitan ser accesados durante todo el programa. Por ejemplo, variables globales.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6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 startAt="2"/>
            </a:pPr>
            <a:r>
              <a:rPr lang="es-MX" dirty="0"/>
              <a:t>Datos dinámicos. Contiene variables que se crean durante el programa. Por ejemplo, espacio asignado con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malloc</a:t>
            </a:r>
            <a:r>
              <a:rPr lang="es-MX" dirty="0"/>
              <a:t> en C, u objetos creados en Java. Llamado </a:t>
            </a:r>
            <a:r>
              <a:rPr lang="es-MX" dirty="0" err="1"/>
              <a:t>heap</a:t>
            </a:r>
            <a:r>
              <a:rPr lang="es-MX" dirty="0"/>
              <a:t> en inglés.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22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pila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segmento de pila, que comienza en la dirección 7FFFFFFC</a:t>
            </a:r>
            <a:r>
              <a:rPr lang="es-MX" baseline="-25000" dirty="0"/>
              <a:t>16</a:t>
            </a:r>
            <a:r>
              <a:rPr lang="es-MX" dirty="0"/>
              <a:t>, es donde se guardan los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04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la memoria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25</a:t>
            </a:fld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26" y="2227764"/>
            <a:ext cx="6413548" cy="380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16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Transferencia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/>
              <a:t> – mueve (carga) una palabra (4 bytes) de la memoria a un registro.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/>
              <a:t> – mueve (almacena) el valor de un registro (4 bytes) a la memoria.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20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Transferencia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$r0, C($r1)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$r0  Mem[$r1 + C]</a:t>
            </a:r>
          </a:p>
          <a:p>
            <a:r>
              <a:rPr lang="es-MX" dirty="0">
                <a:sym typeface="Wingdings" panose="05000000000000000000" pitchFamily="2" charset="2"/>
              </a:rPr>
              <a:t>Copia (carga – load) una palabra (4 bytes) de la memoria a un registro.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$r0</a:t>
            </a:r>
            <a:r>
              <a:rPr lang="es-MX" dirty="0">
                <a:sym typeface="Wingdings" panose="05000000000000000000" pitchFamily="2" charset="2"/>
              </a:rPr>
              <a:t> es el registro destino.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$r1</a:t>
            </a:r>
            <a:r>
              <a:rPr lang="es-MX" dirty="0">
                <a:sym typeface="Wingdings" panose="05000000000000000000" pitchFamily="2" charset="2"/>
              </a:rPr>
              <a:t> es el registro base.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s-MX" dirty="0">
                <a:sym typeface="Wingdings" panose="05000000000000000000" pitchFamily="2" charset="2"/>
              </a:rPr>
              <a:t> es el offset.</a:t>
            </a:r>
          </a:p>
          <a:p>
            <a:r>
              <a:rPr lang="es-MX" dirty="0">
                <a:sym typeface="Wingdings" panose="05000000000000000000" pitchFamily="2" charset="2"/>
              </a:rPr>
              <a:t>La dirección de la palabra en la memoria es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$r1 + C</a:t>
            </a:r>
            <a:r>
              <a:rPr lang="es-MX" dirty="0">
                <a:sym typeface="Wingdings" panose="05000000000000000000" pitchFamily="2" charset="2"/>
              </a:rPr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4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Transferencia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$r0, C($r1)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Mem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[$r1 + C]  $r0</a:t>
            </a:r>
          </a:p>
          <a:p>
            <a:r>
              <a:rPr lang="es-MX" dirty="0">
                <a:sym typeface="Wingdings" panose="05000000000000000000" pitchFamily="2" charset="2"/>
              </a:rPr>
              <a:t>Copia (almacena – store) una palabra (4 bytes) de un registro a la memoria.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$r0</a:t>
            </a:r>
            <a:r>
              <a:rPr lang="es-MX" dirty="0">
                <a:sym typeface="Wingdings" panose="05000000000000000000" pitchFamily="2" charset="2"/>
              </a:rPr>
              <a:t> es el registro fuente.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$r1</a:t>
            </a:r>
            <a:r>
              <a:rPr lang="es-MX" dirty="0">
                <a:sym typeface="Wingdings" panose="05000000000000000000" pitchFamily="2" charset="2"/>
              </a:rPr>
              <a:t> es el registro base.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s-MX" dirty="0">
                <a:sym typeface="Wingdings" panose="05000000000000000000" pitchFamily="2" charset="2"/>
              </a:rPr>
              <a:t> es el offset.</a:t>
            </a:r>
          </a:p>
          <a:p>
            <a:r>
              <a:rPr lang="es-MX" dirty="0">
                <a:sym typeface="Wingdings" panose="05000000000000000000" pitchFamily="2" charset="2"/>
              </a:rPr>
              <a:t>La dirección de la palabra en la memoria es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$r1 + C</a:t>
            </a:r>
            <a:r>
              <a:rPr lang="es-MX" dirty="0">
                <a:sym typeface="Wingdings" panose="05000000000000000000" pitchFamily="2" charset="2"/>
              </a:rPr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variables se guardan en la memoria en el segmento de datos.</a:t>
            </a:r>
          </a:p>
          <a:p>
            <a:r>
              <a:rPr lang="es-MX" dirty="0"/>
              <a:t>Para hacer operaciones con ellas hay que pasarlas a los registros (arquitectura load/store).</a:t>
            </a:r>
          </a:p>
          <a:p>
            <a:r>
              <a:rPr lang="es-MX" dirty="0"/>
              <a:t>MIPS maneja varios tipos de variables.</a:t>
            </a:r>
          </a:p>
          <a:p>
            <a:r>
              <a:rPr lang="es-MX" dirty="0"/>
              <a:t>En ese curso solo se verán enteros, arreglos de enteros y strings.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2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MIPS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lenguaje ensamblador MIPS es sencillo y fácil de aprender.</a:t>
            </a:r>
          </a:p>
          <a:p>
            <a:r>
              <a:rPr lang="es-MX" dirty="0"/>
              <a:t>Principio de regularidad. Todas las instrucciones ocupan 4 bytes (32 bits).</a:t>
            </a:r>
          </a:p>
          <a:p>
            <a:r>
              <a:rPr lang="es-MX" dirty="0"/>
              <a:t>Principio de simplicidad. Instrucciones sencillas. Solo hay 3 formatos de instrucción.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0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 enteras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 entero se declara así:</a:t>
            </a:r>
          </a:p>
          <a:p>
            <a:pPr marL="0" indent="0">
              <a:buNone/>
            </a:pPr>
            <a:r>
              <a:rPr lang="es-MX" dirty="0"/>
              <a:t>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r>
              <a:rPr lang="es-MX" dirty="0"/>
              <a:t>x es una etiqueta y funciona como nombre de la variable.</a:t>
            </a:r>
          </a:p>
          <a:p>
            <a:r>
              <a:rPr lang="es-MX" dirty="0"/>
              <a:t>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/>
              <a:t> está reservando una palabra (4 bytes).</a:t>
            </a:r>
          </a:p>
          <a:p>
            <a:r>
              <a:rPr lang="es-MX" dirty="0"/>
              <a:t>El número 17 es el valor inicial.</a:t>
            </a:r>
          </a:p>
          <a:p>
            <a:r>
              <a:rPr lang="es-MX" dirty="0"/>
              <a:t>Otra forma es ver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dirty="0"/>
              <a:t> como un apuntador al primer byte de una palabra que contiene al 17.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1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 enteras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usar una variable hay que pasarla a un registro:</a:t>
            </a:r>
          </a:p>
          <a:p>
            <a:r>
              <a:rPr lang="es-MX" dirty="0"/>
              <a:t>Hay al menos dos formas.</a:t>
            </a:r>
          </a:p>
          <a:p>
            <a:r>
              <a:rPr lang="es-MX" dirty="0"/>
              <a:t>Una: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la $t0, x 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tiene la dirección de x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0($t0)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tiene el valor de x</a:t>
            </a:r>
          </a:p>
          <a:p>
            <a:r>
              <a:rPr lang="es-MX" dirty="0"/>
              <a:t>Otra:</a:t>
            </a:r>
          </a:p>
          <a:p>
            <a:pPr marL="0" indent="0">
              <a:buNone/>
            </a:pPr>
            <a:r>
              <a:rPr lang="es-MX" dirty="0"/>
              <a:t>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x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tiene el valor de x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7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 enteras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guardar un registro en una variable hay al menos dos formas.</a:t>
            </a:r>
          </a:p>
          <a:p>
            <a:r>
              <a:rPr lang="es-MX" dirty="0"/>
              <a:t>Una: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la $t0, x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tiene la dirección de x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0($t0)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Se actualiza la memoria con el valor de $t1</a:t>
            </a:r>
          </a:p>
          <a:p>
            <a:r>
              <a:rPr lang="es-MX" dirty="0"/>
              <a:t>Otra: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x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Se actualiza la memoria con el valor de $t1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5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Variables enteras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arreglos de enteros se verán más adelante.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912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558F6-7386-47BA-A7B0-9417B5D5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2D4AF2-2C01-4191-9592-DC83BBF5B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Escribir un programa en MIPS para el siguiente código en C: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25;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17;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a + b;</a:t>
            </a:r>
          </a:p>
          <a:p>
            <a:r>
              <a:rPr lang="es-MX" dirty="0"/>
              <a:t>Donde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dirty="0"/>
              <a:t> son variables almacenadas en la memoria.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D126A4-A73F-4037-A067-65ECD16B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D88713-C721-4D9E-86A6-BA60A37B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720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.data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	.word -1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657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carga a y b, hace la suma y la guarda en c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b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$t0,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c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047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Hacer un programa en MIPS para el siguiente código en C: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(g + h) – (i + j)</a:t>
            </a:r>
          </a:p>
          <a:p>
            <a:r>
              <a:rPr lang="es-MX" dirty="0"/>
              <a:t>Suponiendo que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MX" dirty="0"/>
              <a:t> tienen valores enteros y actualizando en la memoria la variable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dirty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359107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.data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-10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341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g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dirección de g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$s1, 0($t0)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 g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h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dirección de h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$s2, 0($t0)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 h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i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dirección de i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0($t0)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 i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j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dirección de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$s4, 0($t0)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 j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4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Clases de instrucciones:</a:t>
            </a:r>
          </a:p>
          <a:p>
            <a:pPr lvl="1"/>
            <a:r>
              <a:rPr lang="es-MX" dirty="0"/>
              <a:t>Aritméticas. Suma, resta, multiplicación, división.</a:t>
            </a:r>
          </a:p>
          <a:p>
            <a:pPr lvl="1"/>
            <a:r>
              <a:rPr lang="es-MX" dirty="0"/>
              <a:t>Transferencia de datos. Carga (load) de la memoria a un registro, almacena (store) de un registro a la memoria.</a:t>
            </a:r>
          </a:p>
          <a:p>
            <a:pPr lvl="1"/>
            <a:r>
              <a:rPr lang="es-MX" dirty="0"/>
              <a:t>Lógicas. AND, OR, corrimiento (</a:t>
            </a:r>
            <a:r>
              <a:rPr lang="en-US" dirty="0"/>
              <a:t>shift</a:t>
            </a:r>
            <a:r>
              <a:rPr lang="es-MX" dirty="0"/>
              <a:t>).</a:t>
            </a:r>
          </a:p>
          <a:p>
            <a:pPr lvl="1"/>
            <a:r>
              <a:rPr lang="es-MX" dirty="0"/>
              <a:t>Brincos condicionales.</a:t>
            </a:r>
          </a:p>
          <a:p>
            <a:pPr lvl="1"/>
            <a:r>
              <a:rPr lang="es-MX" dirty="0"/>
              <a:t>Brincos incondicionales.</a:t>
            </a:r>
          </a:p>
          <a:p>
            <a:r>
              <a:rPr lang="es-MX" dirty="0"/>
              <a:t>Hay instrucciones para números reales y para enteros.</a:t>
            </a:r>
          </a:p>
          <a:p>
            <a:pPr lvl="1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2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 = (g + h) – (i + j)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$s1, $s2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+ h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$s3, $s4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i +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sub $s0, $t0, $t1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$s0  $t0 -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actualizar f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la $t0, f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$s0, 0($t0)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45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Strings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 string se declara así:</a:t>
            </a:r>
          </a:p>
          <a:p>
            <a:pPr marL="0" indent="0">
              <a:buNone/>
            </a:pPr>
            <a:r>
              <a:rPr lang="es-MX" dirty="0"/>
              <a:t>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“Hola mundo”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r>
              <a:rPr lang="es-MX" dirty="0"/>
              <a:t> es una etiqueta y funciona como el nombre del string.</a:t>
            </a:r>
          </a:p>
          <a:p>
            <a:r>
              <a:rPr lang="es-MX" dirty="0"/>
              <a:t>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/>
              <a:t> indica que es un string terminado en nulo (ASCII 0).</a:t>
            </a:r>
          </a:p>
          <a:p>
            <a:r>
              <a:rPr lang="es-MX" dirty="0"/>
              <a:t>“Hola mundo” es el valor inicial.</a:t>
            </a:r>
          </a:p>
          <a:p>
            <a:r>
              <a:rPr lang="es-MX" dirty="0"/>
              <a:t>Los strings se guardan empacados, 4 caracteres en una palabra.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7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Strings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uso más común de los strings es para imprimir mensajes en la consola.</a:t>
            </a:r>
          </a:p>
          <a:p>
            <a:r>
              <a:rPr lang="es-MX" dirty="0"/>
              <a:t>Para imprimir un string: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Obtener la dirección.</a:t>
            </a:r>
          </a:p>
          <a:p>
            <a:pPr marL="0" indent="0">
              <a:buNone/>
            </a:pPr>
            <a:r>
              <a:rPr lang="es-MX" dirty="0"/>
              <a:t>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$t0,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MX" dirty="0"/>
              <a:t>Hacer una llamada al sistema con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r>
              <a:rPr lang="es-MX" dirty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1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al sistema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MIPS no tiene instrucciones de entrada y salida.</a:t>
            </a:r>
          </a:p>
          <a:p>
            <a:r>
              <a:rPr lang="es-MX" dirty="0"/>
              <a:t>MIPS ofrece llamadas al sistema a través de la instrucción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r>
              <a:rPr lang="es-MX" dirty="0"/>
              <a:t>.</a:t>
            </a:r>
          </a:p>
          <a:p>
            <a:r>
              <a:rPr lang="es-MX" dirty="0"/>
              <a:t>Las llamadas permiten leer del teclado, escribir a la consola y manejar archivos del sistema.</a:t>
            </a:r>
          </a:p>
          <a:p>
            <a:r>
              <a:rPr lang="es-MX" dirty="0"/>
              <a:t>Para hacer una llamada, se carga el número de llamada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 </a:t>
            </a:r>
            <a:r>
              <a:rPr lang="es-MX" dirty="0"/>
              <a:t>y los argumentos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 </a:t>
            </a:r>
            <a:r>
              <a:rPr lang="es-MX" dirty="0"/>
              <a:t>–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$a3</a:t>
            </a:r>
            <a:r>
              <a:rPr lang="es-MX" dirty="0"/>
              <a:t>.</a:t>
            </a:r>
          </a:p>
          <a:p>
            <a:r>
              <a:rPr lang="es-MX" dirty="0"/>
              <a:t>Las llamadas que regresan un valor lo hacen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1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al sistema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44</a:t>
            </a:fld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1759"/>
            <a:ext cx="8562543" cy="4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66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Hacer un programa completo en MIPS para el siguiente código en C: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7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= x + y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(“La suma es: %d\n”, z);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155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.data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y: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	.word -1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 suma es: ”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“\n”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05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carga x y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hace la suma y la guarda en z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x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y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$t0,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z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47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imprime el string “La suma es:”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addi $v0, $zero, 4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m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imprime la suma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addi $v0, $zero, 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 $a0, $zero, $t2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imprime el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addi $v0, $zero, 4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240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$v0,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servicio stop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50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Operandos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Registros.</a:t>
            </a:r>
          </a:p>
          <a:p>
            <a:r>
              <a:rPr lang="es-MX" dirty="0"/>
              <a:t>Memoria.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90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extendidas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Son instrucciones que un programa ensamblador reconoce pero que no existen en la definición del ISA.</a:t>
            </a:r>
          </a:p>
          <a:p>
            <a:r>
              <a:rPr lang="es-MX" dirty="0"/>
              <a:t>También llamadas </a:t>
            </a:r>
            <a:r>
              <a:rPr lang="es-MX" dirty="0" err="1"/>
              <a:t>seudo-instrucciones</a:t>
            </a:r>
            <a:r>
              <a:rPr lang="es-MX" dirty="0"/>
              <a:t> o </a:t>
            </a:r>
            <a:r>
              <a:rPr lang="es-MX" dirty="0" err="1"/>
              <a:t>seudos</a:t>
            </a:r>
            <a:r>
              <a:rPr lang="es-MX" dirty="0"/>
              <a:t>.</a:t>
            </a:r>
          </a:p>
          <a:p>
            <a:r>
              <a:rPr lang="es-MX" dirty="0"/>
              <a:t>El ensamblador mapea cada instrucción extendida a una o más instrucciones reales.</a:t>
            </a:r>
          </a:p>
          <a:p>
            <a:r>
              <a:rPr lang="es-MX" dirty="0"/>
              <a:t>Se usan para comodidad de los programadores.</a:t>
            </a:r>
          </a:p>
          <a:p>
            <a:r>
              <a:rPr lang="es-MX" dirty="0"/>
              <a:t>Algunas instrucciones extendidas no son standard. Dependen de cada programa ensamblador.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1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extendidas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Por ejemplo, la instrucción extendida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MX" dirty="0"/>
              <a:t> (carga inmediata – load </a:t>
            </a:r>
            <a:r>
              <a:rPr lang="es-MX" dirty="0" err="1"/>
              <a:t>immediate</a:t>
            </a:r>
            <a:r>
              <a:rPr lang="es-MX" dirty="0"/>
              <a:t>) asigna una constante a un registro: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$r, 17</a:t>
            </a:r>
          </a:p>
          <a:p>
            <a:r>
              <a:rPr lang="es-MX" dirty="0"/>
              <a:t>Un programa ensamblador la puede traducir a la siguiente instrucción básica: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addiu $r, $zero, 17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5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extendidas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Otro ejemplo es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/>
              <a:t> que copia el valor de un registro a otro registro: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$r1, $r2</a:t>
            </a:r>
          </a:p>
          <a:p>
            <a:r>
              <a:rPr lang="es-MX" dirty="0"/>
              <a:t>Un programa ensamblador la puede traducir a la siguiente instrucción básica: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 $r1, $r2, $zero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dirty="0"/>
              <a:t>Instrucciones extendidas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Resumen: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53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042150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900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Lenguaje máquina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lenguaje de máquina se guarda en binario.</a:t>
            </a:r>
          </a:p>
          <a:p>
            <a:r>
              <a:rPr lang="es-MX" dirty="0"/>
              <a:t>El programa ensamblador traduce cada instrucción a lenguaje de máquina.</a:t>
            </a:r>
          </a:p>
          <a:p>
            <a:r>
              <a:rPr lang="es-MX" dirty="0"/>
              <a:t>Por ejemplo, la instrucción</a:t>
            </a:r>
          </a:p>
          <a:p>
            <a:pPr marL="0" indent="0">
              <a:buNone/>
            </a:pPr>
            <a:r>
              <a:rPr lang="es-MX" dirty="0"/>
              <a:t>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$s1, $s2</a:t>
            </a:r>
          </a:p>
          <a:p>
            <a:r>
              <a:rPr lang="es-MX" dirty="0"/>
              <a:t>se traduce en binario a</a:t>
            </a:r>
          </a:p>
          <a:p>
            <a:pPr marL="0" indent="0">
              <a:buNone/>
            </a:pPr>
            <a:r>
              <a:rPr lang="es-MX" dirty="0"/>
              <a:t>        00000010001100100100100000100000</a:t>
            </a:r>
            <a:r>
              <a:rPr lang="es-MX" baseline="-25000" dirty="0"/>
              <a:t>2</a:t>
            </a:r>
          </a:p>
          <a:p>
            <a:pPr marL="0" indent="0">
              <a:buNone/>
            </a:pPr>
            <a:r>
              <a:rPr lang="es-MX" dirty="0"/>
              <a:t>                </a:t>
            </a:r>
            <a:r>
              <a:rPr lang="es-MX" dirty="0">
                <a:sym typeface="Wingdings" panose="05000000000000000000" pitchFamily="2" charset="2"/>
              </a:rPr>
              <a:t></a:t>
            </a:r>
            <a:r>
              <a:rPr lang="es-MX" dirty="0"/>
              <a:t>    02324820</a:t>
            </a:r>
            <a:r>
              <a:rPr lang="es-MX" baseline="-25000" dirty="0"/>
              <a:t>16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8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Lenguaje máquina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00000010001100100100100000100000 se descompone en los siguientes campos:</a:t>
            </a:r>
          </a:p>
          <a:p>
            <a:endParaRPr lang="es-MX" dirty="0"/>
          </a:p>
          <a:p>
            <a:r>
              <a:rPr lang="es-MX" dirty="0"/>
              <a:t>000000 es el código de todas las instrucciones R.</a:t>
            </a:r>
          </a:p>
          <a:p>
            <a:r>
              <a:rPr lang="es-MX" dirty="0"/>
              <a:t>10001 es el número del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$s1</a:t>
            </a:r>
            <a:r>
              <a:rPr lang="es-MX" dirty="0"/>
              <a:t>.</a:t>
            </a:r>
          </a:p>
          <a:p>
            <a:r>
              <a:rPr lang="es-MX" dirty="0"/>
              <a:t>10010 es el número del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$s2</a:t>
            </a:r>
            <a:r>
              <a:rPr lang="es-MX" dirty="0"/>
              <a:t>.</a:t>
            </a:r>
          </a:p>
          <a:p>
            <a:r>
              <a:rPr lang="es-MX" dirty="0"/>
              <a:t>01001 es el número del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.</a:t>
            </a:r>
          </a:p>
          <a:p>
            <a:r>
              <a:rPr lang="es-MX" dirty="0"/>
              <a:t>00000 es el campo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shamt</a:t>
            </a:r>
            <a:r>
              <a:rPr lang="es-MX" dirty="0"/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no lo usa).</a:t>
            </a:r>
          </a:p>
          <a:p>
            <a:r>
              <a:rPr lang="es-MX" dirty="0"/>
              <a:t>100000 es el código de la suma de registros.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709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Lenguaje máquina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En general, la instrucción</a:t>
            </a:r>
          </a:p>
          <a:p>
            <a:pPr marL="0" indent="0">
              <a:buNone/>
            </a:pPr>
            <a:r>
              <a:rPr lang="es-MX" dirty="0"/>
              <a:t>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destino, fuente1, fuente2</a:t>
            </a:r>
          </a:p>
          <a:p>
            <a:r>
              <a:rPr lang="es-MX" dirty="0"/>
              <a:t>genera el código máquina</a:t>
            </a:r>
          </a:p>
          <a:p>
            <a:pPr marL="0" indent="0">
              <a:buNone/>
            </a:pPr>
            <a:r>
              <a:rPr lang="es-MX" dirty="0"/>
              <a:t>		000000fffffgggggddddd00000100000</a:t>
            </a:r>
          </a:p>
          <a:p>
            <a:r>
              <a:rPr lang="es-MX" dirty="0"/>
              <a:t>donde:</a:t>
            </a:r>
          </a:p>
          <a:p>
            <a:r>
              <a:rPr lang="es-MX" dirty="0"/>
              <a:t>000000 es el código de todas las instrucciones R.</a:t>
            </a:r>
          </a:p>
          <a:p>
            <a:r>
              <a:rPr lang="es-MX" dirty="0"/>
              <a:t>fffff es el número del registro fuente 1.</a:t>
            </a:r>
          </a:p>
          <a:p>
            <a:r>
              <a:rPr lang="es-MX" dirty="0"/>
              <a:t>ggggg es el número del registro fuente 2.</a:t>
            </a:r>
          </a:p>
          <a:p>
            <a:r>
              <a:rPr lang="es-MX" dirty="0"/>
              <a:t>ddddd es el número del registro destino.</a:t>
            </a:r>
          </a:p>
          <a:p>
            <a:r>
              <a:rPr lang="es-MX" dirty="0"/>
              <a:t>00000 es el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shamt</a:t>
            </a:r>
            <a:r>
              <a:rPr lang="es-MX" dirty="0"/>
              <a:t>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no lo usa).</a:t>
            </a:r>
          </a:p>
          <a:p>
            <a:r>
              <a:rPr lang="es-MX" dirty="0"/>
              <a:t>100000 es el código de la suma de registros.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79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Formatos de instrucción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MIPS hay 3 formatos de instrucción:</a:t>
            </a:r>
          </a:p>
          <a:p>
            <a:endParaRPr lang="es-MX" dirty="0"/>
          </a:p>
          <a:p>
            <a:r>
              <a:rPr lang="es-MX" dirty="0"/>
              <a:t>Formato R. Todos los operandos son registros.</a:t>
            </a:r>
          </a:p>
          <a:p>
            <a:r>
              <a:rPr lang="es-MX" dirty="0"/>
              <a:t>Formato I. Hay un operando inmediato (número).</a:t>
            </a:r>
          </a:p>
          <a:p>
            <a:r>
              <a:rPr lang="es-MX" dirty="0"/>
              <a:t>Formato J. La instrucción es un brinco (</a:t>
            </a:r>
            <a:r>
              <a:rPr lang="es-MX" dirty="0" err="1"/>
              <a:t>jump</a:t>
            </a:r>
            <a:r>
              <a:rPr lang="es-MX" dirty="0"/>
              <a:t>).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4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Formatos de instrucción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Ejemplos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/>
              <a:t>Formato R.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$s1 + $s2</a:t>
            </a:r>
          </a:p>
          <a:p>
            <a:r>
              <a:rPr lang="pt-BR" dirty="0"/>
              <a:t>Formato I.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$s1, C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$s1 + C [número de 16 bits]</a:t>
            </a:r>
          </a:p>
          <a:p>
            <a:r>
              <a:rPr lang="pt-BR" dirty="0"/>
              <a:t>Formato J.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C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C [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26 bits]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Formatos de instrucción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https://en.wikipedia.org/wiki/MIPS_instruction_set#MIPS_instruction_formats</a:t>
            </a:r>
            <a:r>
              <a:rPr lang="es-MX" sz="1400" b="1" dirty="0"/>
              <a:t>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59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4676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89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Un registro es una memoria integrada en la CPU.</a:t>
            </a:r>
          </a:p>
          <a:p>
            <a:r>
              <a:rPr lang="es-MX" dirty="0"/>
              <a:t>Tienen poca capacidad, 4 bytes (32 bits) en MIPS, pero de acceso muy rápido.</a:t>
            </a:r>
          </a:p>
          <a:p>
            <a:r>
              <a:rPr lang="es-MX" dirty="0"/>
              <a:t>32 registros enteros: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$s7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$t9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$v1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$gp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$fp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$ra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$at</a:t>
            </a:r>
            <a:r>
              <a:rPr lang="es-MX" dirty="0"/>
              <a:t>.</a:t>
            </a:r>
          </a:p>
          <a:p>
            <a:r>
              <a:rPr lang="es-MX" dirty="0"/>
              <a:t>32 registros </a:t>
            </a:r>
            <a:r>
              <a:rPr lang="en-US" dirty="0"/>
              <a:t>float</a:t>
            </a:r>
            <a:r>
              <a:rPr lang="es-MX" dirty="0"/>
              <a:t>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$f0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$f31</a:t>
            </a:r>
            <a:r>
              <a:rPr lang="es-MX" dirty="0"/>
              <a:t>.</a:t>
            </a:r>
          </a:p>
          <a:p>
            <a:r>
              <a:rPr lang="es-MX" dirty="0"/>
              <a:t>Se usan para guardar valores temporales y resultados de operaciones aritméticas.</a:t>
            </a:r>
          </a:p>
          <a:p>
            <a:r>
              <a:rPr lang="es-MX" dirty="0"/>
              <a:t>En ese curso veremos solo instrucciones y registros enteros.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4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COD 5, p. 85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60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6" y="2420888"/>
            <a:ext cx="8713350" cy="22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842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Operan sobre números.</a:t>
            </a:r>
          </a:p>
          <a:p>
            <a:r>
              <a:rPr lang="es-MX" dirty="0"/>
              <a:t>Principales operaciones lógicas.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COD 5, p. 87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61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9" y="2996952"/>
            <a:ext cx="82896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9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es-MX" dirty="0"/>
              <a:t> – corrimiento (</a:t>
            </a:r>
            <a:r>
              <a:rPr lang="es-MX" dirty="0" err="1"/>
              <a:t>shift</a:t>
            </a:r>
            <a:r>
              <a:rPr lang="es-MX" dirty="0"/>
              <a:t>) a la izquierda.</a:t>
            </a:r>
          </a:p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$s0, 4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en C: t2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s0 &lt;&lt; 4</a:t>
            </a:r>
          </a:p>
          <a:p>
            <a:r>
              <a:rPr lang="es-MX" dirty="0"/>
              <a:t>Si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 vale 9:</a:t>
            </a:r>
          </a:p>
          <a:p>
            <a:pPr marL="0" indent="0">
              <a:buNone/>
            </a:pPr>
            <a:r>
              <a:rPr lang="es-MX" dirty="0"/>
              <a:t>    0000 0000 0000 0000 0000 0000 0000 1001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$t2</a:t>
            </a:r>
            <a:r>
              <a:rPr lang="es-MX" dirty="0"/>
              <a:t> valdrá 144 (9 x 2</a:t>
            </a:r>
            <a:r>
              <a:rPr lang="es-MX" baseline="30000" dirty="0"/>
              <a:t>4</a:t>
            </a:r>
            <a:r>
              <a:rPr lang="es-MX" dirty="0"/>
              <a:t>)</a:t>
            </a:r>
          </a:p>
          <a:p>
            <a:pPr marL="0" indent="0">
              <a:buNone/>
            </a:pPr>
            <a:r>
              <a:rPr lang="es-MX" dirty="0"/>
              <a:t>    0000 0000 0000 0000 0000 0000 1001 0000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2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Código </a:t>
            </a:r>
            <a:r>
              <a:rPr lang="pt-BR" dirty="0" err="1"/>
              <a:t>binario</a:t>
            </a:r>
            <a:r>
              <a:rPr lang="pt-BR" dirty="0"/>
              <a:t> </a:t>
            </a:r>
            <a:r>
              <a:rPr lang="pt-BR" dirty="0" err="1"/>
              <a:t>generado</a:t>
            </a:r>
            <a:r>
              <a:rPr lang="pt-BR" dirty="0"/>
              <a:t> por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$s0, 4</a:t>
            </a:r>
            <a:r>
              <a:rPr lang="pt-BR" dirty="0"/>
              <a:t>: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63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636912"/>
            <a:ext cx="6883964" cy="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4355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Otras operaciones lógicas:</a:t>
            </a:r>
          </a:p>
          <a:p>
            <a:r>
              <a:rPr lang="es-MX" dirty="0"/>
              <a:t>Corrimiento a la izquierda variable.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/>
              <a:t>s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&lt;&lt; $r2</a:t>
            </a:r>
          </a:p>
          <a:p>
            <a:r>
              <a:rPr lang="es-MX" dirty="0"/>
              <a:t>Corrimiento a la derecha.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C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&gt;&gt; C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Corrimiento a la derecha variable.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srlv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&gt;&gt; $r2</a:t>
            </a:r>
          </a:p>
          <a:p>
            <a:r>
              <a:rPr lang="es-MX" dirty="0"/>
              <a:t>AND.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&amp; $r2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C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&amp; C</a:t>
            </a:r>
          </a:p>
          <a:p>
            <a:r>
              <a:rPr lang="es-MX" dirty="0"/>
              <a:t>OR.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| $r2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ori $r0, $r1, C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| C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r0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^ $r2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C     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r0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^ C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r0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$r1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nor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$r2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/>
              <a:t>Se </a:t>
            </a:r>
            <a:r>
              <a:rPr lang="pt-BR" dirty="0" err="1"/>
              <a:t>puede</a:t>
            </a:r>
            <a:r>
              <a:rPr lang="pt-BR" dirty="0"/>
              <a:t> usar como operador </a:t>
            </a:r>
            <a:r>
              <a:rPr lang="pt-BR" dirty="0" err="1"/>
              <a:t>not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$zero     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r0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</a:t>
            </a:r>
          </a:p>
          <a:p>
            <a:r>
              <a:rPr lang="pt-BR" dirty="0"/>
              <a:t>(a + 0)’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a’ . 1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a’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388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¿Para qué sirven las operaciones lógicas?</a:t>
            </a:r>
          </a:p>
          <a:p>
            <a:r>
              <a:rPr lang="es-MX" dirty="0"/>
              <a:t>Los corrimientos a la izquierda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sllv</a:t>
            </a:r>
            <a:r>
              <a:rPr lang="es-MX" dirty="0"/>
              <a:t>) son una manera rápida de multiplicar un número por una potencia de 2.</a:t>
            </a:r>
          </a:p>
          <a:p>
            <a:r>
              <a:rPr lang="es-MX" dirty="0"/>
              <a:t>Los corrimientos a la derecha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srlv</a:t>
            </a:r>
            <a:r>
              <a:rPr lang="es-MX" dirty="0"/>
              <a:t>) son una manera rápida de dividir un número positivo entre una potencia de 2.</a:t>
            </a:r>
          </a:p>
          <a:p>
            <a:r>
              <a:rPr lang="es-MX" dirty="0"/>
              <a:t>El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MX" dirty="0"/>
              <a:t> y los corrimientos se pueden usar para extraer y guardar datos dentro de un número.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Ejemplo de extracción de un dato.</a:t>
            </a:r>
          </a:p>
          <a:p>
            <a:r>
              <a:rPr lang="es-MX" dirty="0"/>
              <a:t>Dado un número binario.</a:t>
            </a:r>
          </a:p>
          <a:p>
            <a:pPr marL="0" indent="0">
              <a:buNone/>
            </a:pPr>
            <a:r>
              <a:rPr lang="es-MX" dirty="0"/>
              <a:t>              x = 11100101</a:t>
            </a:r>
          </a:p>
          <a:p>
            <a:r>
              <a:rPr lang="es-MX" dirty="0"/>
              <a:t>Se desea extraer la información que está en los bits 2 al 5.</a:t>
            </a:r>
          </a:p>
          <a:p>
            <a:r>
              <a:rPr lang="es-MX" dirty="0"/>
              <a:t>Recordar que los bits se numeran de derecha a izquierda.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Dato original.</a:t>
            </a:r>
          </a:p>
          <a:p>
            <a:pPr marL="0" indent="0">
              <a:buNone/>
            </a:pPr>
            <a:r>
              <a:rPr lang="es-MX" dirty="0"/>
              <a:t>           x = 11100101</a:t>
            </a:r>
          </a:p>
          <a:p>
            <a:r>
              <a:rPr lang="es-MX" dirty="0"/>
              <a:t>Se hace un AND con la máscara 00111100:</a:t>
            </a:r>
          </a:p>
          <a:p>
            <a:pPr marL="0" indent="0">
              <a:buNone/>
            </a:pPr>
            <a:r>
              <a:rPr lang="es-MX" dirty="0"/>
              <a:t>           t = x &amp; 00111100</a:t>
            </a:r>
          </a:p>
          <a:p>
            <a:r>
              <a:rPr lang="es-MX" dirty="0"/>
              <a:t>Ahora t vale 00100100</a:t>
            </a:r>
          </a:p>
          <a:p>
            <a:r>
              <a:rPr lang="es-MX" dirty="0"/>
              <a:t>Se hace un corrimiento a la derecha:</a:t>
            </a:r>
          </a:p>
          <a:p>
            <a:pPr marL="0" indent="0">
              <a:buNone/>
            </a:pPr>
            <a:r>
              <a:rPr lang="es-MX" dirty="0"/>
              <a:t>           t = t &gt;&gt; 2</a:t>
            </a:r>
          </a:p>
          <a:p>
            <a:r>
              <a:rPr lang="es-MX" dirty="0"/>
              <a:t>Ahora t vale 00001001 y es lo que se deseaba.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63" y="1935163"/>
            <a:ext cx="535487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5323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Ejemplo de guardar datos en un número.</a:t>
            </a:r>
          </a:p>
          <a:p>
            <a:r>
              <a:rPr lang="es-MX" dirty="0"/>
              <a:t>Guardar los siguientes datos en un número binario de 16 bits:</a:t>
            </a:r>
          </a:p>
          <a:p>
            <a:r>
              <a:rPr lang="es-MX" dirty="0"/>
              <a:t>101 en los bits 1 al 3.</a:t>
            </a:r>
          </a:p>
          <a:p>
            <a:r>
              <a:rPr lang="es-MX" dirty="0"/>
              <a:t>0111 en los bits 8 al 11.</a:t>
            </a:r>
          </a:p>
          <a:p>
            <a:r>
              <a:rPr lang="es-MX" dirty="0"/>
              <a:t>11 en los bits 14 y 15.</a:t>
            </a:r>
          </a:p>
          <a:p>
            <a:r>
              <a:rPr lang="es-MX" dirty="0"/>
              <a:t>Dejando los demás en 0.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101 en los bits 1 al 3:</a:t>
            </a:r>
          </a:p>
          <a:p>
            <a:pPr marL="0" indent="0">
              <a:buNone/>
            </a:pPr>
            <a:r>
              <a:rPr lang="es-MX" dirty="0"/>
              <a:t>               t = 0000000000000101 &lt;&lt; 1</a:t>
            </a:r>
          </a:p>
          <a:p>
            <a:r>
              <a:rPr lang="es-MX" dirty="0"/>
              <a:t>Ahora t vale 0000000000001010.</a:t>
            </a:r>
          </a:p>
          <a:p>
            <a:r>
              <a:rPr lang="es-MX" dirty="0"/>
              <a:t>0111 en los bits 8 al 11:</a:t>
            </a:r>
          </a:p>
          <a:p>
            <a:r>
              <a:rPr lang="es-MX" dirty="0"/>
              <a:t>Se hace un OR con la máscara 011100000000</a:t>
            </a:r>
          </a:p>
          <a:p>
            <a:pPr marL="0" indent="0">
              <a:buNone/>
            </a:pPr>
            <a:r>
              <a:rPr lang="es-MX" dirty="0"/>
              <a:t>               t = t | 011100000000</a:t>
            </a:r>
          </a:p>
          <a:p>
            <a:r>
              <a:rPr lang="es-MX" dirty="0"/>
              <a:t>Ahora t vale 0000011100001010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11 en los bits 14 y 15.</a:t>
            </a:r>
          </a:p>
          <a:p>
            <a:r>
              <a:rPr lang="es-MX" dirty="0"/>
              <a:t>Se hace un OR con la máscara 1100000000000000.</a:t>
            </a:r>
          </a:p>
          <a:p>
            <a:r>
              <a:rPr lang="es-MX" dirty="0"/>
              <a:t>t = t | 1100000000000000</a:t>
            </a:r>
          </a:p>
          <a:p>
            <a:r>
              <a:rPr lang="es-MX" dirty="0"/>
              <a:t>Ahora t vale 1100011100001010 que es lo que se deseaba.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hacer </a:t>
            </a:r>
            <a:r>
              <a:rPr lang="es-MX"/>
              <a:t>máscaras recordar:</a:t>
            </a:r>
            <a:endParaRPr lang="es-MX" dirty="0"/>
          </a:p>
          <a:p>
            <a:endParaRPr lang="es-MX" dirty="0"/>
          </a:p>
          <a:p>
            <a:r>
              <a:rPr lang="es-MX" dirty="0"/>
              <a:t>x AND 0 = 0</a:t>
            </a:r>
          </a:p>
          <a:p>
            <a:r>
              <a:rPr lang="es-MX" dirty="0"/>
              <a:t>x AND 1 = x</a:t>
            </a:r>
          </a:p>
          <a:p>
            <a:r>
              <a:rPr lang="es-MX" dirty="0"/>
              <a:t>x OR 0 = x</a:t>
            </a:r>
          </a:p>
          <a:p>
            <a:r>
              <a:rPr lang="es-MX" dirty="0"/>
              <a:t>x OR 1 = 1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2913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de control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Alteran el flujo de control.</a:t>
            </a:r>
          </a:p>
          <a:p>
            <a:r>
              <a:rPr lang="es-MX" dirty="0"/>
              <a:t>En otras palabras, cambian la siguiente instrucción que será ejecutada.</a:t>
            </a:r>
          </a:p>
          <a:p>
            <a:r>
              <a:rPr lang="es-MX" dirty="0"/>
              <a:t>Brincos condicionales (</a:t>
            </a:r>
            <a:r>
              <a:rPr lang="es-MX" dirty="0" err="1"/>
              <a:t>branches</a:t>
            </a:r>
            <a:r>
              <a:rPr lang="es-MX" dirty="0"/>
              <a:t>).</a:t>
            </a:r>
          </a:p>
          <a:p>
            <a:r>
              <a:rPr lang="es-MX" dirty="0"/>
              <a:t>Brincos incondicionales (</a:t>
            </a:r>
            <a:r>
              <a:rPr lang="es-MX" dirty="0" err="1"/>
              <a:t>jumps</a:t>
            </a:r>
            <a:r>
              <a:rPr lang="es-MX" dirty="0"/>
              <a:t>).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9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condicionales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MIPS hay dos instrucciones de brinco condicional:</a:t>
            </a:r>
          </a:p>
          <a:p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$s, $t, C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la dirección C si $s == $t</a:t>
            </a:r>
            <a:endParaRPr lang="es-MX" b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$s, $t, C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la dirección C si $s != $t</a:t>
            </a:r>
            <a:endParaRPr lang="es-MX" b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condicionales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sz="2400" dirty="0"/>
              <a:t>C: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== j)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endParaRPr lang="es-MX" sz="2400" dirty="0"/>
          </a:p>
          <a:p>
            <a:pPr marL="0" indent="0">
              <a:buNone/>
            </a:pPr>
            <a:r>
              <a:rPr lang="es-MX" sz="2400" dirty="0"/>
              <a:t>MIPS: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$t2, L1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$t1: valor de i, $t2: valor de j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$t1, $t2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$t0: valor de h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incondicionales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En MIPS hay tres instrucciones de brinco incondicional:</a:t>
            </a:r>
          </a:p>
          <a:p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C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la dirección C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la dirección guardada en $r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 C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llama al procedimiento que comienza en C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la dirección de regreso se guarda en $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es decir, se regresa con 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 err="1"/>
              <a:t>jump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!=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MIPS: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$s1, $s2, L1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i, $s2 =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h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h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C: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14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usa para guardar variables.</a:t>
            </a:r>
          </a:p>
          <a:p>
            <a:r>
              <a:rPr lang="es-MX" dirty="0"/>
              <a:t>MIPS usa byte </a:t>
            </a:r>
            <a:r>
              <a:rPr lang="en-US" dirty="0"/>
              <a:t>addressing</a:t>
            </a:r>
            <a:r>
              <a:rPr lang="es-MX" dirty="0"/>
              <a:t>.</a:t>
            </a:r>
          </a:p>
          <a:p>
            <a:r>
              <a:rPr lang="es-MX" dirty="0"/>
              <a:t>La dirección de una palabra es la dirección de su primer byte.</a:t>
            </a:r>
          </a:p>
          <a:p>
            <a:r>
              <a:rPr lang="es-MX" dirty="0"/>
              <a:t>La memoria está alineada.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43F69FA-051F-40B9-87B4-840E4CF6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01300"/>
            <a:ext cx="1852613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MIPS: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jal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guarda la dirección de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regreso en el registro $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…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regresa al programa principal</a:t>
            </a:r>
          </a:p>
          <a:p>
            <a:endParaRPr lang="es-MX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7993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MIPS tiene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/>
              <a:t> (brinca si es igual)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/>
              <a:t> (brinca si no es igual). </a:t>
            </a:r>
          </a:p>
          <a:p>
            <a:r>
              <a:rPr lang="es-MX" dirty="0"/>
              <a:t>¿Y si la condición es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 j)</a:t>
            </a:r>
            <a:r>
              <a:rPr lang="es-MX" dirty="0"/>
              <a:t>?</a:t>
            </a:r>
          </a:p>
          <a:p>
            <a:r>
              <a:rPr lang="es-MX" dirty="0"/>
              <a:t>Hay dos soluciones: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/>
              <a:t>Usar una instrucción extendida (código más entendible).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/>
              <a:t>Usar la instrucción básica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r>
              <a:rPr lang="es-MX" dirty="0"/>
              <a:t> (código no tan entendible).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4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Set </a:t>
            </a:r>
            <a:r>
              <a:rPr lang="es-MX" dirty="0" err="1"/>
              <a:t>if</a:t>
            </a:r>
            <a:r>
              <a:rPr lang="es-MX" dirty="0"/>
              <a:t> </a:t>
            </a:r>
            <a:r>
              <a:rPr lang="es-MX" dirty="0" err="1"/>
              <a:t>less</a:t>
            </a:r>
            <a:r>
              <a:rPr lang="es-MX" dirty="0"/>
              <a:t> </a:t>
            </a:r>
            <a:r>
              <a:rPr lang="es-MX" dirty="0" err="1"/>
              <a:t>than</a:t>
            </a:r>
            <a:r>
              <a:rPr lang="es-MX" dirty="0"/>
              <a:t>:</a:t>
            </a:r>
          </a:p>
          <a:p>
            <a:pPr marL="0" indent="0">
              <a:buNone/>
            </a:pPr>
            <a:r>
              <a:rPr lang="es-MX" dirty="0"/>
              <a:t>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$t1, $t2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 vale 1 si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$t1</a:t>
            </a:r>
            <a:r>
              <a:rPr lang="es-MX" dirty="0"/>
              <a:t> es menor que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$t2</a:t>
            </a:r>
            <a:r>
              <a:rPr lang="es-MX" dirty="0"/>
              <a:t> y vale 0 en otro caso.</a:t>
            </a:r>
          </a:p>
          <a:p>
            <a:r>
              <a:rPr lang="es-MX" dirty="0"/>
              <a:t>Equivale en seudo C a</a:t>
            </a:r>
          </a:p>
          <a:p>
            <a:pPr marL="0" indent="0">
              <a:buNone/>
            </a:pPr>
            <a:r>
              <a:rPr lang="es-MX" dirty="0"/>
              <a:t>		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 = ($t1 &lt; $t2)</a:t>
            </a:r>
          </a:p>
          <a:p>
            <a:r>
              <a:rPr lang="es-MX" dirty="0" err="1"/>
              <a:t>slt</a:t>
            </a:r>
            <a:r>
              <a:rPr lang="es-MX" dirty="0"/>
              <a:t> se usa junto con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/>
              <a:t> 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/>
              <a:t> para condiciones tipo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 j)</a:t>
            </a:r>
            <a:r>
              <a:rPr lang="es-MX" dirty="0"/>
              <a:t> 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&lt;= j)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7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 ejemplo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MIPS: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$s1, $s2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i, $s2 = j $s3 = i &lt;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$zero, L1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$zero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vale 0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i +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sub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2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 ejemplo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&lt;=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MIPS:	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$s1, $s2, L3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si $s1 == $s2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$s1, $s2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checa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$s1 &lt; $s2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$zero, L1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$zero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vale 0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L3: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i +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sub $s0, $s1, $s2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6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Instrucciones extendidas de brincos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Principales instrucciones extendidas de brincos: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85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0421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298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 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MIPS: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$s1, $s2, L1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i, $s2 =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i +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5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 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&lt;=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MIPS:	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$s1, $s2, L1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i, $s2 =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i +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8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Traducción mecánica de ciclos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Dado un ciclo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MX" dirty="0"/>
              <a:t>-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/>
              <a:t> en C o Java, traducirlo a MIPS.</a:t>
            </a:r>
          </a:p>
          <a:p>
            <a:r>
              <a:rPr lang="es-MX" dirty="0"/>
              <a:t>Es una de las primeras tareas al diseñar un compilador.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0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Ciclo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(condición)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Seudo MIPS: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condicion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== false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palabras son de 4 bytes (32 bits).</a:t>
            </a:r>
          </a:p>
          <a:p>
            <a:r>
              <a:rPr lang="es-MX" dirty="0"/>
              <a:t>Los registros son de 4 bytes (32 bits).</a:t>
            </a:r>
          </a:p>
          <a:p>
            <a:r>
              <a:rPr lang="es-MX" dirty="0"/>
              <a:t>MIPS se puede configurar por hardware como </a:t>
            </a:r>
            <a:r>
              <a:rPr lang="en-US" dirty="0"/>
              <a:t>big</a:t>
            </a:r>
            <a:r>
              <a:rPr lang="es-MX" dirty="0"/>
              <a:t>–</a:t>
            </a:r>
            <a:r>
              <a:rPr lang="en-US" dirty="0"/>
              <a:t>endian</a:t>
            </a:r>
            <a:r>
              <a:rPr lang="es-MX" dirty="0"/>
              <a:t> o </a:t>
            </a:r>
            <a:r>
              <a:rPr lang="es-MX" dirty="0" err="1"/>
              <a:t>little</a:t>
            </a:r>
            <a:r>
              <a:rPr lang="es-MX" dirty="0"/>
              <a:t>–</a:t>
            </a:r>
            <a:r>
              <a:rPr lang="es-MX" dirty="0" err="1"/>
              <a:t>endian</a:t>
            </a:r>
            <a:r>
              <a:rPr lang="es-MX" dirty="0"/>
              <a:t>.</a:t>
            </a:r>
          </a:p>
          <a:p>
            <a:r>
              <a:rPr lang="es-MX" dirty="0"/>
              <a:t>Se usan 32 bits para direccionar la memoria.</a:t>
            </a:r>
          </a:p>
          <a:p>
            <a:r>
              <a:rPr lang="es-MX" dirty="0"/>
              <a:t>La memoria tiene:</a:t>
            </a:r>
          </a:p>
          <a:p>
            <a:r>
              <a:rPr lang="es-MX" dirty="0"/>
              <a:t>2</a:t>
            </a:r>
            <a:r>
              <a:rPr lang="es-MX" baseline="30000" dirty="0"/>
              <a:t>32</a:t>
            </a:r>
            <a:r>
              <a:rPr lang="es-MX" dirty="0"/>
              <a:t> bytes con direcciones desde 0 hasta 2</a:t>
            </a:r>
            <a:r>
              <a:rPr lang="es-MX" baseline="30000" dirty="0"/>
              <a:t>32</a:t>
            </a:r>
            <a:r>
              <a:rPr lang="es-MX" dirty="0"/>
              <a:t> – 1.</a:t>
            </a:r>
          </a:p>
          <a:p>
            <a:r>
              <a:rPr lang="es-MX" dirty="0"/>
              <a:t>2</a:t>
            </a:r>
            <a:r>
              <a:rPr lang="es-MX" baseline="30000" dirty="0"/>
              <a:t>30</a:t>
            </a:r>
            <a:r>
              <a:rPr lang="es-MX" dirty="0"/>
              <a:t> palabras con direcciones desde 0 hasta 2</a:t>
            </a:r>
            <a:r>
              <a:rPr lang="es-MX" baseline="30000" dirty="0"/>
              <a:t>32</a:t>
            </a:r>
            <a:r>
              <a:rPr lang="es-MX" dirty="0"/>
              <a:t> – 4.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0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&lt;= j)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L2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i, $s1 =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9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Ciclo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(precondición; condición; postcondición)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Seudo MIPS: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precondición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condición == false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postcondición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4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0; i &lt; 10; i++)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s-MX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$t0, 0     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i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10, L2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&gt;= 10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$t0, 1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i++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Ciclo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do-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(condición);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Seudo MIPS: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condición == true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7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MX" dirty="0"/>
              <a:t>-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== j);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$t1, L1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i, $t1 =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5581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Arreglos de enteros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declaran en el segmento de datos usando 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/>
              <a:t>.</a:t>
            </a:r>
          </a:p>
          <a:p>
            <a:r>
              <a:rPr lang="es-MX" dirty="0"/>
              <a:t>Ejemplo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a:	.word 7, 2, 1, 9, 10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arreglo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n:	.word 5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tamaño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1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Arreglos de enteros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accesar los elementos: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a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tiene la dirección de a[0]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lw $s0, 0($t0)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a[0]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lw $s1, 4($t0)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a[1]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lw $s2, 8($t0)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$s2 = a[2]</a:t>
            </a:r>
          </a:p>
          <a:p>
            <a:r>
              <a:rPr lang="es-MX" dirty="0"/>
              <a:t>…</a:t>
            </a:r>
          </a:p>
          <a:p>
            <a:r>
              <a:rPr lang="es-MX" dirty="0"/>
              <a:t>Notar que el offset debe ser una constante.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4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primer ejemplo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97</a:t>
            </a:fld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>
            <a:lvl1pPr algn="l" defTabSz="9048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 defTabSz="90487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 defTabSz="9048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 defTabSz="904875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 defTabSz="904875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swap(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v[], 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k)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{ 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temp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temp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= v[k]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v[k] = v[k+1];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v[k+1] = 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temp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pt-BR" altLang="es-MX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59338" y="3068638"/>
            <a:ext cx="37671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>
            <a:lvl1pPr algn="l" defTabSz="9048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 defTabSz="90487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 defTabSz="9048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 defTabSz="904875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 defTabSz="904875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muli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$v0, $a1, 4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$v0, $a0, $v0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lw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$t7, 0($v0)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lw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$s0, 4($v0)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sw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$s0, 0($v0)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sw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$t7, 4($v0)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jr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ra</a:t>
            </a: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186238"/>
            <a:ext cx="4143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350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primer 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swap: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muli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$v0, $a1, 4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v0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a1 x 4, a1 tiene el valor de k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$v0, $a0, $v0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v0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a0 + v0, a0 apunta a v[0], v0 apunta a v[k]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$t7, 0($v0)   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t7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mem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[v0], t7 tiene el valor de v[k]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4($v0)   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s0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mem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[v0 + 4], t7 tiene el valor de v[k + 1]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0($v0)  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[v0]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s0, s0 se guarda en v[k]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$t7, 4($v0)   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[v0 + 4]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t7, t7 se guarda en v[k + 1]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9558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primer 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C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v[],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t1 = v[k];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t2 = v[k + 1];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v[k] = t2;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v[k + 1] = t1;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505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1920</TotalTime>
  <Words>8843</Words>
  <Application>Microsoft Office PowerPoint</Application>
  <PresentationFormat>Presentación en pantalla (4:3)</PresentationFormat>
  <Paragraphs>1303</Paragraphs>
  <Slides>149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149</vt:i4>
      </vt:variant>
    </vt:vector>
  </HeadingPairs>
  <TitlesOfParts>
    <vt:vector size="156" baseType="lpstr">
      <vt:lpstr>Arial</vt:lpstr>
      <vt:lpstr>Calibri</vt:lpstr>
      <vt:lpstr>Courier New</vt:lpstr>
      <vt:lpstr>Times New Roman</vt:lpstr>
      <vt:lpstr>Wingdings</vt:lpstr>
      <vt:lpstr>Wingdings 2</vt:lpstr>
      <vt:lpstr>Flujo</vt:lpstr>
      <vt:lpstr>Lenguaje ensamblador MIPS</vt:lpstr>
      <vt:lpstr>MIPS</vt:lpstr>
      <vt:lpstr>MIPS</vt:lpstr>
      <vt:lpstr>Instrucciones</vt:lpstr>
      <vt:lpstr>Operandos</vt:lpstr>
      <vt:lpstr>Registros</vt:lpstr>
      <vt:lpstr>Registros</vt:lpstr>
      <vt:lpstr>Memoria</vt:lpstr>
      <vt:lpstr>Memoria</vt:lpstr>
      <vt:lpstr>Registros vs memoria</vt:lpstr>
      <vt:lpstr>Instrucciones aritméticas</vt:lpstr>
      <vt:lpstr>Instrucciones aritméticas</vt:lpstr>
      <vt:lpstr>Instrucciones aritméticas</vt:lpstr>
      <vt:lpstr>Instrucciones aritméticas</vt:lpstr>
      <vt:lpstr>Instrucciones aritméticas</vt:lpstr>
      <vt:lpstr>Instrucciones aritméticas</vt:lpstr>
      <vt:lpstr>Instrucciones aritméticas</vt:lpstr>
      <vt:lpstr>Instrucciones aritméticas</vt:lpstr>
      <vt:lpstr>Transferencia desde LO/HI</vt:lpstr>
      <vt:lpstr>Uso de la memoria</vt:lpstr>
      <vt:lpstr>Segmento de texto</vt:lpstr>
      <vt:lpstr>Segmento de datos</vt:lpstr>
      <vt:lpstr>Segmento de datos</vt:lpstr>
      <vt:lpstr>Segmento de pila</vt:lpstr>
      <vt:lpstr>Uso de la memoria</vt:lpstr>
      <vt:lpstr>Transferencia de datos</vt:lpstr>
      <vt:lpstr>Transferencia de datos</vt:lpstr>
      <vt:lpstr>Transferencia de datos</vt:lpstr>
      <vt:lpstr>Variables</vt:lpstr>
      <vt:lpstr>Variables enteras</vt:lpstr>
      <vt:lpstr>Variables enteras</vt:lpstr>
      <vt:lpstr>Variables enteras</vt:lpstr>
      <vt:lpstr>Variables enteras</vt:lpstr>
      <vt:lpstr>Ejemplo</vt:lpstr>
      <vt:lpstr>Segmento de datos</vt:lpstr>
      <vt:lpstr>Segmento de texto</vt:lpstr>
      <vt:lpstr>Ejemplo</vt:lpstr>
      <vt:lpstr>Ejemplo</vt:lpstr>
      <vt:lpstr>Ejemplo</vt:lpstr>
      <vt:lpstr>Ejemplo</vt:lpstr>
      <vt:lpstr>Strings</vt:lpstr>
      <vt:lpstr>Strings</vt:lpstr>
      <vt:lpstr>Llamadas al sistema</vt:lpstr>
      <vt:lpstr>Llamadas al sistema</vt:lpstr>
      <vt:lpstr>Ejemplo</vt:lpstr>
      <vt:lpstr>Segmento de datos</vt:lpstr>
      <vt:lpstr>Segmento de texto</vt:lpstr>
      <vt:lpstr>Segmento de texto</vt:lpstr>
      <vt:lpstr>Segmento de texto</vt:lpstr>
      <vt:lpstr>Instrucciones extendidas</vt:lpstr>
      <vt:lpstr>Instrucciones extendidas</vt:lpstr>
      <vt:lpstr>Instrucciones extendidas</vt:lpstr>
      <vt:lpstr>Instrucciones extendidas</vt:lpstr>
      <vt:lpstr>Lenguaje máquina</vt:lpstr>
      <vt:lpstr>Lenguaje máquina</vt:lpstr>
      <vt:lpstr>Lenguaje máquina</vt:lpstr>
      <vt:lpstr>Formatos de instrucción</vt:lpstr>
      <vt:lpstr>Formatos de instrucción</vt:lpstr>
      <vt:lpstr>Formatos de instrucción</vt:lpstr>
      <vt:lpstr>Ejemplos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Instrucciones de control</vt:lpstr>
      <vt:lpstr>Brincos condicionales</vt:lpstr>
      <vt:lpstr>Brincos condicionales</vt:lpstr>
      <vt:lpstr>Brincos incondicionales</vt:lpstr>
      <vt:lpstr>Ejemplo de jump</vt:lpstr>
      <vt:lpstr>Ejemplo de jal y jr</vt:lpstr>
      <vt:lpstr>Ejemplo de jal y jr</vt:lpstr>
      <vt:lpstr>Brincos</vt:lpstr>
      <vt:lpstr>slt</vt:lpstr>
      <vt:lpstr>Un ejemplo de slt</vt:lpstr>
      <vt:lpstr>Otro ejemplo de slt</vt:lpstr>
      <vt:lpstr>Instrucciones extendidas de brincos</vt:lpstr>
      <vt:lpstr>Un ejemplo</vt:lpstr>
      <vt:lpstr>Otro ejemplo</vt:lpstr>
      <vt:lpstr>Traducción mecánica de ciclos</vt:lpstr>
      <vt:lpstr>Ciclo while</vt:lpstr>
      <vt:lpstr>Ejemplo de while</vt:lpstr>
      <vt:lpstr>Ciclo for</vt:lpstr>
      <vt:lpstr>Ejemplo de for</vt:lpstr>
      <vt:lpstr>Ciclo do-while</vt:lpstr>
      <vt:lpstr>Ejemplo de do-while</vt:lpstr>
      <vt:lpstr>Arreglos de enteros</vt:lpstr>
      <vt:lpstr>Arreglos de enteros</vt:lpstr>
      <vt:lpstr>El primer ejemplo</vt:lpstr>
      <vt:lpstr>El primer ejemplo</vt:lpstr>
      <vt:lpstr>El primer ejemplo</vt:lpstr>
      <vt:lpstr>Ejemplo 1</vt:lpstr>
      <vt:lpstr>Ejemplo 1</vt:lpstr>
      <vt:lpstr>Ejemplo 2</vt:lpstr>
      <vt:lpstr>Ejemplo 2</vt:lpstr>
      <vt:lpstr>Ejemplo 3</vt:lpstr>
      <vt:lpstr>Segmento de datos</vt:lpstr>
      <vt:lpstr>Segmento de texto</vt:lpstr>
      <vt:lpstr>Segmento de texto</vt:lpstr>
      <vt:lpstr>Segmento de texto</vt:lpstr>
      <vt:lpstr>Segmento de texto</vt:lpstr>
      <vt:lpstr>Segmento de texto</vt:lpstr>
      <vt:lpstr>Llamadas a funciones</vt:lpstr>
      <vt:lpstr>Llamadas a funciones</vt:lpstr>
      <vt:lpstr>En MIPS</vt:lpstr>
      <vt:lpstr>Llamadas a funciones</vt:lpstr>
      <vt:lpstr>Llamadas a funciones</vt:lpstr>
      <vt:lpstr>Llamadas a funciones</vt:lpstr>
      <vt:lpstr>Registros</vt:lpstr>
      <vt:lpstr>Registros</vt:lpstr>
      <vt:lpstr>Registros</vt:lpstr>
      <vt:lpstr>Stack frame</vt:lpstr>
      <vt:lpstr>Stack frame</vt:lpstr>
      <vt:lpstr>Antes de la llamada</vt:lpstr>
      <vt:lpstr>Después de la llamada</vt:lpstr>
      <vt:lpstr>Antes de regresar</vt:lpstr>
      <vt:lpstr>Ejemplo</vt:lpstr>
      <vt:lpstr>Segmento de datos</vt:lpstr>
      <vt:lpstr>Segmento de texto</vt:lpstr>
      <vt:lpstr>Segmento de texto</vt:lpstr>
      <vt:lpstr>Segmento de texto</vt:lpstr>
      <vt:lpstr>Pila</vt:lpstr>
      <vt:lpstr>Segmento de texto</vt:lpstr>
      <vt:lpstr>Segmento de texto</vt:lpstr>
      <vt:lpstr>Pila</vt:lpstr>
      <vt:lpstr>Constantes de 32 bits</vt:lpstr>
      <vt:lpstr>Constantes de 32 bits</vt:lpstr>
      <vt:lpstr>Ejemplo</vt:lpstr>
      <vt:lpstr>Addressing modes</vt:lpstr>
      <vt:lpstr>Direcciones en jumps</vt:lpstr>
      <vt:lpstr>Direcciones en jumps</vt:lpstr>
      <vt:lpstr>Direcciones en branches</vt:lpstr>
      <vt:lpstr>Direcciones en branches</vt:lpstr>
      <vt:lpstr>Ejemplo</vt:lpstr>
      <vt:lpstr>Brincos lejanos</vt:lpstr>
      <vt:lpstr>Adressing modes en MIPS</vt:lpstr>
      <vt:lpstr>Resumen</vt:lpstr>
      <vt:lpstr>Resumen</vt:lpstr>
      <vt:lpstr>Resumen</vt:lpstr>
      <vt:lpstr>Resumen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ensamblador MIPS</dc:title>
  <cp:lastModifiedBy>HECTOR ANTONIO VILLA MARTINEZ</cp:lastModifiedBy>
  <cp:revision>195</cp:revision>
  <cp:lastPrinted>2025-02-06T18:29:40Z</cp:lastPrinted>
  <dcterms:modified xsi:type="dcterms:W3CDTF">2025-02-06T18:44:55Z</dcterms:modified>
</cp:coreProperties>
</file>