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0" r:id="rId4"/>
    <p:sldId id="262" r:id="rId5"/>
    <p:sldId id="263" r:id="rId6"/>
    <p:sldId id="288" r:id="rId7"/>
    <p:sldId id="28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90" r:id="rId19"/>
    <p:sldId id="280" r:id="rId20"/>
    <p:sldId id="281" r:id="rId21"/>
    <p:sldId id="282" r:id="rId22"/>
    <p:sldId id="283" r:id="rId23"/>
    <p:sldId id="284" r:id="rId24"/>
    <p:sldId id="286" r:id="rId25"/>
    <p:sldId id="287" r:id="rId26"/>
    <p:sldId id="285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C2580-5E2D-435E-B9E5-BB6AC7FE8D8F}" type="datetimeFigureOut">
              <a:rPr lang="es-MX" smtClean="0"/>
              <a:t>24/01/2025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89D43-D3B7-4912-A6BF-C6E7B6FC0A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96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66EC-9550-49C6-8F51-134613D151E9}" type="datetime1">
              <a:rPr lang="es-ES" smtClean="0"/>
              <a:t>24/01/2025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E54E-F0B6-4244-963D-2FA5EEDF66EF}" type="datetime1">
              <a:rPr lang="es-ES" smtClean="0"/>
              <a:t>24/01/2025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1693-72F6-4AE7-BBED-C51DD1176E70}" type="datetime1">
              <a:rPr lang="es-ES" smtClean="0"/>
              <a:t>24/01/2025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D0F0-23D6-464F-AA2C-8F39E1C0033F}" type="datetime1">
              <a:rPr lang="es-ES" smtClean="0"/>
              <a:t>24/01/2025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1435-90AC-47E5-AA95-A97F07DA8A21}" type="datetime1">
              <a:rPr lang="es-ES" smtClean="0"/>
              <a:t>24/01/2025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59F2-3260-4AE1-82D2-7D6759685423}" type="datetime1">
              <a:rPr lang="es-ES" smtClean="0"/>
              <a:t>24/01/2025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2437-DE20-4DB2-9CB0-247C5A429DCF}" type="datetime1">
              <a:rPr lang="es-ES" smtClean="0"/>
              <a:t>24/01/2025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8EF9-A24A-42CB-AD2E-76F3CBFE1716}" type="datetime1">
              <a:rPr lang="es-ES" smtClean="0"/>
              <a:t>24/01/2025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71C8-8472-4729-9402-F470948545B1}" type="datetime1">
              <a:rPr lang="es-ES" smtClean="0"/>
              <a:t>24/01/2025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93FA-40F5-46FF-9729-1F51BD7DB415}" type="datetime1">
              <a:rPr lang="es-ES" smtClean="0"/>
              <a:t>24/01/2025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B1B6-3807-4FD8-B21E-3C6C661EF71B}" type="datetime1">
              <a:rPr lang="es-ES" smtClean="0"/>
              <a:t>24/01/2025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48A93D-76A7-4EB9-A31B-08F0BB36185E}" type="datetime1">
              <a:rPr lang="es-ES" smtClean="0"/>
              <a:t>24/01/2025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Von_Neumann_architecture#/media/File:Von_Neumann_Architecture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faculty.cooper.edu/smyth/cs225/images/von_neumann_highlevel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amitboony.files.wordpress.com/2013/11/fetch-execute-cycle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Organización de computadoras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/>
              <a:t>Conceptos básicos</a:t>
            </a:r>
          </a:p>
        </p:txBody>
      </p:sp>
    </p:spTree>
    <p:extLst>
      <p:ext uri="{BB962C8B-B14F-4D97-AF65-F5344CB8AC3E}">
        <p14:creationId xmlns:p14="http://schemas.microsoft.com/office/powerpoint/2010/main" val="1321962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Conjunto de 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Dos opciones de tamaño de las instrucciones:</a:t>
            </a:r>
          </a:p>
          <a:p>
            <a:endParaRPr lang="es-MX" dirty="0"/>
          </a:p>
          <a:p>
            <a:r>
              <a:rPr lang="es-MX" dirty="0"/>
              <a:t>Fijo. Cada instrucción ocupa el mismo número de bytes (ARM, MIPS).</a:t>
            </a:r>
          </a:p>
          <a:p>
            <a:r>
              <a:rPr lang="es-MX" dirty="0"/>
              <a:t>Variable. Cada instrucción ocupa distintos números de bytes (x86).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3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Abstracción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/>
          </a:p>
        </p:txBody>
      </p:sp>
      <p:pic>
        <p:nvPicPr>
          <p:cNvPr id="6" name="Picture 4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8640"/>
            <a:ext cx="4104456" cy="6477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395536" y="263691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Bajando el nivel de abstracción revela otras información</a:t>
            </a:r>
          </a:p>
        </p:txBody>
      </p:sp>
    </p:spTree>
    <p:extLst>
      <p:ext uri="{BB962C8B-B14F-4D97-AF65-F5344CB8AC3E}">
        <p14:creationId xmlns:p14="http://schemas.microsoft.com/office/powerpoint/2010/main" val="572109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ampliado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3359187" cy="236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0848"/>
            <a:ext cx="3902075" cy="338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507" y="3276600"/>
            <a:ext cx="4143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725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Operaciones ejecutadas directamente por el hardware.</a:t>
            </a:r>
          </a:p>
          <a:p>
            <a:r>
              <a:rPr lang="es-MX" dirty="0"/>
              <a:t>Se identifican por un </a:t>
            </a:r>
            <a:r>
              <a:rPr lang="es-MX" dirty="0" err="1"/>
              <a:t>opcode</a:t>
            </a:r>
            <a:r>
              <a:rPr lang="es-MX" dirty="0"/>
              <a:t> y un número variable de operandos.</a:t>
            </a:r>
          </a:p>
          <a:p>
            <a:r>
              <a:rPr lang="es-MX" dirty="0"/>
              <a:t>Ejemplo de MIPS:</a:t>
            </a:r>
          </a:p>
          <a:p>
            <a:pPr marL="0" indent="0">
              <a:buNone/>
            </a:pPr>
            <a:r>
              <a:rPr lang="es-MX" dirty="0"/>
              <a:t>		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$s0, $s1, $s2</a:t>
            </a:r>
          </a:p>
          <a:p>
            <a:r>
              <a:rPr lang="es-MX" dirty="0"/>
              <a:t>El </a:t>
            </a:r>
            <a:r>
              <a:rPr lang="es-MX" dirty="0" err="1"/>
              <a:t>opcode</a:t>
            </a:r>
            <a:r>
              <a:rPr lang="es-MX" dirty="0"/>
              <a:t> es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/>
              <a:t>.</a:t>
            </a:r>
          </a:p>
          <a:p>
            <a:r>
              <a:rPr lang="es-MX" dirty="0"/>
              <a:t>Tiene 3 operandos.</a:t>
            </a:r>
          </a:p>
          <a:p>
            <a:r>
              <a:rPr lang="es-MX" dirty="0"/>
              <a:t>Significa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s0</a:t>
            </a:r>
            <a:r>
              <a:rPr lang="es-MX" dirty="0"/>
              <a:t> =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  <a:r>
              <a:rPr lang="es-MX" dirty="0"/>
              <a:t> +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2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Dos opciones de indicar operandos:</a:t>
            </a:r>
          </a:p>
          <a:p>
            <a:endParaRPr lang="es-MX" dirty="0"/>
          </a:p>
          <a:p>
            <a:r>
              <a:rPr lang="es-MX" b="1" dirty="0"/>
              <a:t>Implícito</a:t>
            </a:r>
            <a:r>
              <a:rPr lang="es-MX" dirty="0"/>
              <a:t>. El </a:t>
            </a:r>
            <a:r>
              <a:rPr lang="es-MX" dirty="0" err="1"/>
              <a:t>opcode</a:t>
            </a:r>
            <a:r>
              <a:rPr lang="es-MX" dirty="0"/>
              <a:t> implica la dirección de los operandos.</a:t>
            </a:r>
          </a:p>
          <a:p>
            <a:r>
              <a:rPr lang="es-MX" dirty="0"/>
              <a:t>Ejemplo en MIPS:</a:t>
            </a:r>
          </a:p>
          <a:p>
            <a:pPr marL="0" indent="0">
              <a:buNone/>
            </a:pPr>
            <a:r>
              <a:rPr lang="es-MX" dirty="0"/>
              <a:t>	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syscall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/>
              <a:t>La instrucción hace una llamada al sistema.</a:t>
            </a:r>
          </a:p>
          <a:p>
            <a:r>
              <a:rPr lang="es-MX" dirty="0"/>
              <a:t>El número de servicio debe estar en el registro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v0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54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Explícito</a:t>
            </a:r>
            <a:r>
              <a:rPr lang="es-MX" dirty="0"/>
              <a:t>. Las direcciones vienen en los operandos.</a:t>
            </a:r>
          </a:p>
          <a:p>
            <a:r>
              <a:rPr lang="es-MX" dirty="0"/>
              <a:t>Ejemplo de ARM64:</a:t>
            </a:r>
          </a:p>
          <a:p>
            <a:pPr marL="0" indent="0">
              <a:buNone/>
            </a:pPr>
            <a:r>
              <a:rPr lang="es-MX" dirty="0"/>
              <a:t>			</a:t>
            </a:r>
            <a:r>
              <a:rPr lang="es-MX" dirty="0" err="1"/>
              <a:t>f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d0, d1, d2</a:t>
            </a:r>
          </a:p>
          <a:p>
            <a:r>
              <a:rPr lang="es-MX" dirty="0"/>
              <a:t>Suma de punto flotante de 64 bits.</a:t>
            </a:r>
          </a:p>
          <a:p>
            <a:r>
              <a:rPr lang="es-MX" dirty="0"/>
              <a:t>Dos operandos fuentes: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d1</a:t>
            </a:r>
            <a:r>
              <a:rPr lang="es-MX" dirty="0"/>
              <a:t> 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d2</a:t>
            </a:r>
          </a:p>
          <a:p>
            <a:r>
              <a:rPr lang="es-MX" dirty="0"/>
              <a:t>Un operando destino: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d0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d0</a:t>
            </a:r>
            <a:r>
              <a:rPr lang="es-MX" dirty="0"/>
              <a:t> =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d1</a:t>
            </a:r>
            <a:r>
              <a:rPr lang="es-MX" dirty="0"/>
              <a:t> +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d2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27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Organización de la memoria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memoria es un vector de bytes.</a:t>
            </a:r>
          </a:p>
          <a:p>
            <a:r>
              <a:rPr lang="es-MX" dirty="0"/>
              <a:t>Una dirección de memoria es un índice del vector.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16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915816" y="3861048"/>
            <a:ext cx="53285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/>
              <a:t>Con </a:t>
            </a:r>
            <a:r>
              <a:rPr lang="es-MX" sz="2600" i="1" dirty="0"/>
              <a:t>n</a:t>
            </a:r>
            <a:r>
              <a:rPr lang="es-MX" sz="2600" dirty="0"/>
              <a:t> bits se pueden direccionar 2</a:t>
            </a:r>
            <a:r>
              <a:rPr lang="es-MX" sz="2600" i="1" baseline="30000" dirty="0"/>
              <a:t>n</a:t>
            </a:r>
            <a:r>
              <a:rPr lang="es-MX" sz="2600" dirty="0"/>
              <a:t> bytes.</a:t>
            </a:r>
          </a:p>
          <a:p>
            <a:r>
              <a:rPr lang="es-MX" sz="2600" dirty="0"/>
              <a:t>Rango de direcciones: 0 – 2</a:t>
            </a:r>
            <a:r>
              <a:rPr lang="es-MX" sz="2600" i="1" baseline="30000" dirty="0"/>
              <a:t>n</a:t>
            </a:r>
            <a:r>
              <a:rPr lang="es-MX" sz="2600" dirty="0"/>
              <a:t> - 1 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755650" y="3716338"/>
            <a:ext cx="1638300" cy="2471737"/>
            <a:chOff x="340" y="2662"/>
            <a:chExt cx="1032" cy="1557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492" y="2662"/>
              <a:ext cx="710" cy="127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ES" altLang="es-MX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501" y="287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501" y="3085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501" y="3298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501" y="351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501" y="3724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501" y="3938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54" y="2666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54" y="2879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54" y="3093"/>
              <a:ext cx="31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54" y="3306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54" y="3519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354" y="3732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567" y="2682"/>
              <a:ext cx="80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567" y="2895"/>
              <a:ext cx="80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567" y="3108"/>
              <a:ext cx="80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567" y="3322"/>
              <a:ext cx="80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567" y="3535"/>
              <a:ext cx="80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567" y="3748"/>
              <a:ext cx="80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pt-BR" altLang="es-MX" sz="1200" b="1" dirty="0">
                  <a:solidFill>
                    <a:srgbClr val="000000"/>
                  </a:solidFill>
                </a:rPr>
                <a:t>Byte</a:t>
              </a:r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340" y="3974"/>
              <a:ext cx="316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050" tIns="26988" rIns="19050" bIns="26988"/>
            <a:lstStyle>
              <a:lvl1pPr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pt-BR" altLang="es-MX">
                  <a:solidFill>
                    <a:srgbClr val="000000"/>
                  </a:solidFill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91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Organización de la memoria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Alineación</a:t>
            </a:r>
            <a:r>
              <a:rPr lang="es-MX" dirty="0"/>
              <a:t>. La dirección de una palabra en memoria comienza en un múltiplo del número de bytes que ocupa una palabra.</a:t>
            </a:r>
          </a:p>
          <a:p>
            <a:r>
              <a:rPr lang="es-MX" dirty="0"/>
              <a:t>Ejemplo de memoria con palabras alineadas de 4 bytes.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17</a:t>
            </a:fld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7893"/>
            <a:ext cx="18526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88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Byte-</a:t>
            </a:r>
            <a:r>
              <a:rPr lang="es-MX" dirty="0" err="1"/>
              <a:t>addressing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dirección de una palabra es la dirección de su primer byte.</a:t>
            </a:r>
          </a:p>
          <a:p>
            <a:r>
              <a:rPr lang="es-MX" dirty="0"/>
              <a:t>La mayoría de las </a:t>
            </a:r>
            <a:r>
              <a:rPr lang="es-MX" dirty="0" err="1"/>
              <a:t>CPUs</a:t>
            </a:r>
            <a:r>
              <a:rPr lang="es-MX" dirty="0"/>
              <a:t> modernas utilizan byte-</a:t>
            </a:r>
            <a:r>
              <a:rPr lang="es-MX" dirty="0" err="1"/>
              <a:t>addressing</a:t>
            </a:r>
            <a:r>
              <a:rPr lang="es-MX" dirty="0"/>
              <a:t>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27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Big-</a:t>
            </a:r>
            <a:r>
              <a:rPr lang="es-MX" dirty="0" err="1"/>
              <a:t>endian</a:t>
            </a:r>
            <a:r>
              <a:rPr lang="es-MX" dirty="0"/>
              <a:t>/Little-</a:t>
            </a:r>
            <a:r>
              <a:rPr lang="es-MX" dirty="0" err="1"/>
              <a:t>endian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Hay dos formas de guardar una palabra multi-byte en memoria:</a:t>
            </a:r>
          </a:p>
          <a:p>
            <a:pPr lvl="1"/>
            <a:r>
              <a:rPr lang="es-MX" b="1" dirty="0"/>
              <a:t>Big-</a:t>
            </a:r>
            <a:r>
              <a:rPr lang="es-MX" b="1" dirty="0" err="1"/>
              <a:t>endian</a:t>
            </a:r>
            <a:r>
              <a:rPr lang="es-MX" dirty="0"/>
              <a:t>. El byte más alto se guarda en la dirección más baja.</a:t>
            </a:r>
          </a:p>
          <a:p>
            <a:pPr lvl="1"/>
            <a:r>
              <a:rPr lang="es-MX" b="1" dirty="0"/>
              <a:t>Little-</a:t>
            </a:r>
            <a:r>
              <a:rPr lang="es-MX" b="1" dirty="0" err="1"/>
              <a:t>endian</a:t>
            </a:r>
            <a:r>
              <a:rPr lang="es-MX" dirty="0"/>
              <a:t>. El byte más bajo se guarda en la dirección más baja.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38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También conocida como arquitectura de Princeton.</a:t>
            </a:r>
          </a:p>
          <a:p>
            <a:r>
              <a:rPr lang="es-MX" dirty="0"/>
              <a:t>Propuesta por John von Neumann en 1945.</a:t>
            </a:r>
          </a:p>
          <a:p>
            <a:r>
              <a:rPr lang="es-MX" dirty="0"/>
              <a:t>Partes de una computadora digital:</a:t>
            </a:r>
          </a:p>
          <a:p>
            <a:pPr lvl="1"/>
            <a:r>
              <a:rPr lang="es-MX" dirty="0"/>
              <a:t>Unidad de procesamiento (CPU – unidad central de procesamiento).</a:t>
            </a:r>
          </a:p>
          <a:p>
            <a:pPr lvl="1"/>
            <a:r>
              <a:rPr lang="es-MX" dirty="0"/>
              <a:t>Memoria.</a:t>
            </a:r>
          </a:p>
          <a:p>
            <a:pPr lvl="1"/>
            <a:r>
              <a:rPr lang="es-MX" dirty="0"/>
              <a:t>Almacenamiento externo.</a:t>
            </a:r>
          </a:p>
          <a:p>
            <a:pPr lvl="1"/>
            <a:r>
              <a:rPr lang="es-MX" dirty="0"/>
              <a:t>Mecanismos de entrada y salida (I/O).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04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Big-</a:t>
            </a:r>
            <a:r>
              <a:rPr lang="es-MX" dirty="0" err="1"/>
              <a:t>endian</a:t>
            </a:r>
            <a:r>
              <a:rPr lang="es-MX" dirty="0"/>
              <a:t>/Little-</a:t>
            </a:r>
            <a:r>
              <a:rPr lang="es-MX" dirty="0" err="1"/>
              <a:t>endian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Ejemplo: guardar la palabra de 4 bytes 12345678</a:t>
            </a:r>
            <a:r>
              <a:rPr lang="es-MX" baseline="-25000" dirty="0"/>
              <a:t>16</a:t>
            </a:r>
            <a:r>
              <a:rPr lang="es-MX" dirty="0"/>
              <a:t> en la dirección 1000.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20</a:t>
            </a:fld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60700"/>
            <a:ext cx="5237163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33813"/>
            <a:ext cx="5889625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95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Big-</a:t>
            </a:r>
            <a:r>
              <a:rPr lang="es-MX" dirty="0" err="1"/>
              <a:t>endian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21</a:t>
            </a:fld>
            <a:endParaRPr lang="es-E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053853" cy="2572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695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Little-</a:t>
            </a:r>
            <a:r>
              <a:rPr lang="es-MX" dirty="0" err="1"/>
              <a:t>endian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22</a:t>
            </a:fld>
            <a:endParaRPr lang="es-E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266" y="2843514"/>
            <a:ext cx="6029467" cy="2572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189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Big-</a:t>
            </a:r>
            <a:r>
              <a:rPr lang="es-MX" dirty="0" err="1"/>
              <a:t>endian</a:t>
            </a:r>
            <a:r>
              <a:rPr lang="es-MX" dirty="0"/>
              <a:t>/Little-</a:t>
            </a:r>
            <a:r>
              <a:rPr lang="es-MX" dirty="0" err="1"/>
              <a:t>endian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Intel x86 es </a:t>
            </a:r>
            <a:r>
              <a:rPr lang="es-MX" dirty="0" err="1"/>
              <a:t>little-endian</a:t>
            </a:r>
            <a:r>
              <a:rPr lang="es-MX" dirty="0"/>
              <a:t>.</a:t>
            </a:r>
          </a:p>
          <a:p>
            <a:r>
              <a:rPr lang="es-MX" dirty="0" err="1"/>
              <a:t>Sun</a:t>
            </a:r>
            <a:r>
              <a:rPr lang="es-MX" dirty="0"/>
              <a:t> SPARC es </a:t>
            </a:r>
            <a:r>
              <a:rPr lang="es-MX" dirty="0" err="1"/>
              <a:t>big-endian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617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RISC/CISC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RISC (</a:t>
            </a:r>
            <a:r>
              <a:rPr lang="es-MX" b="1" dirty="0" err="1"/>
              <a:t>Reduced</a:t>
            </a:r>
            <a:r>
              <a:rPr lang="es-MX" b="1" dirty="0"/>
              <a:t> </a:t>
            </a:r>
            <a:r>
              <a:rPr lang="es-MX" b="1" dirty="0" err="1"/>
              <a:t>Instruction</a:t>
            </a:r>
            <a:r>
              <a:rPr lang="es-MX" b="1" dirty="0"/>
              <a:t> Set </a:t>
            </a:r>
            <a:r>
              <a:rPr lang="es-MX" b="1" dirty="0" err="1"/>
              <a:t>Architecture</a:t>
            </a:r>
            <a:r>
              <a:rPr lang="es-MX" b="1" dirty="0"/>
              <a:t>)</a:t>
            </a:r>
            <a:r>
              <a:rPr lang="es-MX" dirty="0"/>
              <a:t>. Estrategia de diseño donde cada instrucción tiene una sola función y se ejecuta de manera rápida.</a:t>
            </a:r>
          </a:p>
          <a:p>
            <a:r>
              <a:rPr lang="es-MX" b="1" dirty="0"/>
              <a:t>CISC (</a:t>
            </a:r>
            <a:r>
              <a:rPr lang="es-MX" b="1" dirty="0" err="1"/>
              <a:t>Complex</a:t>
            </a:r>
            <a:r>
              <a:rPr lang="es-MX" b="1" dirty="0"/>
              <a:t> </a:t>
            </a:r>
            <a:r>
              <a:rPr lang="es-MX" b="1" dirty="0" err="1"/>
              <a:t>Instruction</a:t>
            </a:r>
            <a:r>
              <a:rPr lang="es-MX" b="1" dirty="0"/>
              <a:t> Set </a:t>
            </a:r>
            <a:r>
              <a:rPr lang="es-MX" b="1" dirty="0" err="1"/>
              <a:t>Architecture</a:t>
            </a:r>
            <a:r>
              <a:rPr lang="es-MX" b="1" dirty="0"/>
              <a:t>)</a:t>
            </a:r>
            <a:r>
              <a:rPr lang="es-MX" dirty="0"/>
              <a:t>. Estrategia de diseño donde cada instrucción hace muchas funciones.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776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RISC/CISC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Ejemplos de RISC incluyen </a:t>
            </a:r>
            <a:r>
              <a:rPr lang="es-MX" dirty="0" err="1"/>
              <a:t>Alpha</a:t>
            </a:r>
            <a:r>
              <a:rPr lang="es-MX" dirty="0"/>
              <a:t>, ARC, ARM, AVR, MIPS, PA-RISC, PIC, </a:t>
            </a:r>
            <a:r>
              <a:rPr lang="es-MX" dirty="0" err="1"/>
              <a:t>PowerPC</a:t>
            </a:r>
            <a:r>
              <a:rPr lang="es-MX" dirty="0"/>
              <a:t>, </a:t>
            </a:r>
            <a:r>
              <a:rPr lang="es-MX" dirty="0" err="1"/>
              <a:t>SuperH</a:t>
            </a:r>
            <a:r>
              <a:rPr lang="es-MX" dirty="0"/>
              <a:t>, and </a:t>
            </a:r>
            <a:r>
              <a:rPr lang="es-MX"/>
              <a:t>SPARC.</a:t>
            </a:r>
            <a:endParaRPr lang="es-MX" dirty="0"/>
          </a:p>
          <a:p>
            <a:r>
              <a:rPr lang="es-MX" dirty="0"/>
              <a:t>Ejemplos de CISC incluyen las familias Motorola 68000 e Intel 80x86.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208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Instrucciones típicas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Aritméticas: suma (</a:t>
            </a:r>
            <a:r>
              <a:rPr lang="es-MX" dirty="0" err="1"/>
              <a:t>add</a:t>
            </a:r>
            <a:r>
              <a:rPr lang="es-MX" dirty="0"/>
              <a:t>), resta (sub), multiplicación (</a:t>
            </a:r>
            <a:r>
              <a:rPr lang="es-MX" dirty="0" err="1"/>
              <a:t>mul</a:t>
            </a:r>
            <a:r>
              <a:rPr lang="es-MX" dirty="0"/>
              <a:t>), división (div).</a:t>
            </a:r>
          </a:p>
          <a:p>
            <a:r>
              <a:rPr lang="es-MX" dirty="0"/>
              <a:t>Lógicas: and, or, </a:t>
            </a:r>
            <a:r>
              <a:rPr lang="es-MX" dirty="0" err="1"/>
              <a:t>xor</a:t>
            </a:r>
            <a:r>
              <a:rPr lang="es-MX" dirty="0"/>
              <a:t>, </a:t>
            </a:r>
            <a:r>
              <a:rPr lang="es-MX" dirty="0" err="1"/>
              <a:t>not</a:t>
            </a:r>
            <a:r>
              <a:rPr lang="es-MX" dirty="0"/>
              <a:t>.</a:t>
            </a:r>
          </a:p>
          <a:p>
            <a:r>
              <a:rPr lang="es-MX" dirty="0"/>
              <a:t>Movimiento de datos: copia (</a:t>
            </a:r>
            <a:r>
              <a:rPr lang="es-MX" dirty="0" err="1"/>
              <a:t>copy</a:t>
            </a:r>
            <a:r>
              <a:rPr lang="es-MX" dirty="0"/>
              <a:t>), carga (load), guarda (store), mueve (</a:t>
            </a:r>
            <a:r>
              <a:rPr lang="es-MX" dirty="0" err="1"/>
              <a:t>move</a:t>
            </a:r>
            <a:r>
              <a:rPr lang="es-MX" dirty="0"/>
              <a:t>).</a:t>
            </a:r>
          </a:p>
          <a:p>
            <a:r>
              <a:rPr lang="es-MX" dirty="0"/>
              <a:t>Control: brinca (</a:t>
            </a:r>
            <a:r>
              <a:rPr lang="es-MX" dirty="0" err="1"/>
              <a:t>jump</a:t>
            </a:r>
            <a:r>
              <a:rPr lang="es-MX" dirty="0"/>
              <a:t>), brinca condicional (</a:t>
            </a:r>
            <a:r>
              <a:rPr lang="es-MX" dirty="0" err="1"/>
              <a:t>jump</a:t>
            </a:r>
            <a:r>
              <a:rPr lang="es-MX" dirty="0"/>
              <a:t> </a:t>
            </a:r>
            <a:r>
              <a:rPr lang="es-MX" dirty="0" err="1"/>
              <a:t>if</a:t>
            </a:r>
            <a:r>
              <a:rPr lang="es-MX" dirty="0"/>
              <a:t>), llama subrutina (</a:t>
            </a:r>
            <a:r>
              <a:rPr lang="es-MX" dirty="0" err="1"/>
              <a:t>call</a:t>
            </a:r>
            <a:r>
              <a:rPr lang="es-MX" dirty="0"/>
              <a:t>), regresa de subrutina (</a:t>
            </a:r>
            <a:r>
              <a:rPr lang="es-MX" dirty="0" err="1"/>
              <a:t>ret</a:t>
            </a:r>
            <a:r>
              <a:rPr lang="es-MX" dirty="0"/>
              <a:t>).</a:t>
            </a:r>
          </a:p>
          <a:p>
            <a:r>
              <a:rPr lang="es-MX" dirty="0"/>
              <a:t>Sistema: llamadas a funciones del sistema operativo.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312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sz="1500" b="1" dirty="0"/>
              <a:t>Fuente: </a:t>
            </a:r>
            <a:r>
              <a:rPr lang="es-MX" sz="1500" b="1" dirty="0">
                <a:hlinkClick r:id="rId2"/>
              </a:rPr>
              <a:t>https://en.wikipedia.org/wiki/Von_Neumann_architecture#/media/File:Von_Neumann_Architecture.svg</a:t>
            </a:r>
            <a:r>
              <a:rPr lang="es-MX" sz="1500" b="1" dirty="0"/>
              <a:t>  (CC BY-SA 3.0)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1844824"/>
            <a:ext cx="572646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68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Ciclo de instrucción: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MX" sz="1500" b="1" dirty="0"/>
              <a:t>Fuente: </a:t>
            </a:r>
            <a:r>
              <a:rPr lang="es-MX" sz="1500" b="1" dirty="0">
                <a:hlinkClick r:id="rId2"/>
              </a:rPr>
              <a:t>http://faculty.cooper.edu/smyth/cs225/images/von_neumann_highlevel.png</a:t>
            </a:r>
            <a:endParaRPr lang="es-MX" sz="1500" b="1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72816"/>
            <a:ext cx="2872453" cy="388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70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sz="1500" b="1" dirty="0"/>
              <a:t>Fuente: </a:t>
            </a:r>
            <a:r>
              <a:rPr lang="es-MX" sz="1500" b="1" dirty="0">
                <a:hlinkClick r:id="rId2"/>
              </a:rPr>
              <a:t>https://samitboony.files.wordpress.com/2013/11/fetch-execute-cycle.png</a:t>
            </a:r>
            <a:endParaRPr lang="es-MX" sz="15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44824"/>
            <a:ext cx="4499545" cy="361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7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Cuello de botella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Solo hay un bus entre la CPU y la memoria.</a:t>
            </a:r>
          </a:p>
          <a:p>
            <a:r>
              <a:rPr lang="es-MX" dirty="0"/>
              <a:t>En un ciclo dado solo se puede transferir una instrucción o un dato.</a:t>
            </a:r>
          </a:p>
          <a:p>
            <a:r>
              <a:rPr lang="es-MX" dirty="0"/>
              <a:t>Limita la velocidad (rendimiento).</a:t>
            </a:r>
          </a:p>
          <a:p>
            <a:r>
              <a:rPr lang="es-MX" dirty="0"/>
              <a:t>Solución: usar dos memorias, una de datos y otra de instrucciones (arquitectura de Harvard).</a:t>
            </a:r>
          </a:p>
          <a:p>
            <a:r>
              <a:rPr lang="es-MX" dirty="0"/>
              <a:t>Las </a:t>
            </a:r>
            <a:r>
              <a:rPr lang="es-MX" dirty="0" err="1"/>
              <a:t>CPUs</a:t>
            </a:r>
            <a:r>
              <a:rPr lang="es-MX" dirty="0"/>
              <a:t> modernas usan una arquitectura </a:t>
            </a:r>
            <a:r>
              <a:rPr lang="es-MX" i="1" dirty="0"/>
              <a:t>modificada</a:t>
            </a:r>
            <a:r>
              <a:rPr lang="es-MX" dirty="0"/>
              <a:t> de Harvard.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8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Cuello de botella de von Neumann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datos e instrucciones están en la misma memoria principal (arquitectura von Neumann o Princeton).</a:t>
            </a:r>
          </a:p>
          <a:p>
            <a:r>
              <a:rPr lang="es-MX" dirty="0"/>
              <a:t>Los datos e instrucciones están separados en el caché (arquitectura Harvard).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3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Conjunto de 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También conocido como ISA (</a:t>
            </a:r>
            <a:r>
              <a:rPr lang="es-MX" dirty="0" err="1"/>
              <a:t>instruction</a:t>
            </a:r>
            <a:r>
              <a:rPr lang="es-MX" dirty="0"/>
              <a:t> set </a:t>
            </a:r>
            <a:r>
              <a:rPr lang="es-MX" dirty="0" err="1"/>
              <a:t>architecture</a:t>
            </a:r>
            <a:r>
              <a:rPr lang="es-MX" dirty="0"/>
              <a:t>).</a:t>
            </a:r>
          </a:p>
          <a:p>
            <a:r>
              <a:rPr lang="es-MX" dirty="0"/>
              <a:t>Conjunto de instrucciones que ofrece una familia de procesadores (lenguaje ensamblador).</a:t>
            </a:r>
          </a:p>
          <a:p>
            <a:r>
              <a:rPr lang="es-MX" dirty="0"/>
              <a:t>Familias:</a:t>
            </a:r>
          </a:p>
          <a:p>
            <a:pPr lvl="1"/>
            <a:r>
              <a:rPr lang="es-MX" dirty="0"/>
              <a:t>x86 – Intel.</a:t>
            </a:r>
          </a:p>
          <a:p>
            <a:pPr lvl="1"/>
            <a:r>
              <a:rPr lang="es-MX" dirty="0"/>
              <a:t>ARM – ARM Holdings.</a:t>
            </a:r>
          </a:p>
          <a:p>
            <a:pPr lvl="1"/>
            <a:r>
              <a:rPr lang="es-MX" dirty="0"/>
              <a:t>MIPS </a:t>
            </a:r>
            <a:r>
              <a:rPr lang="es-MX"/>
              <a:t>– Wave Computing.</a:t>
            </a:r>
            <a:endParaRPr lang="es-MX" dirty="0"/>
          </a:p>
          <a:p>
            <a:pPr lvl="1"/>
            <a:r>
              <a:rPr lang="es-MX" dirty="0"/>
              <a:t>Motorola 68000 – Motorola.</a:t>
            </a:r>
          </a:p>
          <a:p>
            <a:pPr lvl="1"/>
            <a:r>
              <a:rPr lang="es-MX" dirty="0"/>
              <a:t>DEC </a:t>
            </a:r>
            <a:r>
              <a:rPr lang="es-MX" dirty="0" err="1"/>
              <a:t>Alpha</a:t>
            </a:r>
            <a:r>
              <a:rPr lang="es-MX" dirty="0"/>
              <a:t> – Digital </a:t>
            </a:r>
            <a:r>
              <a:rPr lang="es-MX" dirty="0" err="1"/>
              <a:t>Equipment</a:t>
            </a:r>
            <a:r>
              <a:rPr lang="es-MX" dirty="0"/>
              <a:t> </a:t>
            </a:r>
            <a:r>
              <a:rPr lang="es-MX" dirty="0" err="1"/>
              <a:t>Corporation</a:t>
            </a:r>
            <a:r>
              <a:rPr lang="es-MX" dirty="0"/>
              <a:t>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21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Conjunto de instrucciones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Cada instrucción es directamente ejecutada por el hardware.</a:t>
            </a:r>
          </a:p>
          <a:p>
            <a:r>
              <a:rPr lang="es-MX" dirty="0"/>
              <a:t>Se representa con un formato binario. El hardware solo entiende bits.</a:t>
            </a:r>
          </a:p>
          <a:p>
            <a:r>
              <a:rPr lang="es-MX" dirty="0"/>
              <a:t>Los objetos físicos son bits, bytes, palabras (</a:t>
            </a:r>
            <a:r>
              <a:rPr lang="es-MX" dirty="0" err="1"/>
              <a:t>words</a:t>
            </a:r>
            <a:r>
              <a:rPr lang="es-MX" dirty="0"/>
              <a:t>).</a:t>
            </a:r>
          </a:p>
          <a:p>
            <a:r>
              <a:rPr lang="es-MX" dirty="0"/>
              <a:t>Tamaño típico de palabra: 4 u 8 bytes (32 o 64 bits).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Universidad de Sonora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82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9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</TotalTime>
  <Words>996</Words>
  <Application>Microsoft Office PowerPoint</Application>
  <PresentationFormat>Presentación en pantalla (4:3)</PresentationFormat>
  <Paragraphs>191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 2</vt:lpstr>
      <vt:lpstr>Flujo</vt:lpstr>
      <vt:lpstr>Organización de computadoras</vt:lpstr>
      <vt:lpstr>Modelo de von Neumann</vt:lpstr>
      <vt:lpstr>Modelo de von Neumann</vt:lpstr>
      <vt:lpstr>Modelo de von Neumann</vt:lpstr>
      <vt:lpstr>Modelo de von Neumann</vt:lpstr>
      <vt:lpstr>Cuello de botella de von Neumann</vt:lpstr>
      <vt:lpstr>Cuello de botella de von Neumann</vt:lpstr>
      <vt:lpstr>Conjunto de instrucciones</vt:lpstr>
      <vt:lpstr>Conjunto de instrucciones</vt:lpstr>
      <vt:lpstr>Conjunto de instrucciones</vt:lpstr>
      <vt:lpstr>Abstracción</vt:lpstr>
      <vt:lpstr>Ejemplo ampliado</vt:lpstr>
      <vt:lpstr>Instrucciones</vt:lpstr>
      <vt:lpstr>Instrucciones</vt:lpstr>
      <vt:lpstr>Instrucciones</vt:lpstr>
      <vt:lpstr>Organización de la memoria</vt:lpstr>
      <vt:lpstr>Organización de la memoria</vt:lpstr>
      <vt:lpstr>Byte-addressing</vt:lpstr>
      <vt:lpstr>Big-endian/Little-endian</vt:lpstr>
      <vt:lpstr>Big-endian/Little-endian</vt:lpstr>
      <vt:lpstr>Big-endian</vt:lpstr>
      <vt:lpstr>Little-endian</vt:lpstr>
      <vt:lpstr>Big-endian/Little-endian</vt:lpstr>
      <vt:lpstr>RISC/CISC</vt:lpstr>
      <vt:lpstr>RISC/CISC</vt:lpstr>
      <vt:lpstr>Instrucciones típicas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de computadoras</dc:title>
  <cp:lastModifiedBy>HECTOR ANTONIO VILLA MARTINEZ</cp:lastModifiedBy>
  <cp:revision>43</cp:revision>
  <dcterms:modified xsi:type="dcterms:W3CDTF">2025-01-24T17:14:31Z</dcterms:modified>
</cp:coreProperties>
</file>